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068" r:id="rId3"/>
    <p:sldId id="2662" r:id="rId4"/>
    <p:sldId id="2341" r:id="rId5"/>
    <p:sldId id="2493" r:id="rId6"/>
    <p:sldId id="2123258719" r:id="rId7"/>
    <p:sldId id="10115" r:id="rId8"/>
    <p:sldId id="10072" r:id="rId9"/>
    <p:sldId id="10116" r:id="rId10"/>
    <p:sldId id="10073" r:id="rId11"/>
    <p:sldId id="10117" r:id="rId12"/>
    <p:sldId id="10118" r:id="rId13"/>
    <p:sldId id="10074" r:id="rId14"/>
    <p:sldId id="10899" r:id="rId15"/>
    <p:sldId id="2076136292" r:id="rId16"/>
    <p:sldId id="10891" r:id="rId17"/>
    <p:sldId id="10892" r:id="rId18"/>
    <p:sldId id="1936" r:id="rId19"/>
    <p:sldId id="1937" r:id="rId20"/>
    <p:sldId id="4633" r:id="rId21"/>
    <p:sldId id="4634" r:id="rId22"/>
    <p:sldId id="1940" r:id="rId23"/>
    <p:sldId id="10893" r:id="rId24"/>
    <p:sldId id="10894" r:id="rId25"/>
    <p:sldId id="10888" r:id="rId26"/>
    <p:sldId id="10882" r:id="rId27"/>
    <p:sldId id="10883" r:id="rId28"/>
    <p:sldId id="10710" r:id="rId29"/>
    <p:sldId id="10712" r:id="rId30"/>
    <p:sldId id="10714" r:id="rId31"/>
    <p:sldId id="10713" r:id="rId32"/>
    <p:sldId id="10799" r:id="rId33"/>
    <p:sldId id="10816" r:id="rId34"/>
    <p:sldId id="10075" r:id="rId35"/>
    <p:sldId id="10120" r:id="rId36"/>
    <p:sldId id="10934" r:id="rId37"/>
    <p:sldId id="212325872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en Ren" initials="JR" lastIdx="12" clrIdx="0">
    <p:extLst>
      <p:ext uri="{19B8F6BF-5375-455C-9EA6-DF929625EA0E}">
        <p15:presenceInfo xmlns:p15="http://schemas.microsoft.com/office/powerpoint/2012/main" userId="S::jenren@microsoft.com::00744fbc-1b5a-4298-ac43-7883258dee3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3" autoAdjust="0"/>
    <p:restoredTop sz="94660"/>
  </p:normalViewPr>
  <p:slideViewPr>
    <p:cSldViewPr snapToGrid="0">
      <p:cViewPr varScale="1">
        <p:scale>
          <a:sx n="48" d="100"/>
          <a:sy n="48" d="100"/>
        </p:scale>
        <p:origin x="42" y="18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0413767723479"/>
          <c:y val="1.5206812652068127E-2"/>
          <c:w val="0.76070951989587177"/>
          <c:h val="0.96199214833547286"/>
        </c:manualLayout>
      </c:layout>
      <c:doughnutChart>
        <c:varyColors val="1"/>
        <c:ser>
          <c:idx val="0"/>
          <c:order val="0"/>
          <c:tx>
            <c:strRef>
              <c:f>Sheet1!$C$2</c:f>
              <c:strCache>
                <c:ptCount val="1"/>
                <c:pt idx="0">
                  <c:v>Value</c:v>
                </c:pt>
              </c:strCache>
            </c:strRef>
          </c:tx>
          <c:spPr>
            <a:solidFill>
              <a:srgbClr val="002050">
                <a:lumMod val="90000"/>
                <a:lumOff val="10000"/>
              </a:srgbClr>
            </a:solidFill>
            <a:ln w="38100"/>
          </c:spPr>
          <c:dPt>
            <c:idx val="0"/>
            <c:bubble3D val="0"/>
            <c:spPr>
              <a:solidFill>
                <a:srgbClr val="002050">
                  <a:lumMod val="90000"/>
                  <a:lumOff val="10000"/>
                </a:srgbClr>
              </a:solidFill>
              <a:ln w="38100">
                <a:solidFill>
                  <a:schemeClr val="lt1"/>
                </a:solidFill>
              </a:ln>
              <a:effectLst/>
            </c:spPr>
            <c:extLst>
              <c:ext xmlns:c16="http://schemas.microsoft.com/office/drawing/2014/chart" uri="{C3380CC4-5D6E-409C-BE32-E72D297353CC}">
                <c16:uniqueId val="{00000001-4F11-4B94-ABDB-F96BBC81CB80}"/>
              </c:ext>
            </c:extLst>
          </c:dPt>
          <c:dPt>
            <c:idx val="1"/>
            <c:bubble3D val="0"/>
            <c:spPr>
              <a:solidFill>
                <a:srgbClr val="002050">
                  <a:lumMod val="75000"/>
                  <a:lumOff val="25000"/>
                </a:srgbClr>
              </a:solidFill>
              <a:ln w="38100">
                <a:solidFill>
                  <a:schemeClr val="lt1"/>
                </a:solidFill>
              </a:ln>
              <a:effectLst/>
            </c:spPr>
            <c:extLst>
              <c:ext xmlns:c16="http://schemas.microsoft.com/office/drawing/2014/chart" uri="{C3380CC4-5D6E-409C-BE32-E72D297353CC}">
                <c16:uniqueId val="{00000003-4F11-4B94-ABDB-F96BBC81CB80}"/>
              </c:ext>
            </c:extLst>
          </c:dPt>
          <c:dPt>
            <c:idx val="2"/>
            <c:bubble3D val="0"/>
            <c:spPr>
              <a:solidFill>
                <a:srgbClr val="002050">
                  <a:lumMod val="50000"/>
                  <a:lumOff val="50000"/>
                </a:srgbClr>
              </a:solidFill>
              <a:ln w="38100">
                <a:solidFill>
                  <a:schemeClr val="lt1"/>
                </a:solidFill>
              </a:ln>
              <a:effectLst/>
            </c:spPr>
            <c:extLst>
              <c:ext xmlns:c16="http://schemas.microsoft.com/office/drawing/2014/chart" uri="{C3380CC4-5D6E-409C-BE32-E72D297353CC}">
                <c16:uniqueId val="{00000005-4F11-4B94-ABDB-F96BBC81CB80}"/>
              </c:ext>
            </c:extLst>
          </c:dPt>
          <c:dPt>
            <c:idx val="3"/>
            <c:bubble3D val="0"/>
            <c:spPr>
              <a:solidFill>
                <a:srgbClr val="002050">
                  <a:lumMod val="25000"/>
                  <a:lumOff val="75000"/>
                </a:srgbClr>
              </a:solidFill>
              <a:ln w="38100">
                <a:solidFill>
                  <a:schemeClr val="lt1"/>
                </a:solidFill>
              </a:ln>
              <a:effectLst/>
            </c:spPr>
            <c:extLst>
              <c:ext xmlns:c16="http://schemas.microsoft.com/office/drawing/2014/chart" uri="{C3380CC4-5D6E-409C-BE32-E72D297353CC}">
                <c16:uniqueId val="{00000007-4F11-4B94-ABDB-F96BBC81CB80}"/>
              </c:ext>
            </c:extLst>
          </c:dPt>
          <c:cat>
            <c:strRef>
              <c:f>Sheet1!$B$3:$B$6</c:f>
              <c:strCache>
                <c:ptCount val="4"/>
                <c:pt idx="0">
                  <c:v>Decision support</c:v>
                </c:pt>
                <c:pt idx="1">
                  <c:v>Virtual agents</c:v>
                </c:pt>
                <c:pt idx="2">
                  <c:v>Decision automation</c:v>
                </c:pt>
                <c:pt idx="3">
                  <c:v>Smart products</c:v>
                </c:pt>
              </c:strCache>
            </c:strRef>
          </c:cat>
          <c:val>
            <c:numRef>
              <c:f>Sheet1!$C$3:$C$6</c:f>
              <c:numCache>
                <c:formatCode>General</c:formatCode>
                <c:ptCount val="4"/>
                <c:pt idx="0">
                  <c:v>1.7</c:v>
                </c:pt>
                <c:pt idx="1">
                  <c:v>1</c:v>
                </c:pt>
                <c:pt idx="2">
                  <c:v>0.624</c:v>
                </c:pt>
                <c:pt idx="3">
                  <c:v>0.54600000000000004</c:v>
                </c:pt>
              </c:numCache>
            </c:numRef>
          </c:val>
          <c:extLst>
            <c:ext xmlns:c16="http://schemas.microsoft.com/office/drawing/2014/chart" uri="{C3380CC4-5D6E-409C-BE32-E72D297353CC}">
              <c16:uniqueId val="{00000008-4F11-4B94-ABDB-F96BBC81CB80}"/>
            </c:ext>
          </c:extLst>
        </c:ser>
        <c:dLbls>
          <c:showLegendKey val="0"/>
          <c:showVal val="0"/>
          <c:showCatName val="0"/>
          <c:showSerName val="0"/>
          <c:showPercent val="0"/>
          <c:showBubbleSize val="0"/>
          <c:showLeaderLines val="0"/>
        </c:dLbls>
        <c:firstSliceAng val="315"/>
        <c:holeSize val="69"/>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1" dt="2019-04-15T12:19:46.014" idx="12">
    <p:pos x="10" y="10"/>
    <p:text>replace the example with the one we actually want</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A180F-4A00-43C8-8AA6-EB46683CD2CF}"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DDAF87-C7F5-431C-82FA-79DA364A19F2}" type="slidenum">
              <a:rPr lang="en-US" smtClean="0"/>
              <a:t>‹#›</a:t>
            </a:fld>
            <a:endParaRPr lang="en-US"/>
          </a:p>
        </p:txBody>
      </p:sp>
    </p:spTree>
    <p:extLst>
      <p:ext uri="{BB962C8B-B14F-4D97-AF65-F5344CB8AC3E}">
        <p14:creationId xmlns:p14="http://schemas.microsoft.com/office/powerpoint/2010/main" val="2165551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Gartner predicts that, in 2022, the global business value derived from AI will be $3.9 trillion.</a:t>
            </a:r>
          </a:p>
          <a:p>
            <a:pPr marL="0" indent="0">
              <a:buFont typeface="Arial" panose="020B0604020202020204" pitchFamily="34" charset="0"/>
              <a:buNone/>
            </a:pPr>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Decision support and augmentation will account for $1.7T.</a:t>
            </a:r>
          </a:p>
          <a:p>
            <a:r>
              <a:rPr lang="en-US" sz="1200" b="0" kern="1200">
                <a:solidFill>
                  <a:schemeClr val="tx1"/>
                </a:solidFill>
                <a:effectLst/>
                <a:latin typeface="+mn-lt"/>
                <a:ea typeface="+mn-ea"/>
                <a:cs typeface="+mn-cs"/>
              </a:rPr>
              <a:t>Virtual agents will account for $1T.</a:t>
            </a:r>
          </a:p>
          <a:p>
            <a:r>
              <a:rPr lang="en-US" sz="1200" b="0" kern="1200">
                <a:solidFill>
                  <a:schemeClr val="tx1"/>
                </a:solidFill>
                <a:effectLst/>
                <a:latin typeface="+mn-lt"/>
                <a:ea typeface="+mn-ea"/>
                <a:cs typeface="+mn-cs"/>
              </a:rPr>
              <a:t>Smart products will account for $624B.</a:t>
            </a:r>
          </a:p>
          <a:p>
            <a:r>
              <a:rPr lang="en-US" sz="1200" b="0" kern="1200">
                <a:solidFill>
                  <a:schemeClr val="tx1"/>
                </a:solidFill>
                <a:effectLst/>
                <a:latin typeface="+mn-lt"/>
                <a:ea typeface="+mn-ea"/>
                <a:cs typeface="+mn-cs"/>
              </a:rPr>
              <a:t>Decision automation systems will account for $546B.</a:t>
            </a:r>
          </a:p>
          <a:p>
            <a:pPr marL="0" indent="0">
              <a:buFont typeface="Arial" panose="020B0604020202020204" pitchFamily="34" charset="0"/>
              <a:buNone/>
            </a:pPr>
            <a:endParaRPr lang="en-US" sz="1200" b="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&lt;Transition&gt;: $3.9T. Let’s break that down.</a:t>
            </a:r>
          </a:p>
          <a:p>
            <a:endParaRPr lang="en-US" sz="1200" b="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596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you have these frameworks to make your life easy, you want to get started</a:t>
            </a:r>
          </a:p>
          <a:p>
            <a:endParaRPr lang="en-US"/>
          </a:p>
          <a:p>
            <a:pPr lvl="0"/>
            <a:r>
              <a:rPr lang="en-US"/>
              <a:t>But there are more challenges</a:t>
            </a:r>
          </a:p>
          <a:p>
            <a:pPr marL="171450" lvl="0" indent="-171450">
              <a:buFontTx/>
              <a:buChar char="-"/>
            </a:pPr>
            <a:r>
              <a:rPr lang="en-US"/>
              <a:t>How do I access resources</a:t>
            </a:r>
          </a:p>
          <a:p>
            <a:pPr marL="171450" lvl="0" indent="-171450">
              <a:buFontTx/>
              <a:buChar char="-"/>
            </a:pPr>
            <a:r>
              <a:rPr lang="en-US"/>
              <a:t>Where do I get the dependencies</a:t>
            </a:r>
          </a:p>
          <a:p>
            <a:pPr marL="171450" lvl="0" indent="-171450">
              <a:buFontTx/>
              <a:buChar char="-"/>
            </a:pPr>
            <a:r>
              <a:rPr lang="en-US"/>
              <a:t>How do I keep track</a:t>
            </a:r>
          </a:p>
          <a:p>
            <a:pPr marL="171450" lvl="0" indent="-171450">
              <a:buFontTx/>
              <a:buChar char="-"/>
            </a:pPr>
            <a:r>
              <a:rPr lang="en-US"/>
              <a:t>What if I need to execute in parallel</a:t>
            </a:r>
          </a:p>
          <a:p>
            <a:pPr marL="171450" lvl="0" indent="-171450">
              <a:buFontTx/>
              <a:buChar char="-"/>
            </a:pPr>
            <a:r>
              <a:rPr lang="en-US"/>
              <a:t>Where’s CI/CD</a:t>
            </a:r>
          </a:p>
          <a:p>
            <a:pPr marL="0" lvl="0" indent="0">
              <a:buFontTx/>
              <a:buNone/>
            </a:pPr>
            <a:endParaRPr lang="en-US"/>
          </a:p>
          <a:p>
            <a:pPr marL="0" lvl="0" indent="0">
              <a:buFontTx/>
              <a:buNone/>
            </a:pPr>
            <a:r>
              <a:rPr lang="en-US"/>
              <a:t>This is where productive services help</a:t>
            </a:r>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1/12/2021 3:45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9222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b="1">
                <a:highlight>
                  <a:srgbClr val="FFFF00"/>
                </a:highlight>
              </a:rPr>
              <a:t>Balance slide – 3 pillars – why most compelling – FIX IMAGE/SLIDE</a:t>
            </a:r>
          </a:p>
          <a:p>
            <a:r>
              <a:rPr lang="en-US" b="1">
                <a:highlight>
                  <a:srgbClr val="FFFF00"/>
                </a:highlight>
              </a:rPr>
              <a:t>Productivity – automated ML, user GUI </a:t>
            </a:r>
          </a:p>
          <a:p>
            <a:r>
              <a:rPr lang="en-US" b="1">
                <a:highlight>
                  <a:srgbClr val="FFFF00"/>
                </a:highlight>
              </a:rPr>
              <a:t>E2e – ML ops, </a:t>
            </a:r>
          </a:p>
          <a:p>
            <a:r>
              <a:rPr lang="en-US" b="1">
                <a:highlight>
                  <a:srgbClr val="FFFF00"/>
                </a:highlight>
              </a:rPr>
              <a:t>Open plat – ONNX runtime </a:t>
            </a:r>
            <a:r>
              <a:rPr lang="en-US" b="1" err="1">
                <a:highlight>
                  <a:srgbClr val="FFFF00"/>
                </a:highlight>
              </a:rPr>
              <a:t>MLFlow</a:t>
            </a:r>
            <a:endParaRPr lang="en-US" b="1">
              <a:highlight>
                <a:srgbClr val="FFFF00"/>
              </a:highlight>
            </a:endParaRPr>
          </a:p>
        </p:txBody>
      </p:sp>
    </p:spTree>
    <p:extLst>
      <p:ext uri="{BB962C8B-B14F-4D97-AF65-F5344CB8AC3E}">
        <p14:creationId xmlns:p14="http://schemas.microsoft.com/office/powerpoint/2010/main" val="2746932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507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120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latin typeface="+mn-lt"/>
              </a:rPr>
              <a:t>Let say we have a problem of how much is this car worth which we want to solve using machine learning </a:t>
            </a:r>
          </a:p>
          <a:p>
            <a:pPr marL="0" indent="0">
              <a:buFont typeface="Arial" panose="020B0604020202020204" pitchFamily="34" charset="0"/>
              <a:buNone/>
            </a:pPr>
            <a:endParaRPr lang="en-US" sz="1200">
              <a:latin typeface="+mn-lt"/>
            </a:endParaRPr>
          </a:p>
          <a:p>
            <a:pPr marL="0" indent="0">
              <a:buFont typeface="Arial" panose="020B0604020202020204" pitchFamily="34" charset="0"/>
              <a:buNone/>
            </a:pPr>
            <a:endParaRPr lang="en-US" sz="1200">
              <a:latin typeface="+mn-lt"/>
            </a:endParaRPr>
          </a:p>
          <a:p>
            <a:pPr marL="177845" indent="-177845">
              <a:buFont typeface="Arial" panose="020B0604020202020204" pitchFamily="34" charset="0"/>
              <a:buChar char="•"/>
            </a:pPr>
            <a:endParaRPr lang="en-US" sz="1200">
              <a:latin typeface="+mn-lt"/>
            </a:endParaRPr>
          </a:p>
          <a:p>
            <a:pPr marL="177845" indent="-177845">
              <a:buFont typeface="Arial" panose="020B0604020202020204" pitchFamily="34" charset="0"/>
              <a:buChar char="•"/>
            </a:pPr>
            <a:r>
              <a:rPr lang="en-US" sz="1200">
                <a:latin typeface="+mn-lt"/>
              </a:rPr>
              <a:t>Our approach to ML frameworks is simple. </a:t>
            </a:r>
          </a:p>
          <a:p>
            <a:pPr marL="177845" indent="-177845">
              <a:buFont typeface="Arial" panose="020B0604020202020204" pitchFamily="34" charset="0"/>
              <a:buChar char="•"/>
            </a:pPr>
            <a:r>
              <a:rPr lang="en-US" sz="1200">
                <a:latin typeface="+mn-lt"/>
              </a:rPr>
              <a:t>We give customers the flexibility to choose their deep learning framework, without getting locked one framework.</a:t>
            </a:r>
          </a:p>
          <a:p>
            <a:pPr marL="177845" indent="-177845">
              <a:buFont typeface="Arial" panose="020B0604020202020204" pitchFamily="34" charset="0"/>
              <a:buChar char="•"/>
            </a:pPr>
            <a:r>
              <a:rPr lang="en-US" sz="1200">
                <a:latin typeface="+mn-lt"/>
              </a:rPr>
              <a:t>To help with this we’ve created a community project in partnership with Facebook that allows customers to train in one framework and use another one for inference</a:t>
            </a:r>
          </a:p>
          <a:p>
            <a:r>
              <a:rPr lang="en-US" sz="1200">
                <a:latin typeface="+mn-lt"/>
              </a:rPr>
              <a:t> </a:t>
            </a:r>
          </a:p>
          <a:p>
            <a:r>
              <a:rPr lang="en-US" sz="1200" i="1">
                <a:latin typeface="+mn-lt"/>
              </a:rPr>
              <a:t>Now, let me move to the ML services on Azure</a:t>
            </a:r>
            <a:endParaRPr lang="en-US" i="1"/>
          </a:p>
        </p:txBody>
      </p:sp>
      <p:sp>
        <p:nvSpPr>
          <p:cNvPr id="4" name="Header Placeholder 3"/>
          <p:cNvSpPr>
            <a:spLocks noGrp="1"/>
          </p:cNvSpPr>
          <p:nvPr>
            <p:ph type="hdr" sz="quarter" idx="10"/>
          </p:nvPr>
        </p:nvSpPr>
        <p:spPr/>
        <p:txBody>
          <a:bodyPr/>
          <a:lstStyle/>
          <a:p>
            <a:pPr defTabSz="966529">
              <a:defRPr/>
            </a:pPr>
            <a:r>
              <a:rPr lang="en-US" sz="1900" kern="0">
                <a:solidFill>
                  <a:sysClr val="windowText" lastClr="000000"/>
                </a:solidFill>
              </a:rPr>
              <a:t>Microsoft Envision 2016</a:t>
            </a:r>
          </a:p>
        </p:txBody>
      </p:sp>
      <p:sp>
        <p:nvSpPr>
          <p:cNvPr id="5" name="Footer Placeholder 4"/>
          <p:cNvSpPr>
            <a:spLocks noGrp="1"/>
          </p:cNvSpPr>
          <p:nvPr>
            <p:ph type="ftr" sz="quarter" idx="11"/>
          </p:nvPr>
        </p:nvSpPr>
        <p:spPr/>
        <p:txBody>
          <a:bodyPr/>
          <a:lstStyle/>
          <a:p>
            <a:pPr marL="0" defTabSz="966211"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29">
              <a:defRPr/>
            </a:pPr>
            <a:fld id="{38EEC551-8CDA-4EB6-89BB-2A86C9F091C8}" type="datetime8">
              <a:rPr lang="en-US" sz="1900" kern="0">
                <a:solidFill>
                  <a:sysClr val="windowText" lastClr="000000"/>
                </a:solidFill>
              </a:rPr>
              <a:pPr defTabSz="966529">
                <a:defRPr/>
              </a:pPr>
              <a:t>1/12/2021 3:55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529">
              <a:defRPr/>
            </a:pPr>
            <a:fld id="{B4008EB6-D09E-4580-8CD6-DDB14511944F}" type="slidenum">
              <a:rPr lang="en-US" sz="1900" kern="0">
                <a:solidFill>
                  <a:sysClr val="windowText" lastClr="000000"/>
                </a:solidFill>
              </a:rPr>
              <a:pPr defTabSz="966529">
                <a:defRPr/>
              </a:pPr>
              <a:t>18</a:t>
            </a:fld>
            <a:endParaRPr lang="en-US" sz="1900" kern="0">
              <a:solidFill>
                <a:sysClr val="windowText" lastClr="000000"/>
              </a:solidFill>
            </a:endParaRPr>
          </a:p>
        </p:txBody>
      </p:sp>
    </p:spTree>
    <p:extLst>
      <p:ext uri="{BB962C8B-B14F-4D97-AF65-F5344CB8AC3E}">
        <p14:creationId xmlns:p14="http://schemas.microsoft.com/office/powerpoint/2010/main" val="1937941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latin typeface="+mn-lt"/>
              </a:rPr>
              <a:t>Model creation is a very complex process where one has to experiment with different model architectures and tune hyperparameters to see which gives the best accuracy or performance metrics. You will be experimenting and repeating different combinations to hopefully find the best one. And once you find the best one, it maybe hard to know exactly how to reproduce that one. AML makes it easy for you to reproduce the best model with all the tracking we do for you. </a:t>
            </a:r>
          </a:p>
          <a:p>
            <a:pPr marL="0" indent="0">
              <a:buFont typeface="Arial" panose="020B0604020202020204" pitchFamily="34" charset="0"/>
              <a:buNone/>
            </a:pPr>
            <a:endParaRPr lang="en-US" sz="1200">
              <a:latin typeface="+mn-lt"/>
            </a:endParaRPr>
          </a:p>
          <a:p>
            <a:pPr marL="0" indent="0">
              <a:buFont typeface="Arial" panose="020B0604020202020204" pitchFamily="34" charset="0"/>
              <a:buNone/>
            </a:pPr>
            <a:endParaRPr lang="en-US" sz="1200">
              <a:latin typeface="+mn-lt"/>
            </a:endParaRPr>
          </a:p>
          <a:p>
            <a:pPr marL="177845" indent="-177845">
              <a:buFont typeface="Arial" panose="020B0604020202020204" pitchFamily="34" charset="0"/>
              <a:buChar char="•"/>
            </a:pPr>
            <a:endParaRPr lang="en-US" sz="1200">
              <a:latin typeface="+mn-lt"/>
            </a:endParaRPr>
          </a:p>
          <a:p>
            <a:pPr marL="177845" indent="-177845">
              <a:buFont typeface="Arial" panose="020B0604020202020204" pitchFamily="34" charset="0"/>
              <a:buChar char="•"/>
            </a:pPr>
            <a:r>
              <a:rPr lang="en-US" sz="1200">
                <a:latin typeface="+mn-lt"/>
              </a:rPr>
              <a:t>Our approach to ML frameworks is simple. </a:t>
            </a:r>
          </a:p>
          <a:p>
            <a:pPr marL="177845" indent="-177845">
              <a:buFont typeface="Arial" panose="020B0604020202020204" pitchFamily="34" charset="0"/>
              <a:buChar char="•"/>
            </a:pPr>
            <a:r>
              <a:rPr lang="en-US" sz="1200">
                <a:latin typeface="+mn-lt"/>
              </a:rPr>
              <a:t>We give customers the flexibility to choose their deep learning framework, without getting locked one framework.</a:t>
            </a:r>
          </a:p>
          <a:p>
            <a:pPr marL="177845" indent="-177845">
              <a:buFont typeface="Arial" panose="020B0604020202020204" pitchFamily="34" charset="0"/>
              <a:buChar char="•"/>
            </a:pPr>
            <a:r>
              <a:rPr lang="en-US" sz="1200">
                <a:latin typeface="+mn-lt"/>
              </a:rPr>
              <a:t>To help with this we’ve created a community project in partnership with Facebook that allows customers to train in one framework and use another one for inference</a:t>
            </a:r>
          </a:p>
          <a:p>
            <a:r>
              <a:rPr lang="en-US" sz="1200">
                <a:latin typeface="+mn-lt"/>
              </a:rPr>
              <a:t> </a:t>
            </a:r>
          </a:p>
          <a:p>
            <a:r>
              <a:rPr lang="en-US" sz="1200" i="1">
                <a:latin typeface="+mn-lt"/>
              </a:rPr>
              <a:t>Now, let me move to the ML services on Azure</a:t>
            </a:r>
            <a:endParaRPr lang="en-US" i="1"/>
          </a:p>
        </p:txBody>
      </p:sp>
      <p:sp>
        <p:nvSpPr>
          <p:cNvPr id="4" name="Header Placeholder 3"/>
          <p:cNvSpPr>
            <a:spLocks noGrp="1"/>
          </p:cNvSpPr>
          <p:nvPr>
            <p:ph type="hdr" sz="quarter" idx="10"/>
          </p:nvPr>
        </p:nvSpPr>
        <p:spPr/>
        <p:txBody>
          <a:bodyPr/>
          <a:lstStyle/>
          <a:p>
            <a:pPr defTabSz="966529">
              <a:defRPr/>
            </a:pPr>
            <a:r>
              <a:rPr lang="en-US" sz="1900" kern="0">
                <a:solidFill>
                  <a:sysClr val="windowText" lastClr="000000"/>
                </a:solidFill>
              </a:rPr>
              <a:t>Microsoft Envision 2016</a:t>
            </a:r>
          </a:p>
        </p:txBody>
      </p:sp>
      <p:sp>
        <p:nvSpPr>
          <p:cNvPr id="5" name="Footer Placeholder 4"/>
          <p:cNvSpPr>
            <a:spLocks noGrp="1"/>
          </p:cNvSpPr>
          <p:nvPr>
            <p:ph type="ftr" sz="quarter" idx="11"/>
          </p:nvPr>
        </p:nvSpPr>
        <p:spPr/>
        <p:txBody>
          <a:bodyPr/>
          <a:lstStyle/>
          <a:p>
            <a:pPr marL="0" defTabSz="966211"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29">
              <a:defRPr/>
            </a:pPr>
            <a:fld id="{38EEC551-8CDA-4EB6-89BB-2A86C9F091C8}" type="datetime8">
              <a:rPr lang="en-US" sz="1900" kern="0">
                <a:solidFill>
                  <a:sysClr val="windowText" lastClr="000000"/>
                </a:solidFill>
              </a:rPr>
              <a:pPr defTabSz="966529">
                <a:defRPr/>
              </a:pPr>
              <a:t>1/12/2021 3:55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529">
              <a:defRPr/>
            </a:pPr>
            <a:fld id="{B4008EB6-D09E-4580-8CD6-DDB14511944F}" type="slidenum">
              <a:rPr lang="en-US" sz="1900" kern="0">
                <a:solidFill>
                  <a:sysClr val="windowText" lastClr="000000"/>
                </a:solidFill>
              </a:rPr>
              <a:pPr defTabSz="966529">
                <a:defRPr/>
              </a:pPr>
              <a:t>19</a:t>
            </a:fld>
            <a:endParaRPr lang="en-US" sz="1900" kern="0">
              <a:solidFill>
                <a:sysClr val="windowText" lastClr="000000"/>
              </a:solidFill>
            </a:endParaRPr>
          </a:p>
        </p:txBody>
      </p:sp>
    </p:spTree>
    <p:extLst>
      <p:ext uri="{BB962C8B-B14F-4D97-AF65-F5344CB8AC3E}">
        <p14:creationId xmlns:p14="http://schemas.microsoft.com/office/powerpoint/2010/main" val="3686869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45" indent="-177845">
              <a:buFont typeface="Arial" panose="020B0604020202020204" pitchFamily="34" charset="0"/>
              <a:buChar char="•"/>
            </a:pPr>
            <a:r>
              <a:rPr lang="en-US" sz="1200">
                <a:latin typeface="+mn-lt"/>
              </a:rPr>
              <a:t>Our approach to ML frameworks is simple. </a:t>
            </a:r>
          </a:p>
          <a:p>
            <a:pPr marL="177845" indent="-177845">
              <a:buFont typeface="Arial" panose="020B0604020202020204" pitchFamily="34" charset="0"/>
              <a:buChar char="•"/>
            </a:pPr>
            <a:r>
              <a:rPr lang="en-US" sz="1200">
                <a:latin typeface="+mn-lt"/>
              </a:rPr>
              <a:t>We give customers the flexibility to choose their deep learning framework, without getting locked one framework.</a:t>
            </a:r>
          </a:p>
          <a:p>
            <a:pPr marL="177845" indent="-177845">
              <a:buFont typeface="Arial" panose="020B0604020202020204" pitchFamily="34" charset="0"/>
              <a:buChar char="•"/>
            </a:pPr>
            <a:r>
              <a:rPr lang="en-US" sz="1200">
                <a:latin typeface="+mn-lt"/>
              </a:rPr>
              <a:t>To help with this we’ve created a community project in partnership with Facebook that allows customers to train in one framework and use another one for inference</a:t>
            </a:r>
          </a:p>
          <a:p>
            <a:r>
              <a:rPr lang="en-US" sz="1200">
                <a:latin typeface="+mn-lt"/>
              </a:rPr>
              <a:t> </a:t>
            </a:r>
          </a:p>
          <a:p>
            <a:r>
              <a:rPr lang="en-US" sz="1200" i="1">
                <a:latin typeface="+mn-lt"/>
              </a:rPr>
              <a:t>Now, let me move to the ML services on Azure</a:t>
            </a:r>
            <a:endParaRPr lang="en-US" i="1"/>
          </a:p>
        </p:txBody>
      </p:sp>
      <p:sp>
        <p:nvSpPr>
          <p:cNvPr id="4" name="Header Placeholder 3"/>
          <p:cNvSpPr>
            <a:spLocks noGrp="1"/>
          </p:cNvSpPr>
          <p:nvPr>
            <p:ph type="hdr" sz="quarter" idx="10"/>
          </p:nvPr>
        </p:nvSpPr>
        <p:spPr/>
        <p:txBody>
          <a:bodyPr/>
          <a:lstStyle/>
          <a:p>
            <a:pPr defTabSz="966529">
              <a:defRPr/>
            </a:pPr>
            <a:r>
              <a:rPr lang="en-US" sz="1900" kern="0">
                <a:solidFill>
                  <a:sysClr val="windowText" lastClr="000000"/>
                </a:solidFill>
              </a:rPr>
              <a:t>Microsoft Envision 2016</a:t>
            </a:r>
          </a:p>
        </p:txBody>
      </p:sp>
      <p:sp>
        <p:nvSpPr>
          <p:cNvPr id="5" name="Footer Placeholder 4"/>
          <p:cNvSpPr>
            <a:spLocks noGrp="1"/>
          </p:cNvSpPr>
          <p:nvPr>
            <p:ph type="ftr" sz="quarter" idx="11"/>
          </p:nvPr>
        </p:nvSpPr>
        <p:spPr/>
        <p:txBody>
          <a:bodyPr/>
          <a:lstStyle/>
          <a:p>
            <a:pPr marL="0" defTabSz="966211"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29">
              <a:defRPr/>
            </a:pPr>
            <a:fld id="{38EEC551-8CDA-4EB6-89BB-2A86C9F091C8}" type="datetime8">
              <a:rPr lang="en-US" sz="1900" kern="0">
                <a:solidFill>
                  <a:sysClr val="windowText" lastClr="000000"/>
                </a:solidFill>
              </a:rPr>
              <a:pPr defTabSz="966529">
                <a:defRPr/>
              </a:pPr>
              <a:t>1/12/2021 3:55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529">
              <a:defRPr/>
            </a:pPr>
            <a:fld id="{B4008EB6-D09E-4580-8CD6-DDB14511944F}" type="slidenum">
              <a:rPr lang="en-US" sz="1900" kern="0">
                <a:solidFill>
                  <a:sysClr val="windowText" lastClr="000000"/>
                </a:solidFill>
              </a:rPr>
              <a:pPr defTabSz="966529">
                <a:defRPr/>
              </a:pPr>
              <a:t>20</a:t>
            </a:fld>
            <a:endParaRPr lang="en-US" sz="1900" kern="0">
              <a:solidFill>
                <a:sysClr val="windowText" lastClr="000000"/>
              </a:solidFill>
            </a:endParaRPr>
          </a:p>
        </p:txBody>
      </p:sp>
    </p:spTree>
    <p:extLst>
      <p:ext uri="{BB962C8B-B14F-4D97-AF65-F5344CB8AC3E}">
        <p14:creationId xmlns:p14="http://schemas.microsoft.com/office/powerpoint/2010/main" val="1321267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45" indent="-177845">
              <a:buFont typeface="Arial" panose="020B0604020202020204" pitchFamily="34" charset="0"/>
              <a:buChar char="•"/>
            </a:pPr>
            <a:r>
              <a:rPr lang="en-US" sz="1200">
                <a:latin typeface="+mn-lt"/>
              </a:rPr>
              <a:t>Our approach to ML frameworks is simple. </a:t>
            </a:r>
          </a:p>
          <a:p>
            <a:pPr marL="177845" indent="-177845">
              <a:buFont typeface="Arial" panose="020B0604020202020204" pitchFamily="34" charset="0"/>
              <a:buChar char="•"/>
            </a:pPr>
            <a:r>
              <a:rPr lang="en-US" sz="1200">
                <a:latin typeface="+mn-lt"/>
              </a:rPr>
              <a:t>We give customers the flexibility to choose their deep learning framework, without getting locked one framework.</a:t>
            </a:r>
          </a:p>
          <a:p>
            <a:pPr marL="177845" indent="-177845">
              <a:buFont typeface="Arial" panose="020B0604020202020204" pitchFamily="34" charset="0"/>
              <a:buChar char="•"/>
            </a:pPr>
            <a:r>
              <a:rPr lang="en-US" sz="1200">
                <a:latin typeface="+mn-lt"/>
              </a:rPr>
              <a:t>To help with this we’ve created a community project in partnership with Facebook that allows customers to train in one framework and use another one for inference</a:t>
            </a:r>
          </a:p>
          <a:p>
            <a:r>
              <a:rPr lang="en-US" sz="1200">
                <a:latin typeface="+mn-lt"/>
              </a:rPr>
              <a:t> </a:t>
            </a:r>
          </a:p>
          <a:p>
            <a:r>
              <a:rPr lang="en-US" sz="1200" i="1">
                <a:latin typeface="+mn-lt"/>
              </a:rPr>
              <a:t>Now, let me move to the ML services on Azure</a:t>
            </a:r>
            <a:endParaRPr lang="en-US" i="1"/>
          </a:p>
        </p:txBody>
      </p:sp>
      <p:sp>
        <p:nvSpPr>
          <p:cNvPr id="4" name="Header Placeholder 3"/>
          <p:cNvSpPr>
            <a:spLocks noGrp="1"/>
          </p:cNvSpPr>
          <p:nvPr>
            <p:ph type="hdr" sz="quarter" idx="10"/>
          </p:nvPr>
        </p:nvSpPr>
        <p:spPr/>
        <p:txBody>
          <a:bodyPr/>
          <a:lstStyle/>
          <a:p>
            <a:pPr defTabSz="966529">
              <a:defRPr/>
            </a:pPr>
            <a:r>
              <a:rPr lang="en-US" sz="1900" kern="0">
                <a:solidFill>
                  <a:sysClr val="windowText" lastClr="000000"/>
                </a:solidFill>
              </a:rPr>
              <a:t>Microsoft Envision 2016</a:t>
            </a:r>
          </a:p>
        </p:txBody>
      </p:sp>
      <p:sp>
        <p:nvSpPr>
          <p:cNvPr id="5" name="Footer Placeholder 4"/>
          <p:cNvSpPr>
            <a:spLocks noGrp="1"/>
          </p:cNvSpPr>
          <p:nvPr>
            <p:ph type="ftr" sz="quarter" idx="11"/>
          </p:nvPr>
        </p:nvSpPr>
        <p:spPr/>
        <p:txBody>
          <a:bodyPr/>
          <a:lstStyle/>
          <a:p>
            <a:pPr marL="0" defTabSz="966211"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29">
              <a:defRPr/>
            </a:pPr>
            <a:fld id="{38EEC551-8CDA-4EB6-89BB-2A86C9F091C8}" type="datetime8">
              <a:rPr lang="en-US" sz="1900" kern="0">
                <a:solidFill>
                  <a:sysClr val="windowText" lastClr="000000"/>
                </a:solidFill>
              </a:rPr>
              <a:pPr defTabSz="966529">
                <a:defRPr/>
              </a:pPr>
              <a:t>1/12/2021 3:55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529">
              <a:defRPr/>
            </a:pPr>
            <a:fld id="{B4008EB6-D09E-4580-8CD6-DDB14511944F}" type="slidenum">
              <a:rPr lang="en-US" sz="1900" kern="0">
                <a:solidFill>
                  <a:sysClr val="windowText" lastClr="000000"/>
                </a:solidFill>
              </a:rPr>
              <a:pPr defTabSz="966529">
                <a:defRPr/>
              </a:pPr>
              <a:t>21</a:t>
            </a:fld>
            <a:endParaRPr lang="en-US" sz="1900" kern="0">
              <a:solidFill>
                <a:sysClr val="windowText" lastClr="000000"/>
              </a:solidFill>
            </a:endParaRPr>
          </a:p>
        </p:txBody>
      </p:sp>
    </p:spTree>
    <p:extLst>
      <p:ext uri="{BB962C8B-B14F-4D97-AF65-F5344CB8AC3E}">
        <p14:creationId xmlns:p14="http://schemas.microsoft.com/office/powerpoint/2010/main" val="1397201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45" marR="0" lvl="0" indent="-177845"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err="1">
                <a:solidFill>
                  <a:schemeClr val="tx1"/>
                </a:solidFill>
                <a:latin typeface="Segoe UI Light" pitchFamily="34" charset="0"/>
                <a:ea typeface="+mn-ea"/>
                <a:cs typeface="+mn-cs"/>
              </a:rPr>
              <a:t>AutoML</a:t>
            </a:r>
            <a:r>
              <a:rPr lang="en-US" sz="1200" kern="1200">
                <a:solidFill>
                  <a:schemeClr val="tx1"/>
                </a:solidFill>
                <a:latin typeface="Segoe UI Light" pitchFamily="34" charset="0"/>
                <a:ea typeface="+mn-ea"/>
                <a:cs typeface="+mn-cs"/>
              </a:rPr>
              <a:t> really helps to expedite this process by intelligently does the exploration phase by using machine learning for you. It intelligently tests multiple algorithms for the dataset in parallel using the AML compute that meets your goals and identifies the best model as the output. </a:t>
            </a:r>
          </a:p>
          <a:p>
            <a:pPr marL="177845" marR="0" lvl="0" indent="-177845"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kern="1200">
              <a:solidFill>
                <a:schemeClr val="tx1"/>
              </a:solidFill>
              <a:latin typeface="Segoe UI Light" pitchFamily="34" charset="0"/>
              <a:ea typeface="+mn-ea"/>
              <a:cs typeface="+mn-cs"/>
            </a:endParaRPr>
          </a:p>
          <a:p>
            <a:pPr marL="177845" marR="0" lvl="0" indent="-177845"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a:solidFill>
                  <a:schemeClr val="tx1"/>
                </a:solidFill>
                <a:latin typeface="Segoe UI Light" pitchFamily="34" charset="0"/>
                <a:ea typeface="+mn-ea"/>
                <a:cs typeface="+mn-cs"/>
              </a:rPr>
              <a:t>This makes machine learning much more accessible for wider audience. Also, even for advanced data scientists, this can be a great tool of exploration to accelerate the model development. </a:t>
            </a:r>
          </a:p>
          <a:p>
            <a:pPr marL="0" indent="0">
              <a:buFont typeface="Arial" panose="020B0604020202020204" pitchFamily="34" charset="0"/>
              <a:buNone/>
            </a:pPr>
            <a:endParaRPr lang="en-US" sz="1200">
              <a:latin typeface="+mn-lt"/>
            </a:endParaRPr>
          </a:p>
          <a:p>
            <a:pPr marL="177845" indent="-177845">
              <a:buFont typeface="Arial" panose="020B0604020202020204" pitchFamily="34" charset="0"/>
              <a:buChar char="•"/>
            </a:pPr>
            <a:endParaRPr lang="en-US" sz="1200">
              <a:latin typeface="+mn-lt"/>
            </a:endParaRPr>
          </a:p>
          <a:p>
            <a:pPr marL="177845" indent="-177845">
              <a:buFont typeface="Arial" panose="020B0604020202020204" pitchFamily="34" charset="0"/>
              <a:buChar char="•"/>
            </a:pPr>
            <a:r>
              <a:rPr lang="en-US" sz="1200">
                <a:latin typeface="+mn-lt"/>
              </a:rPr>
              <a:t>Our approach to ML frameworks is simple. </a:t>
            </a:r>
          </a:p>
          <a:p>
            <a:pPr marL="177845" indent="-177845">
              <a:buFont typeface="Arial" panose="020B0604020202020204" pitchFamily="34" charset="0"/>
              <a:buChar char="•"/>
            </a:pPr>
            <a:r>
              <a:rPr lang="en-US" sz="1200">
                <a:latin typeface="+mn-lt"/>
              </a:rPr>
              <a:t>We give customers the flexibility to choose their deep learning framework, without getting locked one framework.</a:t>
            </a:r>
          </a:p>
          <a:p>
            <a:pPr marL="177845" indent="-177845">
              <a:buFont typeface="Arial" panose="020B0604020202020204" pitchFamily="34" charset="0"/>
              <a:buChar char="•"/>
            </a:pPr>
            <a:r>
              <a:rPr lang="en-US" sz="1200">
                <a:latin typeface="+mn-lt"/>
              </a:rPr>
              <a:t>To help with this we’ve created a community project in partnership with Facebook that allows customers to train in one framework and use another one for inference</a:t>
            </a:r>
          </a:p>
          <a:p>
            <a:r>
              <a:rPr lang="en-US" sz="1200">
                <a:latin typeface="+mn-lt"/>
              </a:rPr>
              <a:t> </a:t>
            </a:r>
          </a:p>
          <a:p>
            <a:r>
              <a:rPr lang="en-US" sz="1200" i="1">
                <a:latin typeface="+mn-lt"/>
              </a:rPr>
              <a:t>Now, let me move to the ML services on Azure</a:t>
            </a:r>
            <a:endParaRPr lang="en-US" i="1"/>
          </a:p>
        </p:txBody>
      </p:sp>
      <p:sp>
        <p:nvSpPr>
          <p:cNvPr id="4" name="Header Placeholder 3"/>
          <p:cNvSpPr>
            <a:spLocks noGrp="1"/>
          </p:cNvSpPr>
          <p:nvPr>
            <p:ph type="hdr" sz="quarter" idx="10"/>
          </p:nvPr>
        </p:nvSpPr>
        <p:spPr/>
        <p:txBody>
          <a:bodyPr/>
          <a:lstStyle/>
          <a:p>
            <a:pPr defTabSz="966529">
              <a:defRPr/>
            </a:pPr>
            <a:r>
              <a:rPr lang="en-US" sz="1900" kern="0">
                <a:solidFill>
                  <a:sysClr val="windowText" lastClr="000000"/>
                </a:solidFill>
              </a:rPr>
              <a:t>Microsoft Envision 2016</a:t>
            </a:r>
          </a:p>
        </p:txBody>
      </p:sp>
      <p:sp>
        <p:nvSpPr>
          <p:cNvPr id="5" name="Footer Placeholder 4"/>
          <p:cNvSpPr>
            <a:spLocks noGrp="1"/>
          </p:cNvSpPr>
          <p:nvPr>
            <p:ph type="ftr" sz="quarter" idx="11"/>
          </p:nvPr>
        </p:nvSpPr>
        <p:spPr/>
        <p:txBody>
          <a:bodyPr/>
          <a:lstStyle/>
          <a:p>
            <a:pPr marL="0" defTabSz="966211"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29">
              <a:defRPr/>
            </a:pPr>
            <a:fld id="{38EEC551-8CDA-4EB6-89BB-2A86C9F091C8}" type="datetime8">
              <a:rPr lang="en-US" sz="1900" kern="0">
                <a:solidFill>
                  <a:sysClr val="windowText" lastClr="000000"/>
                </a:solidFill>
              </a:rPr>
              <a:pPr defTabSz="966529">
                <a:defRPr/>
              </a:pPr>
              <a:t>1/12/2021 3:55 PM</a:t>
            </a:fld>
            <a:endParaRPr lang="en-US" sz="1900" kern="0">
              <a:solidFill>
                <a:sysClr val="windowText" lastClr="000000"/>
              </a:solidFill>
            </a:endParaRPr>
          </a:p>
        </p:txBody>
      </p:sp>
      <p:sp>
        <p:nvSpPr>
          <p:cNvPr id="7" name="Slide Number Placeholder 6"/>
          <p:cNvSpPr>
            <a:spLocks noGrp="1"/>
          </p:cNvSpPr>
          <p:nvPr>
            <p:ph type="sldNum" sz="quarter" idx="13"/>
          </p:nvPr>
        </p:nvSpPr>
        <p:spPr/>
        <p:txBody>
          <a:bodyPr/>
          <a:lstStyle/>
          <a:p>
            <a:pPr defTabSz="966529">
              <a:defRPr/>
            </a:pPr>
            <a:fld id="{B4008EB6-D09E-4580-8CD6-DDB14511944F}" type="slidenum">
              <a:rPr lang="en-US" sz="1900" kern="0">
                <a:solidFill>
                  <a:sysClr val="windowText" lastClr="000000"/>
                </a:solidFill>
              </a:rPr>
              <a:pPr defTabSz="966529">
                <a:defRPr/>
              </a:pPr>
              <a:t>22</a:t>
            </a:fld>
            <a:endParaRPr lang="en-US" sz="1900" kern="0">
              <a:solidFill>
                <a:sysClr val="windowText" lastClr="000000"/>
              </a:solidFill>
            </a:endParaRPr>
          </a:p>
        </p:txBody>
      </p:sp>
    </p:spTree>
    <p:extLst>
      <p:ext uri="{BB962C8B-B14F-4D97-AF65-F5344CB8AC3E}">
        <p14:creationId xmlns:p14="http://schemas.microsoft.com/office/powerpoint/2010/main" val="1261478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715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We’d like to understand where you see your business in terms of adopting advanced analytics and where you would like to be in the future.</a:t>
            </a:r>
          </a:p>
          <a:p>
            <a:pPr marL="171450" indent="-171450">
              <a:buFont typeface="Arial" panose="020B0604020202020204" pitchFamily="34" charset="0"/>
              <a:buChar char="•"/>
            </a:pPr>
            <a:r>
              <a:rPr lang="en-US" sz="1200" b="0" kern="1200">
                <a:solidFill>
                  <a:schemeClr val="tx1"/>
                </a:solidFill>
                <a:effectLst/>
                <a:latin typeface="+mn-lt"/>
                <a:ea typeface="+mn-ea"/>
                <a:cs typeface="+mn-cs"/>
              </a:rPr>
              <a:t>Where do you see your company today?</a:t>
            </a:r>
          </a:p>
          <a:p>
            <a:pPr marL="171450" indent="-171450">
              <a:buFont typeface="Arial" panose="020B0604020202020204" pitchFamily="34" charset="0"/>
              <a:buChar char="•"/>
            </a:pPr>
            <a:r>
              <a:rPr lang="en-US" sz="1200" b="0" kern="1200">
                <a:solidFill>
                  <a:schemeClr val="tx1"/>
                </a:solidFill>
                <a:effectLst/>
                <a:latin typeface="+mn-lt"/>
                <a:ea typeface="+mn-ea"/>
                <a:cs typeface="+mn-cs"/>
              </a:rPr>
              <a:t>Where do you see your company in the future?</a:t>
            </a:r>
          </a:p>
          <a:p>
            <a:pPr marL="171450" indent="-171450">
              <a:buFont typeface="Arial" panose="020B0604020202020204" pitchFamily="34" charset="0"/>
              <a:buChar char="•"/>
            </a:pPr>
            <a:r>
              <a:rPr lang="en-US" sz="1200" b="0" kern="1200">
                <a:solidFill>
                  <a:schemeClr val="tx1"/>
                </a:solidFill>
                <a:effectLst/>
                <a:latin typeface="+mn-lt"/>
                <a:ea typeface="+mn-ea"/>
                <a:cs typeface="+mn-cs"/>
              </a:rPr>
              <a:t>Where do you see your top competitors today?</a:t>
            </a:r>
          </a:p>
          <a:p>
            <a:pPr marL="171450" indent="-171450">
              <a:buFont typeface="Arial" panose="020B0604020202020204" pitchFamily="34" charset="0"/>
              <a:buChar char="•"/>
            </a:pPr>
            <a:endParaRPr lang="en-US" sz="1200" b="0" kern="1200">
              <a:solidFill>
                <a:schemeClr val="tx1"/>
              </a:solidFill>
              <a:effectLst/>
              <a:latin typeface="+mn-lt"/>
              <a:ea typeface="+mn-ea"/>
              <a:cs typeface="+mn-cs"/>
            </a:endParaRPr>
          </a:p>
          <a:p>
            <a:pPr marL="0" indent="0">
              <a:buFont typeface="Arial" panose="020B0604020202020204" pitchFamily="34" charset="0"/>
              <a:buNone/>
            </a:pPr>
            <a:r>
              <a:rPr lang="en-US" sz="1200" b="1" kern="1200">
                <a:solidFill>
                  <a:schemeClr val="tx1"/>
                </a:solidFill>
                <a:effectLst/>
                <a:latin typeface="+mn-lt"/>
                <a:ea typeface="+mn-ea"/>
                <a:cs typeface="+mn-cs"/>
              </a:rPr>
              <a:t>&lt;Transition&gt;: We conducted an independent research study where we talked with our customers about these exact three questions.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050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4791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endParaRPr lang="en-US" b="1"/>
          </a:p>
        </p:txBody>
      </p:sp>
    </p:spTree>
    <p:extLst>
      <p:ext uri="{BB962C8B-B14F-4D97-AF65-F5344CB8AC3E}">
        <p14:creationId xmlns:p14="http://schemas.microsoft.com/office/powerpoint/2010/main" val="2392715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1/12/2021 3:45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198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3081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99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1568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507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2086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08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717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Segoe UI Light" pitchFamily="34" charset="0"/>
                <a:ea typeface="+mn-ea"/>
                <a:cs typeface="+mn-cs"/>
              </a:rPr>
              <a:t>Companies who have been successful with machine learning are now looking to expand their work further into deep learning. I want to give you a sense for what the future looks like for organizations implementing advanced analytics.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In 2018, deep neural networks will be a standard tool for 80% of data scientists’ tool boxes.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By 2019, natural-language generation will be a standard feature of 90% of modern BI and analytics platforms.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By 2020, 20% of companies will dedicate workers to monitor and guide neural networks.</a:t>
            </a:r>
          </a:p>
          <a:p>
            <a:r>
              <a:rPr lang="en-US" sz="1200" kern="1200">
                <a:solidFill>
                  <a:schemeClr val="tx1"/>
                </a:solidFill>
                <a:effectLst/>
                <a:latin typeface="Segoe UI Light" pitchFamily="34" charset="0"/>
                <a:ea typeface="+mn-ea"/>
                <a:cs typeface="+mn-cs"/>
              </a:rPr>
              <a:t>Also by 2020, more than 40% of data science tasks will be automated, resulting in increased productivity and broader usage by citizen data scientists.</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By 2021, 30% of net new revenue growth from industry-specific solutions will include AI.</a:t>
            </a:r>
          </a:p>
          <a:p>
            <a:endParaRPr lang="en-US" sz="1200" kern="1200">
              <a:solidFill>
                <a:schemeClr val="tx1"/>
              </a:solidFill>
              <a:effectLst/>
              <a:latin typeface="Segoe UI Light" pitchFamily="34" charset="0"/>
              <a:ea typeface="+mn-ea"/>
              <a:cs typeface="+mn-cs"/>
            </a:endParaRPr>
          </a:p>
          <a:p>
            <a:r>
              <a:rPr lang="en-US" sz="1200" kern="1200">
                <a:solidFill>
                  <a:schemeClr val="tx1"/>
                </a:solidFill>
                <a:effectLst/>
                <a:latin typeface="Segoe UI Light" pitchFamily="34" charset="0"/>
                <a:ea typeface="+mn-ea"/>
                <a:cs typeface="+mn-cs"/>
              </a:rPr>
              <a:t>By 2022, 1 in 5 workers engaged in mostly non-routine tasks will rely on AI to do their jobs.</a:t>
            </a:r>
          </a:p>
          <a:p>
            <a:endParaRPr lang="en-US" sz="1200" kern="1200">
              <a:solidFill>
                <a:schemeClr val="tx1"/>
              </a:solidFill>
              <a:effectLst/>
              <a:latin typeface="Segoe UI Light" pitchFamily="34" charset="0"/>
              <a:ea typeface="+mn-ea"/>
              <a:cs typeface="+mn-cs"/>
            </a:endParaRPr>
          </a:p>
          <a:p>
            <a:pPr marL="0" indent="0">
              <a:buFont typeface="Arial" panose="020B0604020202020204" pitchFamily="34" charset="0"/>
              <a:buNone/>
            </a:pPr>
            <a:endParaRPr lang="en-US" sz="12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1200" b="1" kern="1200">
                <a:solidFill>
                  <a:schemeClr val="tx1"/>
                </a:solidFill>
                <a:effectLst/>
                <a:latin typeface="Segoe UI Light" pitchFamily="34" charset="0"/>
                <a:ea typeface="+mn-ea"/>
                <a:cs typeface="+mn-cs"/>
              </a:rPr>
              <a:t>&lt;Transition&gt;: The next generation of advanced analytics success will be powered by deep learning.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3657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Completely thought through</a:t>
            </a:r>
          </a:p>
          <a:p>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1/12/2021 3:45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289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fontAlgn="base">
              <a:buFont typeface="Arial" panose="020B0604020202020204" pitchFamily="34" charset="0"/>
              <a:buChar char="•"/>
            </a:pPr>
            <a:r>
              <a:rPr lang="en-US" sz="1300"/>
              <a:t>We have the most comprehensive AI infrastructure </a:t>
            </a:r>
          </a:p>
          <a:p>
            <a:pPr marL="181240" indent="-181240" fontAlgn="base">
              <a:buFont typeface="Arial" panose="020B0604020202020204" pitchFamily="34" charset="0"/>
              <a:buChar char="•"/>
            </a:pPr>
            <a:r>
              <a:rPr lang="en-US" sz="1300"/>
              <a:t>From general purpose CPUs to specialized HW (FPGAs) </a:t>
            </a:r>
          </a:p>
          <a:p>
            <a:pPr marL="181240" indent="-181240" fontAlgn="base">
              <a:buFont typeface="Arial" panose="020B0604020202020204" pitchFamily="34" charset="0"/>
              <a:buChar char="•"/>
            </a:pPr>
            <a:r>
              <a:rPr lang="en-US" sz="1300"/>
              <a:t>FPGA -&gt; lowest cost inferencing. Lower than Google’s TPUs </a:t>
            </a:r>
          </a:p>
          <a:p>
            <a:pPr marL="181240" indent="-181240" fontAlgn="base">
              <a:buFont typeface="Arial" panose="020B0604020202020204" pitchFamily="34" charset="0"/>
              <a:buChar char="•"/>
            </a:pPr>
            <a:r>
              <a:rPr lang="en-US" sz="1300"/>
              <a:t>Most comprehensive set of GPU options so customers can choose the right one for their project. (best price/performance) </a:t>
            </a:r>
          </a:p>
          <a:p>
            <a:pPr rtl="0" fontAlgn="base"/>
            <a:r>
              <a:rPr lang="en-US" sz="1300"/>
              <a:t> </a:t>
            </a:r>
          </a:p>
          <a:p>
            <a:pPr rtl="0" fontAlgn="base"/>
            <a:r>
              <a:rPr lang="en-US" sz="1300"/>
              <a:t>&lt;Transition&gt; Let me move to the last part of our ML portfolio.  </a:t>
            </a:r>
          </a:p>
          <a:p>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1/12/2021 3:45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7964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Light" pitchFamily="34" charset="0"/>
                <a:ea typeface="+mn-ea"/>
                <a:cs typeface="+mn-cs"/>
              </a:rPr>
              <a:t>With machine learning, you can build powerful recommendation engines to delight customers with improved shopping experiences.</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The average size of a single cart has decreased as customers spend more money in general, but spend less per retailer.</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Recommendation engines powered by machine learning engage customers by providing relevant content, leading to increased cart size.</a:t>
            </a:r>
          </a:p>
          <a:p>
            <a:r>
              <a:rPr lang="en-US" sz="900" kern="1200">
                <a:solidFill>
                  <a:schemeClr val="tx1"/>
                </a:solidFill>
                <a:effectLst/>
                <a:latin typeface="Segoe UI Light" pitchFamily="34" charset="0"/>
                <a:ea typeface="+mn-ea"/>
                <a:cs typeface="+mn-cs"/>
              </a:rPr>
              <a:t>ASOS built a recommendations platform on Azure that provides personalized experiences to its more than 15 million customers, capable of processing over 33 orders per second.</a:t>
            </a:r>
          </a:p>
          <a:p>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Customers can also use machine learning on Azure to optimize operations through predictive maintenance.</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We all know that equipment failures can lead to cost overruns and unnecessary downtime.</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If we anticipate failures and predict when maintenance should be performed, we can prevent disruptions and manage cost.</a:t>
            </a:r>
          </a:p>
          <a:p>
            <a:r>
              <a:rPr lang="en-US" sz="900" kern="1200">
                <a:solidFill>
                  <a:schemeClr val="tx1"/>
                </a:solidFill>
                <a:effectLst/>
                <a:latin typeface="Segoe UI Light" pitchFamily="34" charset="0"/>
                <a:ea typeface="+mn-ea"/>
                <a:cs typeface="+mn-cs"/>
              </a:rPr>
              <a:t>Carnival Maritime used machine learning on Azure to accomplish exactly that—saving $200k per ship per year by predicting onboard water usage.</a:t>
            </a:r>
          </a:p>
          <a:p>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Yet another way that our customers are bringing advanced analytics to life is through demand forecasting.</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Solar energy is generated by myriad providers with variable production, making it challenging to integrate with traditional power transmission grids.</a:t>
            </a:r>
          </a:p>
          <a:p>
            <a:pPr marL="17145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In order to align solar energy supply with the optimal markets, they need to forecast the weather, expected energy production, and energy values across multiple markets.</a:t>
            </a:r>
          </a:p>
          <a:p>
            <a:pPr marL="0" indent="0">
              <a:buFont typeface="Arial" panose="020B0604020202020204" pitchFamily="34" charset="0"/>
              <a:buNone/>
            </a:pPr>
            <a:r>
              <a:rPr lang="en-US" sz="900" kern="1200">
                <a:solidFill>
                  <a:schemeClr val="tx1"/>
                </a:solidFill>
                <a:effectLst/>
                <a:latin typeface="Segoe UI Light" pitchFamily="34" charset="0"/>
                <a:ea typeface="+mn-ea"/>
                <a:cs typeface="+mn-cs"/>
              </a:rPr>
              <a:t>Azure provided Renewables.AI the power, scale, and capacity to build a stable and profitable solar energy market.</a:t>
            </a:r>
          </a:p>
          <a:p>
            <a:pPr marL="0" indent="0">
              <a:buFont typeface="Arial" panose="020B0604020202020204" pitchFamily="34" charset="0"/>
              <a:buNone/>
            </a:pPr>
            <a:endParaRPr lang="en-US" sz="900" kern="120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1" kern="1200">
                <a:solidFill>
                  <a:schemeClr val="tx1"/>
                </a:solidFill>
                <a:effectLst/>
                <a:latin typeface="Segoe UI Light" pitchFamily="34" charset="0"/>
                <a:ea typeface="+mn-ea"/>
                <a:cs typeface="+mn-cs"/>
              </a:rPr>
              <a:t>&lt;Transition&gt;: Let’s take a closer look at how companies like these are achieving these results.</a:t>
            </a:r>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1/12/2021 3:45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4737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a:solidFill>
                  <a:schemeClr val="tx1"/>
                </a:solidFill>
                <a:effectLst/>
                <a:latin typeface="+mn-lt"/>
                <a:ea typeface="+mn-ea"/>
                <a:cs typeface="+mn-cs"/>
              </a:rPr>
              <a:t>The way we think about ML on Azure is very simple – we break it into what customers want for their ML solutions. There are 5 key asks</a:t>
            </a:r>
          </a:p>
          <a:p>
            <a:pPr lvl="0"/>
            <a:endParaRPr lang="en-US" sz="1200" kern="1200">
              <a:solidFill>
                <a:schemeClr val="tx1"/>
              </a:solidFill>
              <a:effectLst/>
              <a:latin typeface="+mn-lt"/>
              <a:ea typeface="+mn-ea"/>
              <a:cs typeface="+mn-cs"/>
            </a:endParaRPr>
          </a:p>
          <a:p>
            <a:pPr marL="171450" lvl="0" indent="-171450">
              <a:buFontTx/>
              <a:buChar char="-"/>
            </a:pPr>
            <a:r>
              <a:rPr lang="en-US" sz="1200" kern="1200">
                <a:solidFill>
                  <a:schemeClr val="tx1"/>
                </a:solidFill>
                <a:effectLst/>
                <a:latin typeface="+mn-lt"/>
                <a:ea typeface="+mn-ea"/>
                <a:cs typeface="+mn-cs"/>
              </a:rPr>
              <a:t>Talk about pre-trained models here, as no special slide for that</a:t>
            </a:r>
          </a:p>
          <a:p>
            <a:pPr marL="171450" lvl="0" indent="-171450">
              <a:buFontTx/>
              <a:buChar char="-"/>
            </a:pPr>
            <a:endParaRPr lang="en-US" sz="1200" kern="1200">
              <a:solidFill>
                <a:schemeClr val="tx1"/>
              </a:solidFill>
              <a:effectLst/>
              <a:latin typeface="+mn-lt"/>
              <a:ea typeface="+mn-ea"/>
              <a:cs typeface="+mn-cs"/>
            </a:endParaRPr>
          </a:p>
          <a:p>
            <a:pPr lvl="0"/>
            <a:r>
              <a:rPr lang="en-US"/>
              <a:t>- For the rest of the stack, it comprises of everything needed for Data Scientists.</a:t>
            </a:r>
          </a:p>
          <a:p>
            <a:endParaRPr lang="en-US"/>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1/12/2021 3:45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7179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First thing we need is - Tools</a:t>
            </a:r>
          </a:p>
          <a:p>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1/12/2021 3:45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1717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0000"/>
                </a:solidFill>
              </a:rPr>
              <a:t>Put a link to Azure Notebooks samples</a:t>
            </a:r>
          </a:p>
          <a:p>
            <a:endParaRPr lang="en-US">
              <a:solidFill>
                <a:srgbClr val="FF0000"/>
              </a:solidFill>
            </a:endParaRPr>
          </a:p>
          <a:p>
            <a:r>
              <a:rPr lang="en-US">
                <a:solidFill>
                  <a:srgbClr val="FF0000"/>
                </a:solidFill>
              </a:rPr>
              <a:t>https://aka.ms/aznotebooks-aml</a:t>
            </a:r>
          </a:p>
          <a:p>
            <a:endParaRPr lang="en-US"/>
          </a:p>
          <a:p>
            <a:r>
              <a:rPr lang="en-US"/>
              <a:t>Azure ML provides the flexibility for customers to bring their tool of choice.</a:t>
            </a:r>
          </a:p>
          <a:p>
            <a:r>
              <a:rPr lang="en-US"/>
              <a:t>Don’t need to change your habits, no uncomfortable unlearning/re-learning</a:t>
            </a:r>
          </a:p>
          <a:p>
            <a:r>
              <a:rPr lang="en-US"/>
              <a:t>We also provide widgets and extension for tools to make them more efficient to use for ML</a:t>
            </a:r>
          </a:p>
          <a:p>
            <a:endParaRPr lang="en-US"/>
          </a:p>
          <a:p>
            <a:endParaRPr lang="en-US"/>
          </a:p>
          <a:p>
            <a:endParaRPr lang="en-US"/>
          </a:p>
        </p:txBody>
      </p:sp>
    </p:spTree>
    <p:extLst>
      <p:ext uri="{BB962C8B-B14F-4D97-AF65-F5344CB8AC3E}">
        <p14:creationId xmlns:p14="http://schemas.microsoft.com/office/powerpoint/2010/main" val="3093656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That’s where frameworks come into our rescue.</a:t>
            </a:r>
          </a:p>
          <a:p>
            <a:endParaRPr lang="en-US"/>
          </a:p>
          <a:p>
            <a:r>
              <a:rPr lang="en-US"/>
              <a:t>We’re not first building such a model – someone has done these before</a:t>
            </a:r>
          </a:p>
          <a:p>
            <a:endParaRPr lang="en-US"/>
          </a:p>
          <a:p>
            <a:r>
              <a:rPr lang="en-US"/>
              <a:t>We can learn from their experience and use best practices</a:t>
            </a:r>
          </a:p>
          <a:p>
            <a:endParaRPr lang="en-US"/>
          </a:p>
          <a:p>
            <a:r>
              <a:rPr lang="en-US" sz="1200" b="0" i="0" kern="1200">
                <a:solidFill>
                  <a:schemeClr val="tx1"/>
                </a:solidFill>
                <a:effectLst/>
                <a:latin typeface="+mn-lt"/>
                <a:ea typeface="+mn-ea"/>
                <a:cs typeface="+mn-cs"/>
              </a:rPr>
              <a:t>Deep learning frameworks offer building blocks for designing, training and validating deep neural networks, through a high level programming interface</a:t>
            </a:r>
            <a:endParaRPr lang="en-US"/>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1/12/2021 3:45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4697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a:t>Our approach to ML frameworks is simple. </a:t>
            </a:r>
          </a:p>
          <a:p>
            <a:pPr marL="181240" indent="-181240">
              <a:buFont typeface="Arial" panose="020B0604020202020204" pitchFamily="34" charset="0"/>
              <a:buChar char="•"/>
            </a:pPr>
            <a:r>
              <a:rPr lang="en-US" sz="1300"/>
              <a:t>We give customers the flexibility to choose their deep learning framework, without getting locked one framework.</a:t>
            </a:r>
          </a:p>
          <a:p>
            <a:pPr marL="181240" indent="-181240">
              <a:buFont typeface="Arial" panose="020B0604020202020204" pitchFamily="34" charset="0"/>
              <a:buChar char="•"/>
            </a:pPr>
            <a:r>
              <a:rPr lang="en-US" sz="1300"/>
              <a:t>To help with this we’ve created a community project in partnership with Facebook that allows customers to train in one framework and use another one for inference</a:t>
            </a:r>
          </a:p>
          <a:p>
            <a:r>
              <a:rPr lang="en-US" sz="1300"/>
              <a:t> </a:t>
            </a:r>
          </a:p>
          <a:p>
            <a:endParaRPr lang="en-US" i="1"/>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1/12/2021 3:45 PM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1952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Custom vision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A920B32-6D80-4A6C-84E7-947AB57699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039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5F295-7EC0-41D7-B7F0-AD93B2BC8D6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9900B9-2131-4355-8916-DDB525683F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42BA1A-09D5-46DA-9E4B-8ED2FE2323DF}"/>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5" name="Footer Placeholder 4">
            <a:extLst>
              <a:ext uri="{FF2B5EF4-FFF2-40B4-BE49-F238E27FC236}">
                <a16:creationId xmlns:a16="http://schemas.microsoft.com/office/drawing/2014/main" id="{C87CD78C-4FA8-4DAF-9D0A-97F093A28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5B407-0137-4B8E-BCC1-530D6E3F6A30}"/>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324854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12289-8326-4A19-8F6A-D7D5FB387C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813419-28E2-4AE4-9A82-506797B47A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16764-F90A-4A21-8FE3-06C56B6BA0C3}"/>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5" name="Footer Placeholder 4">
            <a:extLst>
              <a:ext uri="{FF2B5EF4-FFF2-40B4-BE49-F238E27FC236}">
                <a16:creationId xmlns:a16="http://schemas.microsoft.com/office/drawing/2014/main" id="{C95D2A97-3303-4001-909C-EAFF9F69A4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D5722C-EFF9-4F94-9B60-14005EF4EFDB}"/>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3149264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F2AD1E-C781-4960-9627-4ACD679D29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164638-EFC6-4779-AD69-7B5A720419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EC58EE-260C-4310-9CE5-59CE1EFB0953}"/>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5" name="Footer Placeholder 4">
            <a:extLst>
              <a:ext uri="{FF2B5EF4-FFF2-40B4-BE49-F238E27FC236}">
                <a16:creationId xmlns:a16="http://schemas.microsoft.com/office/drawing/2014/main" id="{DA76BA0E-C302-41F7-BD79-3297234673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050580-1889-40D4-9866-DA50AEE3EF5E}"/>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2538018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3"/>
            <a:ext cx="9401560" cy="945435"/>
          </a:xfrm>
          <a:noFill/>
        </p:spPr>
        <p:txBody>
          <a:bodyPr lIns="0" tIns="0" rIns="0" bIns="182880" anchor="b" anchorCtr="0"/>
          <a:lstStyle>
            <a:lvl1pPr>
              <a:defRPr sz="4902" strike="noStrike" spc="-147" baseline="0">
                <a:solidFill>
                  <a:schemeClr val="bg2"/>
                </a:solidFill>
              </a:defRPr>
            </a:lvl1pPr>
          </a:lstStyle>
          <a:p>
            <a:r>
              <a:rPr lang="en-US"/>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589066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Speaker name</a:t>
            </a:r>
          </a:p>
          <a:p>
            <a:pPr lvl="0"/>
            <a:r>
              <a:rPr lang="en-US"/>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55345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0599199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Dark 1">
    <p:bg>
      <p:bgPr>
        <a:solidFill>
          <a:srgbClr val="52348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462281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968439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73591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981834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83033101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4498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32234-C6E2-4B1E-9DD5-01ACE74D9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62F89C-A4CA-44A5-9420-7A54D18251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63910-13CC-4F27-A450-15BE21FCB54A}"/>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5" name="Footer Placeholder 4">
            <a:extLst>
              <a:ext uri="{FF2B5EF4-FFF2-40B4-BE49-F238E27FC236}">
                <a16:creationId xmlns:a16="http://schemas.microsoft.com/office/drawing/2014/main" id="{62C70C21-61A1-41F0-B221-791B8341D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89BCE9-A876-4D04-B8B0-8141A8FE2367}"/>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6021068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482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928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37547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42DB-0B37-4BD2-8A6E-B6694BCF8B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79E31FF-3508-4E90-B625-E7A2A082D2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C5CCFE-4C16-4580-8EAF-C9A9B7FF8433}"/>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5" name="Footer Placeholder 4">
            <a:extLst>
              <a:ext uri="{FF2B5EF4-FFF2-40B4-BE49-F238E27FC236}">
                <a16:creationId xmlns:a16="http://schemas.microsoft.com/office/drawing/2014/main" id="{6EE06289-F4E3-4FB7-8572-0B97642738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4B7DD5-C9CC-4C72-B17A-1BA298880FB9}"/>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1314319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71B2-5B9B-4F4D-9BD9-7F78EA9247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4F28D8-6B16-406F-9426-42C8E0F925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241792A-4E2B-451B-B5B1-B6A78599F2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5B7258-4B88-4C4D-A270-E49E843A7A52}"/>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6" name="Footer Placeholder 5">
            <a:extLst>
              <a:ext uri="{FF2B5EF4-FFF2-40B4-BE49-F238E27FC236}">
                <a16:creationId xmlns:a16="http://schemas.microsoft.com/office/drawing/2014/main" id="{98EAE678-AC71-4752-98E0-37EAB74E0D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ACCA9A-F5FC-4939-A60C-7E81E7D1C262}"/>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1232509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D8AEE-7D5D-4E3B-BB55-EDBE0343FC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AC8967-D789-412D-8A4E-06C8B55A5D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FEF2EE-B4DB-4C48-804E-17ABC92610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DF8943-E5D4-4A41-9F9F-ED9B9CE380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ED58BE-6607-4145-A266-5E6303CEC4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01F8896-7FA5-4AFD-86D3-7BABAFE8D8AD}"/>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8" name="Footer Placeholder 7">
            <a:extLst>
              <a:ext uri="{FF2B5EF4-FFF2-40B4-BE49-F238E27FC236}">
                <a16:creationId xmlns:a16="http://schemas.microsoft.com/office/drawing/2014/main" id="{5D3F3649-CBA7-4FB8-8B30-1D43A542AC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202832-307A-4612-96DE-89A4992C3C46}"/>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4123315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1B10E-011A-466C-82E0-B295C447FF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69B5A4-A77F-46D0-9F82-249F43CBE2A1}"/>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4" name="Footer Placeholder 3">
            <a:extLst>
              <a:ext uri="{FF2B5EF4-FFF2-40B4-BE49-F238E27FC236}">
                <a16:creationId xmlns:a16="http://schemas.microsoft.com/office/drawing/2014/main" id="{413B9C40-F245-4F54-80D3-E3A89B4284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32358A-8AC3-44D3-BAAD-A09FD376AB81}"/>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293165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C4835A-B866-4ED5-B103-0765B177CE6F}"/>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3" name="Footer Placeholder 2">
            <a:extLst>
              <a:ext uri="{FF2B5EF4-FFF2-40B4-BE49-F238E27FC236}">
                <a16:creationId xmlns:a16="http://schemas.microsoft.com/office/drawing/2014/main" id="{55E8EAC9-A6BA-4D7D-BFE3-C8BD478627A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A66AEE-15A2-4D69-9FB8-651183D9B6F8}"/>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1526870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0E973-B356-4B1D-BB1B-C8C1FBB0DA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8380F7-E732-48AC-8249-A7915AAFD3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E7FB3A-F1A0-46C4-8AEB-C5507D873E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8C5D7E-60C2-4443-B6E8-FBC7D1751E09}"/>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6" name="Footer Placeholder 5">
            <a:extLst>
              <a:ext uri="{FF2B5EF4-FFF2-40B4-BE49-F238E27FC236}">
                <a16:creationId xmlns:a16="http://schemas.microsoft.com/office/drawing/2014/main" id="{0787A8C4-42D5-42CE-97A4-44B6541FB5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B49E9-601A-4EC8-807B-73B9721D5585}"/>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2550858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E173-E49A-4E88-ABAC-5C2EAADE9E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EA8AE4-A599-4FF6-92FC-0924FC3D58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167121-A1D4-4C5A-A5FF-87503AFC8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E4421F-FACE-4FC7-8887-EEC797E136BB}"/>
              </a:ext>
            </a:extLst>
          </p:cNvPr>
          <p:cNvSpPr>
            <a:spLocks noGrp="1"/>
          </p:cNvSpPr>
          <p:nvPr>
            <p:ph type="dt" sz="half" idx="10"/>
          </p:nvPr>
        </p:nvSpPr>
        <p:spPr/>
        <p:txBody>
          <a:bodyPr/>
          <a:lstStyle/>
          <a:p>
            <a:fld id="{AC91C141-ABEA-48F8-A6E4-0955265E42D6}" type="datetimeFigureOut">
              <a:rPr lang="en-US" smtClean="0"/>
              <a:t>1/12/2021</a:t>
            </a:fld>
            <a:endParaRPr lang="en-US"/>
          </a:p>
        </p:txBody>
      </p:sp>
      <p:sp>
        <p:nvSpPr>
          <p:cNvPr id="6" name="Footer Placeholder 5">
            <a:extLst>
              <a:ext uri="{FF2B5EF4-FFF2-40B4-BE49-F238E27FC236}">
                <a16:creationId xmlns:a16="http://schemas.microsoft.com/office/drawing/2014/main" id="{A9842F0D-3FE1-45A1-AF88-BEB4B0C5B9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B5893-582D-433A-8613-0E05EFE428FB}"/>
              </a:ext>
            </a:extLst>
          </p:cNvPr>
          <p:cNvSpPr>
            <a:spLocks noGrp="1"/>
          </p:cNvSpPr>
          <p:nvPr>
            <p:ph type="sldNum" sz="quarter" idx="12"/>
          </p:nvPr>
        </p:nvSpPr>
        <p:spPr/>
        <p:txBody>
          <a:bodyPr/>
          <a:lstStyle/>
          <a:p>
            <a:fld id="{D6B2DD38-528B-401A-8C2A-AF2A59621607}" type="slidenum">
              <a:rPr lang="en-US" smtClean="0"/>
              <a:t>‹#›</a:t>
            </a:fld>
            <a:endParaRPr lang="en-US"/>
          </a:p>
        </p:txBody>
      </p:sp>
    </p:spTree>
    <p:extLst>
      <p:ext uri="{BB962C8B-B14F-4D97-AF65-F5344CB8AC3E}">
        <p14:creationId xmlns:p14="http://schemas.microsoft.com/office/powerpoint/2010/main" val="216405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46BD51-6455-4B19-BFE6-9F98812B5F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072FE0-8642-444B-A7BF-9A280BF093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558214-3208-4C98-B10C-FB2517639C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91C141-ABEA-48F8-A6E4-0955265E42D6}" type="datetimeFigureOut">
              <a:rPr lang="en-US" smtClean="0"/>
              <a:t>1/12/2021</a:t>
            </a:fld>
            <a:endParaRPr lang="en-US"/>
          </a:p>
        </p:txBody>
      </p:sp>
      <p:sp>
        <p:nvSpPr>
          <p:cNvPr id="5" name="Footer Placeholder 4">
            <a:extLst>
              <a:ext uri="{FF2B5EF4-FFF2-40B4-BE49-F238E27FC236}">
                <a16:creationId xmlns:a16="http://schemas.microsoft.com/office/drawing/2014/main" id="{DC71F808-744D-4A80-91EB-2655D3AA98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6FBCF9-04D9-43AD-8521-23BAC95F11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B2DD38-528B-401A-8C2A-AF2A59621607}" type="slidenum">
              <a:rPr lang="en-US" smtClean="0"/>
              <a:t>‹#›</a:t>
            </a:fld>
            <a:endParaRPr lang="en-US"/>
          </a:p>
        </p:txBody>
      </p:sp>
    </p:spTree>
    <p:extLst>
      <p:ext uri="{BB962C8B-B14F-4D97-AF65-F5344CB8AC3E}">
        <p14:creationId xmlns:p14="http://schemas.microsoft.com/office/powerpoint/2010/main" val="13169207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 id="2147483668" r:id="rId19"/>
    <p:sldLayoutId id="2147483669" r:id="rId20"/>
    <p:sldLayoutId id="2147483670" r:id="rId21"/>
    <p:sldLayoutId id="2147483671"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image" Target="../media/image19.sv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emf"/><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image" Target="../media/image19.sv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microsoft.com/office/2007/relationships/media" Target="../media/media2.mp4"/><Relationship Id="rId7" Type="http://schemas.openxmlformats.org/officeDocument/2006/relationships/notesSlide" Target="../notesSlides/notesSlide1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slideLayout" Target="../slideLayouts/slideLayout15.xml"/><Relationship Id="rId5" Type="http://schemas.openxmlformats.org/officeDocument/2006/relationships/video" Target="../media/media3.mp4"/><Relationship Id="rId10" Type="http://schemas.openxmlformats.org/officeDocument/2006/relationships/image" Target="../media/image44.png"/><Relationship Id="rId4" Type="http://schemas.microsoft.com/office/2007/relationships/media" Target="../media/media3.mp4"/><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microsoft.com/office/2007/relationships/media" Target="../media/media3.mp4"/><Relationship Id="rId7" Type="http://schemas.openxmlformats.org/officeDocument/2006/relationships/slideLayout" Target="../slideLayouts/slideLayout16.xml"/><Relationship Id="rId2" Type="http://schemas.openxmlformats.org/officeDocument/2006/relationships/video" Target="../media/media2.mp4"/><Relationship Id="rId1" Type="http://schemas.microsoft.com/office/2007/relationships/media" Target="../media/media2.mp4"/><Relationship Id="rId6" Type="http://schemas.microsoft.com/office/2007/relationships/media" Target="../media/media1.mp4"/><Relationship Id="rId11" Type="http://schemas.openxmlformats.org/officeDocument/2006/relationships/image" Target="../media/image46.png"/><Relationship Id="rId5" Type="http://schemas.openxmlformats.org/officeDocument/2006/relationships/video" Target="NULL" TargetMode="External"/><Relationship Id="rId10" Type="http://schemas.openxmlformats.org/officeDocument/2006/relationships/image" Target="../media/image44.png"/><Relationship Id="rId4" Type="http://schemas.openxmlformats.org/officeDocument/2006/relationships/video" Target="../media/media3.mp4"/><Relationship Id="rId9"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hyperlink" Target="http://xavi.ivars.me/bloc/2016/machine-learning-reloaded/" TargetMode="External"/><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hyperlink" Target="https://creativecommons.org/licenses/by-sa/3.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microsoft.com/office/2007/relationships/media" Target="../media/media3.mp4"/><Relationship Id="rId7"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microsoft.com/office/2007/relationships/media" Target="../media/media2.mp4"/><Relationship Id="rId11" Type="http://schemas.openxmlformats.org/officeDocument/2006/relationships/image" Target="../media/image48.png"/><Relationship Id="rId5" Type="http://schemas.openxmlformats.org/officeDocument/2006/relationships/video" Target="NULL" TargetMode="External"/><Relationship Id="rId10" Type="http://schemas.openxmlformats.org/officeDocument/2006/relationships/image" Target="../media/image44.png"/><Relationship Id="rId4" Type="http://schemas.openxmlformats.org/officeDocument/2006/relationships/video" Target="../media/media3.mp4"/><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microsoft.com/office/2007/relationships/media" Target="../media/media2.mp4"/><Relationship Id="rId7"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6" Type="http://schemas.microsoft.com/office/2007/relationships/media" Target="../media/media3.mp4"/><Relationship Id="rId11" Type="http://schemas.openxmlformats.org/officeDocument/2006/relationships/image" Target="../media/image44.png"/><Relationship Id="rId5" Type="http://schemas.openxmlformats.org/officeDocument/2006/relationships/video" Target="NULL" TargetMode="External"/><Relationship Id="rId10" Type="http://schemas.openxmlformats.org/officeDocument/2006/relationships/image" Target="../media/image45.png"/><Relationship Id="rId4" Type="http://schemas.openxmlformats.org/officeDocument/2006/relationships/video" Target="../media/media2.mp4"/><Relationship Id="rId9"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tiff"/></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tiff"/><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2.sv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tiff"/><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tiff"/><Relationship Id="rId2" Type="http://schemas.openxmlformats.org/officeDocument/2006/relationships/notesSlide" Target="../notesSlides/notesSlide26.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2.svg"/></Relationships>
</file>

<file path=ppt/slides/_rels/slide3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tiff"/><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2.svg"/></Relationships>
</file>

<file path=ppt/slides/_rels/slide32.xml.rels><?xml version="1.0" encoding="UTF-8" standalone="yes"?>
<Relationships xmlns="http://schemas.openxmlformats.org/package/2006/relationships"><Relationship Id="rId8" Type="http://schemas.openxmlformats.org/officeDocument/2006/relationships/image" Target="../media/image50.tiff"/><Relationship Id="rId13" Type="http://schemas.openxmlformats.org/officeDocument/2006/relationships/image" Target="../media/image57.png"/><Relationship Id="rId3" Type="http://schemas.openxmlformats.org/officeDocument/2006/relationships/slideLayout" Target="../slideLayouts/slideLayout13.xml"/><Relationship Id="rId7" Type="http://schemas.openxmlformats.org/officeDocument/2006/relationships/image" Target="../media/image49.png"/><Relationship Id="rId12" Type="http://schemas.openxmlformats.org/officeDocument/2006/relationships/image" Target="../media/image53.png"/><Relationship Id="rId2" Type="http://schemas.microsoft.com/office/2007/relationships/media" Target="../media/media4.m4a"/><Relationship Id="rId1" Type="http://schemas.openxmlformats.org/officeDocument/2006/relationships/audio" Target="NULL" TargetMode="External"/><Relationship Id="rId6" Type="http://schemas.openxmlformats.org/officeDocument/2006/relationships/image" Target="../media/image55.svg"/><Relationship Id="rId11" Type="http://schemas.openxmlformats.org/officeDocument/2006/relationships/image" Target="../media/image56.png"/><Relationship Id="rId5" Type="http://schemas.openxmlformats.org/officeDocument/2006/relationships/image" Target="../media/image54.png"/><Relationship Id="rId10" Type="http://schemas.openxmlformats.org/officeDocument/2006/relationships/image" Target="../media/image52.svg"/><Relationship Id="rId4" Type="http://schemas.openxmlformats.org/officeDocument/2006/relationships/notesSlide" Target="../notesSlides/notesSlide28.xml"/><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3.png"/><Relationship Id="rId7" Type="http://schemas.openxmlformats.org/officeDocument/2006/relationships/image" Target="../media/image50.tiff"/><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55.svg"/><Relationship Id="rId4" Type="http://schemas.openxmlformats.org/officeDocument/2006/relationships/image" Target="../media/image54.png"/><Relationship Id="rId9" Type="http://schemas.openxmlformats.org/officeDocument/2006/relationships/image" Target="../media/image52.svg"/></Relationships>
</file>

<file path=ppt/slides/_rels/slide3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image" Target="../media/image19.svg"/><Relationship Id="rId9"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svg"/><Relationship Id="rId12"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svg"/><Relationship Id="rId10" Type="http://schemas.openxmlformats.org/officeDocument/2006/relationships/image" Target="../media/image65.jpeg"/><Relationship Id="rId4" Type="http://schemas.openxmlformats.org/officeDocument/2006/relationships/image" Target="../media/image59.png"/><Relationship Id="rId9" Type="http://schemas.openxmlformats.org/officeDocument/2006/relationships/image" Target="../media/image6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image" Target="../media/image5.sv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emf"/><Relationship Id="rId10" Type="http://schemas.openxmlformats.org/officeDocument/2006/relationships/image" Target="../media/image11.png"/><Relationship Id="rId4" Type="http://schemas.openxmlformats.org/officeDocument/2006/relationships/image" Target="../media/image13.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aka.ms/aznotebooks-aml" TargetMode="Externa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E2123-75AE-46B1-BC99-0018EF397B0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FC2731D-F93C-4728-A2D6-ADBC595E8F9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72642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2C3C1E0-2826-7447-91EE-89324EAD511A}"/>
              </a:ext>
              <a:ext uri="{C183D7F6-B498-43B3-948B-1728B52AA6E4}">
                <adec:decorative xmlns:adec="http://schemas.microsoft.com/office/drawing/2017/decorative" val="1"/>
              </a:ext>
            </a:extLst>
          </p:cNvPr>
          <p:cNvSpPr>
            <a:spLocks noGrp="1"/>
          </p:cNvSpPr>
          <p:nvPr>
            <p:ph type="title"/>
          </p:nvPr>
        </p:nvSpPr>
        <p:spPr/>
        <p:txBody>
          <a:bodyPr/>
          <a:lstStyle/>
          <a:p>
            <a:r>
              <a:rPr lang="en-US"/>
              <a:t>Machine Learning on Azure</a:t>
            </a:r>
          </a:p>
        </p:txBody>
      </p:sp>
      <p:sp>
        <p:nvSpPr>
          <p:cNvPr id="139" name="Rectangle 138">
            <a:extLst>
              <a:ext uri="{FF2B5EF4-FFF2-40B4-BE49-F238E27FC236}">
                <a16:creationId xmlns:a16="http://schemas.microsoft.com/office/drawing/2014/main" id="{C203AD22-959A-4177-97FF-C0DC8FA0162E}"/>
              </a:ext>
              <a:ext uri="{C183D7F6-B498-43B3-948B-1728B52AA6E4}">
                <adec:decorative xmlns:adec="http://schemas.microsoft.com/office/drawing/2017/decorative" val="1"/>
              </a:ext>
            </a:extLst>
          </p:cNvPr>
          <p:cNvSpPr/>
          <p:nvPr/>
        </p:nvSpPr>
        <p:spPr>
          <a:xfrm>
            <a:off x="11115431" y="67407"/>
            <a:ext cx="955206" cy="748391"/>
          </a:xfrm>
          <a:prstGeom prst="rect">
            <a:avLst/>
          </a:prstGeom>
          <a:solidFill>
            <a:srgbClr val="FFFFFF">
              <a:alpha val="88000"/>
            </a:srgbClr>
          </a:solidFill>
          <a:ln w="10795" cap="flat" cmpd="sng" algn="ctr">
            <a:noFill/>
            <a:prstDash val="solid"/>
          </a:ln>
          <a:effectLst/>
        </p:spPr>
        <p:txBody>
          <a:bodyPr rtlCol="0" anchor="ctr"/>
          <a:lstStyle/>
          <a:p>
            <a:pPr algn="ctr" defTabSz="896386">
              <a:defRPr/>
            </a:pPr>
            <a:endParaRPr lang="en-US" kern="0">
              <a:solidFill>
                <a:srgbClr val="FFFFFF"/>
              </a:solidFill>
              <a:latin typeface="Segoe UI"/>
            </a:endParaRPr>
          </a:p>
        </p:txBody>
      </p:sp>
      <p:sp>
        <p:nvSpPr>
          <p:cNvPr id="130" name="Rectangle 129">
            <a:extLst>
              <a:ext uri="{FF2B5EF4-FFF2-40B4-BE49-F238E27FC236}">
                <a16:creationId xmlns:a16="http://schemas.microsoft.com/office/drawing/2014/main" id="{016357BB-D506-4691-82D5-76B8EC462807}"/>
              </a:ext>
              <a:ext uri="{C183D7F6-B498-43B3-948B-1728B52AA6E4}">
                <adec:decorative xmlns:adec="http://schemas.microsoft.com/office/drawing/2017/decorative" val="1"/>
              </a:ext>
            </a:extLst>
          </p:cNvPr>
          <p:cNvSpPr/>
          <p:nvPr/>
        </p:nvSpPr>
        <p:spPr bwMode="auto">
          <a:xfrm>
            <a:off x="6939145" y="3170020"/>
            <a:ext cx="4655960" cy="967707"/>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37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22AE8156-4F2F-4653-9AF9-C28F53EB93D6}"/>
              </a:ext>
              <a:ext uri="{C183D7F6-B498-43B3-948B-1728B52AA6E4}">
                <adec:decorative xmlns:adec="http://schemas.microsoft.com/office/drawing/2017/decorative" val="1"/>
              </a:ext>
            </a:extLst>
          </p:cNvPr>
          <p:cNvSpPr/>
          <p:nvPr/>
        </p:nvSpPr>
        <p:spPr bwMode="auto">
          <a:xfrm>
            <a:off x="444305" y="1169263"/>
            <a:ext cx="11303392" cy="5081239"/>
          </a:xfrm>
          <a:prstGeom prst="rect">
            <a:avLst/>
          </a:prstGeom>
          <a:noFill/>
          <a:ln w="254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537DA741-692D-462A-89E2-6A4EF5400608}"/>
              </a:ext>
              <a:ext uri="{C183D7F6-B498-43B3-948B-1728B52AA6E4}">
                <adec:decorative xmlns:adec="http://schemas.microsoft.com/office/drawing/2017/decorative" val="1"/>
              </a:ext>
            </a:extLst>
          </p:cNvPr>
          <p:cNvSpPr/>
          <p:nvPr/>
        </p:nvSpPr>
        <p:spPr bwMode="auto">
          <a:xfrm>
            <a:off x="639022" y="1317715"/>
            <a:ext cx="6298352"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Domain specific pretrained models</a:t>
            </a:r>
          </a:p>
          <a:p>
            <a:pPr defTabSz="914102" fontAlgn="base">
              <a:spcBef>
                <a:spcPct val="0"/>
              </a:spcBef>
              <a:spcAft>
                <a:spcPct val="0"/>
              </a:spcAft>
              <a:defRPr/>
            </a:pPr>
            <a:r>
              <a:rPr lang="en-US" sz="1372" kern="0">
                <a:solidFill>
                  <a:srgbClr val="EBEBEA"/>
                </a:solidFill>
                <a:latin typeface="Segoe UI"/>
                <a:cs typeface="Segoe UI" pitchFamily="34" charset="0"/>
              </a:rPr>
              <a:t>To simplify solution development</a:t>
            </a:r>
          </a:p>
        </p:txBody>
      </p:sp>
      <p:sp>
        <p:nvSpPr>
          <p:cNvPr id="136" name="TextBox 135">
            <a:extLst>
              <a:ext uri="{FF2B5EF4-FFF2-40B4-BE49-F238E27FC236}">
                <a16:creationId xmlns:a16="http://schemas.microsoft.com/office/drawing/2014/main" id="{4B0B60A0-E2A9-4748-B140-00777BC0B21B}"/>
              </a:ext>
              <a:ext uri="{C183D7F6-B498-43B3-948B-1728B52AA6E4}">
                <adec:decorative xmlns:adec="http://schemas.microsoft.com/office/drawing/2017/decorative" val="1"/>
              </a:ext>
            </a:extLst>
          </p:cNvPr>
          <p:cNvSpPr txBox="1"/>
          <p:nvPr/>
        </p:nvSpPr>
        <p:spPr>
          <a:xfrm>
            <a:off x="6995649" y="4670025"/>
            <a:ext cx="1096775"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Azure </a:t>
            </a:r>
            <a:br>
              <a:rPr lang="en-US" sz="882">
                <a:solidFill>
                  <a:srgbClr val="EBEBEB"/>
                </a:solidFill>
                <a:latin typeface="Segoe UI Semibold" panose="020B0702040204020203" pitchFamily="34" charset="0"/>
                <a:cs typeface="Segoe UI Semibold" panose="020B0702040204020203" pitchFamily="34" charset="0"/>
              </a:rPr>
            </a:br>
            <a:r>
              <a:rPr lang="en-US" sz="882">
                <a:solidFill>
                  <a:srgbClr val="EBEBEB"/>
                </a:solidFill>
                <a:latin typeface="Segoe UI Semibold" panose="020B0702040204020203" pitchFamily="34" charset="0"/>
                <a:cs typeface="Segoe UI Semibold" panose="020B0702040204020203" pitchFamily="34" charset="0"/>
              </a:rPr>
              <a:t>Databricks</a:t>
            </a:r>
          </a:p>
        </p:txBody>
      </p:sp>
      <p:sp>
        <p:nvSpPr>
          <p:cNvPr id="137" name="TextBox 136">
            <a:extLst>
              <a:ext uri="{FF2B5EF4-FFF2-40B4-BE49-F238E27FC236}">
                <a16:creationId xmlns:a16="http://schemas.microsoft.com/office/drawing/2014/main" id="{1886AD02-72E8-4524-8FA4-72476CB73A1F}"/>
              </a:ext>
              <a:ext uri="{C183D7F6-B498-43B3-948B-1728B52AA6E4}">
                <adec:decorative xmlns:adec="http://schemas.microsoft.com/office/drawing/2017/decorative" val="1"/>
              </a:ext>
            </a:extLst>
          </p:cNvPr>
          <p:cNvSpPr txBox="1"/>
          <p:nvPr/>
        </p:nvSpPr>
        <p:spPr>
          <a:xfrm>
            <a:off x="10482882" y="4670025"/>
            <a:ext cx="1096775"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Machine </a:t>
            </a:r>
            <a:br>
              <a:rPr lang="en-US" sz="882">
                <a:solidFill>
                  <a:srgbClr val="EBEBEB"/>
                </a:solidFill>
                <a:latin typeface="Segoe UI Semibold" panose="020B0702040204020203" pitchFamily="34" charset="0"/>
                <a:cs typeface="Segoe UI Semibold" panose="020B0702040204020203" pitchFamily="34" charset="0"/>
              </a:rPr>
            </a:br>
            <a:r>
              <a:rPr lang="en-US" sz="882">
                <a:solidFill>
                  <a:srgbClr val="EBEBEB"/>
                </a:solidFill>
                <a:latin typeface="Segoe UI Semibold" panose="020B0702040204020203" pitchFamily="34" charset="0"/>
                <a:cs typeface="Segoe UI Semibold" panose="020B0702040204020203" pitchFamily="34" charset="0"/>
              </a:rPr>
              <a:t>Learning VMs</a:t>
            </a:r>
          </a:p>
        </p:txBody>
      </p:sp>
      <p:sp>
        <p:nvSpPr>
          <p:cNvPr id="138" name="Rectangle 137">
            <a:extLst>
              <a:ext uri="{FF2B5EF4-FFF2-40B4-BE49-F238E27FC236}">
                <a16:creationId xmlns:a16="http://schemas.microsoft.com/office/drawing/2014/main" id="{33C40F5E-1CAF-4710-B9C2-CA45352D4198}"/>
              </a:ext>
              <a:ext uri="{C183D7F6-B498-43B3-948B-1728B52AA6E4}">
                <adec:decorative xmlns:adec="http://schemas.microsoft.com/office/drawing/2017/decorative" val="1"/>
              </a:ext>
            </a:extLst>
          </p:cNvPr>
          <p:cNvSpPr/>
          <p:nvPr/>
        </p:nvSpPr>
        <p:spPr bwMode="auto">
          <a:xfrm>
            <a:off x="639020" y="321579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0078D3"/>
                </a:solidFill>
                <a:latin typeface="Segoe UI Semibold"/>
                <a:ea typeface="Segoe UI" pitchFamily="34" charset="0"/>
                <a:cs typeface="Segoe UI" pitchFamily="34" charset="0"/>
              </a:rPr>
              <a:t>Popular frameworks</a:t>
            </a:r>
          </a:p>
          <a:p>
            <a:pPr defTabSz="914102" fontAlgn="base">
              <a:spcBef>
                <a:spcPct val="0"/>
              </a:spcBef>
              <a:spcAft>
                <a:spcPct val="0"/>
              </a:spcAft>
              <a:defRPr/>
            </a:pPr>
            <a:r>
              <a:rPr lang="en-US" sz="1372" kern="0">
                <a:solidFill>
                  <a:srgbClr val="0078D3"/>
                </a:solidFill>
                <a:latin typeface="Segoe UI"/>
                <a:cs typeface="Segoe UI" pitchFamily="34" charset="0"/>
              </a:rPr>
              <a:t>To build advanced deep learning solutions </a:t>
            </a:r>
          </a:p>
        </p:txBody>
      </p:sp>
      <p:sp>
        <p:nvSpPr>
          <p:cNvPr id="140" name="TextBox 139">
            <a:extLst>
              <a:ext uri="{FF2B5EF4-FFF2-40B4-BE49-F238E27FC236}">
                <a16:creationId xmlns:a16="http://schemas.microsoft.com/office/drawing/2014/main" id="{A5954376-D329-49BA-A355-97A1AA47947B}"/>
              </a:ext>
              <a:ext uri="{C183D7F6-B498-43B3-948B-1728B52AA6E4}">
                <adec:decorative xmlns:adec="http://schemas.microsoft.com/office/drawing/2017/decorative" val="1"/>
              </a:ext>
            </a:extLst>
          </p:cNvPr>
          <p:cNvSpPr txBox="1"/>
          <p:nvPr/>
        </p:nvSpPr>
        <p:spPr>
          <a:xfrm>
            <a:off x="81862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FFFFFF"/>
                </a:solidFill>
                <a:latin typeface="Segoe UI Semibold" panose="020B0702040204020203" pitchFamily="34" charset="0"/>
                <a:cs typeface="Segoe UI Semibold" panose="020B0702040204020203" pitchFamily="34" charset="0"/>
              </a:rPr>
              <a:t>TensorFlow</a:t>
            </a:r>
          </a:p>
        </p:txBody>
      </p:sp>
      <p:sp>
        <p:nvSpPr>
          <p:cNvPr id="141" name="TextBox 140">
            <a:extLst>
              <a:ext uri="{FF2B5EF4-FFF2-40B4-BE49-F238E27FC236}">
                <a16:creationId xmlns:a16="http://schemas.microsoft.com/office/drawing/2014/main" id="{0C0DA08B-ED1E-46AC-82DC-04F4B69CD06F}"/>
              </a:ext>
              <a:ext uri="{C183D7F6-B498-43B3-948B-1728B52AA6E4}">
                <adec:decorative xmlns:adec="http://schemas.microsoft.com/office/drawing/2017/decorative" val="1"/>
              </a:ext>
            </a:extLst>
          </p:cNvPr>
          <p:cNvSpPr txBox="1"/>
          <p:nvPr/>
        </p:nvSpPr>
        <p:spPr>
          <a:xfrm>
            <a:off x="70165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err="1">
                <a:solidFill>
                  <a:srgbClr val="FFFFFF"/>
                </a:solidFill>
                <a:latin typeface="Segoe UI Semibold" panose="020B0702040204020203" pitchFamily="34" charset="0"/>
                <a:cs typeface="Segoe UI Semibold" panose="020B0702040204020203" pitchFamily="34" charset="0"/>
              </a:rPr>
              <a:t>PyTorch</a:t>
            </a:r>
            <a:endParaRPr lang="en-US" sz="882">
              <a:solidFill>
                <a:srgbClr val="FFFFFF"/>
              </a:solidFill>
              <a:latin typeface="Segoe UI Semibold" panose="020B0702040204020203" pitchFamily="34" charset="0"/>
              <a:cs typeface="Segoe UI Semibold" panose="020B0702040204020203" pitchFamily="34" charset="0"/>
            </a:endParaRPr>
          </a:p>
        </p:txBody>
      </p:sp>
      <p:sp>
        <p:nvSpPr>
          <p:cNvPr id="142" name="TextBox 141">
            <a:extLst>
              <a:ext uri="{FF2B5EF4-FFF2-40B4-BE49-F238E27FC236}">
                <a16:creationId xmlns:a16="http://schemas.microsoft.com/office/drawing/2014/main" id="{FD51147D-3E00-4F20-A3D4-9614C55BFC44}"/>
              </a:ext>
              <a:ext uri="{C183D7F6-B498-43B3-948B-1728B52AA6E4}">
                <adec:decorative xmlns:adec="http://schemas.microsoft.com/office/drawing/2017/decorative" val="1"/>
              </a:ext>
            </a:extLst>
          </p:cNvPr>
          <p:cNvSpPr txBox="1"/>
          <p:nvPr/>
        </p:nvSpPr>
        <p:spPr>
          <a:xfrm>
            <a:off x="10503816"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FFFFFF"/>
                </a:solidFill>
                <a:latin typeface="Segoe UI Semibold" panose="020B0702040204020203" pitchFamily="34" charset="0"/>
                <a:cs typeface="Segoe UI Semibold" panose="020B0702040204020203" pitchFamily="34" charset="0"/>
              </a:rPr>
              <a:t>ONNX</a:t>
            </a:r>
          </a:p>
        </p:txBody>
      </p:sp>
      <p:sp>
        <p:nvSpPr>
          <p:cNvPr id="143" name="TextBox 142">
            <a:extLst>
              <a:ext uri="{FF2B5EF4-FFF2-40B4-BE49-F238E27FC236}">
                <a16:creationId xmlns:a16="http://schemas.microsoft.com/office/drawing/2014/main" id="{9C9BCFA1-9351-4F63-92F6-44845A5D6B2F}"/>
              </a:ext>
              <a:ext uri="{C183D7F6-B498-43B3-948B-1728B52AA6E4}">
                <adec:decorative xmlns:adec="http://schemas.microsoft.com/office/drawing/2017/decorative" val="1"/>
              </a:ext>
            </a:extLst>
          </p:cNvPr>
          <p:cNvSpPr txBox="1"/>
          <p:nvPr/>
        </p:nvSpPr>
        <p:spPr>
          <a:xfrm>
            <a:off x="8580630" y="4670025"/>
            <a:ext cx="1289767"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Azure Machine Learning</a:t>
            </a:r>
          </a:p>
        </p:txBody>
      </p:sp>
      <p:sp>
        <p:nvSpPr>
          <p:cNvPr id="144" name="TextBox 143">
            <a:extLst>
              <a:ext uri="{FF2B5EF4-FFF2-40B4-BE49-F238E27FC236}">
                <a16:creationId xmlns:a16="http://schemas.microsoft.com/office/drawing/2014/main" id="{C62DEDD0-12BA-4F38-A4AC-B1FBBB9F43F2}"/>
              </a:ext>
              <a:ext uri="{C183D7F6-B498-43B3-948B-1728B52AA6E4}">
                <adec:decorative xmlns:adec="http://schemas.microsoft.com/office/drawing/2017/decorative" val="1"/>
              </a:ext>
            </a:extLst>
          </p:cNvPr>
          <p:cNvSpPr txBox="1"/>
          <p:nvPr/>
        </p:nvSpPr>
        <p:spPr>
          <a:xfrm>
            <a:off x="9516682" y="1833602"/>
            <a:ext cx="738333"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Language</a:t>
            </a:r>
          </a:p>
        </p:txBody>
      </p:sp>
      <p:sp>
        <p:nvSpPr>
          <p:cNvPr id="145" name="TextBox 144">
            <a:extLst>
              <a:ext uri="{FF2B5EF4-FFF2-40B4-BE49-F238E27FC236}">
                <a16:creationId xmlns:a16="http://schemas.microsoft.com/office/drawing/2014/main" id="{88A16EF5-B0DF-4DE1-926B-061A618A77BF}"/>
              </a:ext>
              <a:ext uri="{C183D7F6-B498-43B3-948B-1728B52AA6E4}">
                <adec:decorative xmlns:adec="http://schemas.microsoft.com/office/drawing/2017/decorative" val="1"/>
              </a:ext>
            </a:extLst>
          </p:cNvPr>
          <p:cNvSpPr txBox="1"/>
          <p:nvPr/>
        </p:nvSpPr>
        <p:spPr>
          <a:xfrm>
            <a:off x="83779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Speech</a:t>
            </a:r>
          </a:p>
        </p:txBody>
      </p:sp>
      <p:sp>
        <p:nvSpPr>
          <p:cNvPr id="146" name="Rounded Rectangular Callout 243">
            <a:extLst>
              <a:ext uri="{FF2B5EF4-FFF2-40B4-BE49-F238E27FC236}">
                <a16:creationId xmlns:a16="http://schemas.microsoft.com/office/drawing/2014/main" id="{4CD8C97A-A8D9-4611-9D08-9954248327B4}"/>
              </a:ext>
              <a:ext uri="{C183D7F6-B498-43B3-948B-1728B52AA6E4}">
                <adec:decorative xmlns:adec="http://schemas.microsoft.com/office/drawing/2017/decorative" val="1"/>
              </a:ext>
            </a:extLst>
          </p:cNvPr>
          <p:cNvSpPr/>
          <p:nvPr/>
        </p:nvSpPr>
        <p:spPr bwMode="auto">
          <a:xfrm>
            <a:off x="8563976" y="1504839"/>
            <a:ext cx="302457" cy="202647"/>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a:solidFill>
                  <a:srgbClr val="EBEBEB"/>
                </a:solidFill>
                <a:latin typeface="Segoe UI"/>
                <a:ea typeface="Segoe UI" pitchFamily="34" charset="0"/>
                <a:cs typeface="Segoe UI" pitchFamily="34" charset="0"/>
              </a:rPr>
              <a:t>…</a:t>
            </a:r>
          </a:p>
        </p:txBody>
      </p:sp>
      <p:sp>
        <p:nvSpPr>
          <p:cNvPr id="147" name="TextBox 146">
            <a:extLst>
              <a:ext uri="{FF2B5EF4-FFF2-40B4-BE49-F238E27FC236}">
                <a16:creationId xmlns:a16="http://schemas.microsoft.com/office/drawing/2014/main" id="{3364ED14-7EFB-4057-853F-21F2BF45A525}"/>
              </a:ext>
              <a:ext uri="{C183D7F6-B498-43B3-948B-1728B52AA6E4}">
                <adec:decorative xmlns:adec="http://schemas.microsoft.com/office/drawing/2017/decorative" val="1"/>
              </a:ext>
            </a:extLst>
          </p:cNvPr>
          <p:cNvSpPr txBox="1"/>
          <p:nvPr/>
        </p:nvSpPr>
        <p:spPr>
          <a:xfrm>
            <a:off x="10666281" y="1833602"/>
            <a:ext cx="729978"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Search</a:t>
            </a:r>
          </a:p>
        </p:txBody>
      </p:sp>
      <p:sp>
        <p:nvSpPr>
          <p:cNvPr id="247" name="TextBox 246">
            <a:extLst>
              <a:ext uri="{FF2B5EF4-FFF2-40B4-BE49-F238E27FC236}">
                <a16:creationId xmlns:a16="http://schemas.microsoft.com/office/drawing/2014/main" id="{52EA3CB4-F63D-4596-8667-B9171C004197}"/>
              </a:ext>
              <a:ext uri="{C183D7F6-B498-43B3-948B-1728B52AA6E4}">
                <adec:decorative xmlns:adec="http://schemas.microsoft.com/office/drawing/2017/decorative" val="1"/>
              </a:ext>
            </a:extLst>
          </p:cNvPr>
          <p:cNvSpPr txBox="1"/>
          <p:nvPr/>
        </p:nvSpPr>
        <p:spPr>
          <a:xfrm>
            <a:off x="72082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Vision</a:t>
            </a:r>
          </a:p>
        </p:txBody>
      </p:sp>
      <p:sp>
        <p:nvSpPr>
          <p:cNvPr id="253" name="Rectangle 252">
            <a:extLst>
              <a:ext uri="{FF2B5EF4-FFF2-40B4-BE49-F238E27FC236}">
                <a16:creationId xmlns:a16="http://schemas.microsoft.com/office/drawing/2014/main" id="{F3578A2F-BFE5-476D-A2B0-7DDA40585D2C}"/>
              </a:ext>
              <a:ext uri="{C183D7F6-B498-43B3-948B-1728B52AA6E4}">
                <adec:decorative xmlns:adec="http://schemas.microsoft.com/office/drawing/2017/decorative" val="1"/>
              </a:ext>
            </a:extLst>
          </p:cNvPr>
          <p:cNvSpPr/>
          <p:nvPr/>
        </p:nvSpPr>
        <p:spPr bwMode="auto">
          <a:xfrm>
            <a:off x="619320" y="419650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Productive services</a:t>
            </a:r>
          </a:p>
          <a:p>
            <a:pPr defTabSz="914102" fontAlgn="base">
              <a:spcBef>
                <a:spcPct val="0"/>
              </a:spcBef>
              <a:spcAft>
                <a:spcPct val="0"/>
              </a:spcAft>
              <a:defRPr/>
            </a:pPr>
            <a:r>
              <a:rPr lang="en-US" sz="1372" kern="0">
                <a:solidFill>
                  <a:srgbClr val="EBEBEA"/>
                </a:solidFill>
                <a:latin typeface="Segoe UI"/>
                <a:cs typeface="Segoe UI" pitchFamily="34" charset="0"/>
              </a:rPr>
              <a:t>To empower data science and development teams</a:t>
            </a:r>
          </a:p>
        </p:txBody>
      </p:sp>
      <p:sp>
        <p:nvSpPr>
          <p:cNvPr id="254" name="Rectangle 253">
            <a:extLst>
              <a:ext uri="{FF2B5EF4-FFF2-40B4-BE49-F238E27FC236}">
                <a16:creationId xmlns:a16="http://schemas.microsoft.com/office/drawing/2014/main" id="{C3AB42E7-5FE2-4399-BE2F-8DFD1F11E546}"/>
              </a:ext>
              <a:ext uri="{C183D7F6-B498-43B3-948B-1728B52AA6E4}">
                <adec:decorative xmlns:adec="http://schemas.microsoft.com/office/drawing/2017/decorative" val="1"/>
              </a:ext>
            </a:extLst>
          </p:cNvPr>
          <p:cNvSpPr/>
          <p:nvPr/>
        </p:nvSpPr>
        <p:spPr bwMode="auto">
          <a:xfrm>
            <a:off x="620668" y="518802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Powerful infrastructure</a:t>
            </a:r>
          </a:p>
          <a:p>
            <a:pPr defTabSz="914102" fontAlgn="base">
              <a:spcBef>
                <a:spcPct val="0"/>
              </a:spcBef>
              <a:spcAft>
                <a:spcPct val="0"/>
              </a:spcAft>
              <a:defRPr/>
            </a:pPr>
            <a:r>
              <a:rPr lang="en-US" sz="1372" kern="0">
                <a:solidFill>
                  <a:srgbClr val="EBEBEA"/>
                </a:solidFill>
                <a:latin typeface="Segoe UI"/>
                <a:cs typeface="Segoe UI" pitchFamily="34" charset="0"/>
              </a:rPr>
              <a:t>To accelerate deep learning</a:t>
            </a:r>
          </a:p>
        </p:txBody>
      </p:sp>
      <p:sp>
        <p:nvSpPr>
          <p:cNvPr id="255" name="Rectangle 254">
            <a:extLst>
              <a:ext uri="{FF2B5EF4-FFF2-40B4-BE49-F238E27FC236}">
                <a16:creationId xmlns:a16="http://schemas.microsoft.com/office/drawing/2014/main" id="{B026E79A-3649-462C-8535-48D29DF54D52}"/>
              </a:ext>
              <a:ext uri="{C183D7F6-B498-43B3-948B-1728B52AA6E4}">
                <adec:decorative xmlns:adec="http://schemas.microsoft.com/office/drawing/2017/decorative" val="1"/>
              </a:ext>
            </a:extLst>
          </p:cNvPr>
          <p:cNvSpPr/>
          <p:nvPr/>
        </p:nvSpPr>
        <p:spPr>
          <a:xfrm>
            <a:off x="9584124" y="3806672"/>
            <a:ext cx="603453" cy="135776"/>
          </a:xfrm>
          <a:prstGeom prst="rect">
            <a:avLst/>
          </a:prstGeom>
        </p:spPr>
        <p:txBody>
          <a:bodyPr wrap="none" lIns="0" tIns="0" rIns="0" bIns="0">
            <a:spAutoFit/>
          </a:bodyPr>
          <a:lstStyle/>
          <a:p>
            <a:pPr algn="ctr" defTabSz="896354">
              <a:defRPr/>
            </a:pPr>
            <a:r>
              <a:rPr lang="en-US" sz="882">
                <a:solidFill>
                  <a:srgbClr val="FFFFFF"/>
                </a:solidFill>
                <a:latin typeface="Segoe UI Semibold" panose="020B0702040204020203" pitchFamily="34" charset="0"/>
                <a:cs typeface="Segoe UI Semibold" panose="020B0702040204020203" pitchFamily="34" charset="0"/>
              </a:rPr>
              <a:t>Scikit-Learn</a:t>
            </a:r>
          </a:p>
        </p:txBody>
      </p:sp>
      <p:sp>
        <p:nvSpPr>
          <p:cNvPr id="256" name="Rectangle 255">
            <a:extLst>
              <a:ext uri="{FF2B5EF4-FFF2-40B4-BE49-F238E27FC236}">
                <a16:creationId xmlns:a16="http://schemas.microsoft.com/office/drawing/2014/main" id="{BE6DF1EF-BE0C-4923-839E-52E9F117A12C}"/>
              </a:ext>
              <a:ext uri="{C183D7F6-B498-43B3-948B-1728B52AA6E4}">
                <adec:decorative xmlns:adec="http://schemas.microsoft.com/office/drawing/2017/decorative" val="1"/>
              </a:ext>
            </a:extLst>
          </p:cNvPr>
          <p:cNvSpPr/>
          <p:nvPr/>
        </p:nvSpPr>
        <p:spPr bwMode="auto">
          <a:xfrm>
            <a:off x="633649" y="226413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B"/>
                </a:solidFill>
                <a:latin typeface="Segoe UI Semibold"/>
                <a:ea typeface="Segoe UI" pitchFamily="34" charset="0"/>
                <a:cs typeface="Segoe UI" pitchFamily="34" charset="0"/>
              </a:rPr>
              <a:t>Familiar data science tools</a:t>
            </a:r>
          </a:p>
          <a:p>
            <a:pPr defTabSz="914102" fontAlgn="base">
              <a:spcBef>
                <a:spcPct val="0"/>
              </a:spcBef>
              <a:spcAft>
                <a:spcPct val="0"/>
              </a:spcAft>
              <a:defRPr/>
            </a:pPr>
            <a:r>
              <a:rPr lang="en-US" sz="1372" kern="0">
                <a:solidFill>
                  <a:srgbClr val="EBEBEB"/>
                </a:solidFill>
                <a:latin typeface="Segoe UI"/>
                <a:cs typeface="Segoe UI" pitchFamily="34" charset="0"/>
              </a:rPr>
              <a:t>To simplify model development </a:t>
            </a:r>
          </a:p>
        </p:txBody>
      </p:sp>
      <p:sp>
        <p:nvSpPr>
          <p:cNvPr id="257" name="eye_2">
            <a:extLst>
              <a:ext uri="{FF2B5EF4-FFF2-40B4-BE49-F238E27FC236}">
                <a16:creationId xmlns:a16="http://schemas.microsoft.com/office/drawing/2014/main" id="{ACDC930D-D5AF-477A-93D6-43979796872D}"/>
              </a:ext>
              <a:ext uri="{C183D7F6-B498-43B3-948B-1728B52AA6E4}">
                <adec:decorative xmlns:adec="http://schemas.microsoft.com/office/drawing/2017/decorative" val="1"/>
              </a:ext>
            </a:extLst>
          </p:cNvPr>
          <p:cNvSpPr>
            <a:spLocks noChangeAspect="1" noEditPoints="1"/>
          </p:cNvSpPr>
          <p:nvPr/>
        </p:nvSpPr>
        <p:spPr bwMode="auto">
          <a:xfrm>
            <a:off x="7376672" y="1533379"/>
            <a:ext cx="334730" cy="185726"/>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EBEBEB"/>
              </a:solidFill>
              <a:latin typeface="Segoe UI"/>
            </a:endParaRPr>
          </a:p>
        </p:txBody>
      </p:sp>
      <p:pic>
        <p:nvPicPr>
          <p:cNvPr id="258" name="Graphic 569">
            <a:extLst>
              <a:ext uri="{FF2B5EF4-FFF2-40B4-BE49-F238E27FC236}">
                <a16:creationId xmlns:a16="http://schemas.microsoft.com/office/drawing/2014/main" id="{B86CD651-097B-4042-BB68-83BFD2D721A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3096" y="1481995"/>
            <a:ext cx="311575" cy="288495"/>
          </a:xfrm>
          <a:prstGeom prst="rect">
            <a:avLst/>
          </a:prstGeom>
        </p:spPr>
      </p:pic>
      <p:sp>
        <p:nvSpPr>
          <p:cNvPr id="259" name="Freeform 5">
            <a:extLst>
              <a:ext uri="{FF2B5EF4-FFF2-40B4-BE49-F238E27FC236}">
                <a16:creationId xmlns:a16="http://schemas.microsoft.com/office/drawing/2014/main" id="{131DE7B9-7453-4180-A573-2443C01FDC77}"/>
              </a:ext>
              <a:ext uri="{C183D7F6-B498-43B3-948B-1728B52AA6E4}">
                <adec:decorative xmlns:adec="http://schemas.microsoft.com/office/drawing/2017/decorative" val="1"/>
              </a:ext>
            </a:extLst>
          </p:cNvPr>
          <p:cNvSpPr>
            <a:spLocks noChangeAspect="1" noEditPoints="1"/>
          </p:cNvSpPr>
          <p:nvPr/>
        </p:nvSpPr>
        <p:spPr bwMode="auto">
          <a:xfrm>
            <a:off x="10889258" y="1486944"/>
            <a:ext cx="284028" cy="2786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EBEBEB"/>
              </a:solidFill>
              <a:latin typeface="Segoe UI"/>
            </a:endParaRPr>
          </a:p>
        </p:txBody>
      </p:sp>
      <p:grpSp>
        <p:nvGrpSpPr>
          <p:cNvPr id="260" name="Group 259">
            <a:extLst>
              <a:ext uri="{FF2B5EF4-FFF2-40B4-BE49-F238E27FC236}">
                <a16:creationId xmlns:a16="http://schemas.microsoft.com/office/drawing/2014/main" id="{AC440B3B-F99C-4AB5-8307-013096F4A627}"/>
              </a:ext>
              <a:ext uri="{C183D7F6-B498-43B3-948B-1728B52AA6E4}">
                <adec:decorative xmlns:adec="http://schemas.microsoft.com/office/drawing/2017/decorative" val="1"/>
              </a:ext>
            </a:extLst>
          </p:cNvPr>
          <p:cNvGrpSpPr/>
          <p:nvPr/>
        </p:nvGrpSpPr>
        <p:grpSpPr>
          <a:xfrm>
            <a:off x="10805450" y="4305552"/>
            <a:ext cx="451643" cy="341417"/>
            <a:chOff x="7669747" y="4810232"/>
            <a:chExt cx="520064" cy="393139"/>
          </a:xfrm>
          <a:noFill/>
        </p:grpSpPr>
        <p:grpSp>
          <p:nvGrpSpPr>
            <p:cNvPr id="261" name="Group 4">
              <a:extLst>
                <a:ext uri="{FF2B5EF4-FFF2-40B4-BE49-F238E27FC236}">
                  <a16:creationId xmlns:a16="http://schemas.microsoft.com/office/drawing/2014/main" id="{3A7BCD97-74A5-4E22-ACA9-B8FF16243E44}"/>
                </a:ext>
              </a:extLst>
            </p:cNvPr>
            <p:cNvGrpSpPr>
              <a:grpSpLocks noChangeAspect="1"/>
            </p:cNvGrpSpPr>
            <p:nvPr/>
          </p:nvGrpSpPr>
          <p:grpSpPr bwMode="auto">
            <a:xfrm>
              <a:off x="7669747" y="4810232"/>
              <a:ext cx="520064" cy="393139"/>
              <a:chOff x="3728" y="2083"/>
              <a:chExt cx="245" cy="174"/>
            </a:xfrm>
            <a:grpFill/>
          </p:grpSpPr>
          <p:sp>
            <p:nvSpPr>
              <p:cNvPr id="267" name="Rectangle 266">
                <a:extLst>
                  <a:ext uri="{FF2B5EF4-FFF2-40B4-BE49-F238E27FC236}">
                    <a16:creationId xmlns:a16="http://schemas.microsoft.com/office/drawing/2014/main" id="{7FA0E2D5-59A4-4DB0-904A-B8A01E243BFA}"/>
                  </a:ext>
                </a:extLst>
              </p:cNvPr>
              <p:cNvSpPr>
                <a:spLocks noChangeArrowheads="1"/>
              </p:cNvSpPr>
              <p:nvPr/>
            </p:nvSpPr>
            <p:spPr bwMode="auto">
              <a:xfrm>
                <a:off x="3728" y="2083"/>
                <a:ext cx="245" cy="138"/>
              </a:xfrm>
              <a:prstGeom prst="rect">
                <a:avLst/>
              </a:prstGeom>
              <a:grpFill/>
              <a:ln w="12700" cap="rnd">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EBEBEB"/>
                  </a:solidFill>
                  <a:latin typeface="Segoe UI Semilight"/>
                </a:endParaRPr>
              </a:p>
            </p:txBody>
          </p:sp>
          <p:sp>
            <p:nvSpPr>
              <p:cNvPr id="268" name="Line 7">
                <a:extLst>
                  <a:ext uri="{FF2B5EF4-FFF2-40B4-BE49-F238E27FC236}">
                    <a16:creationId xmlns:a16="http://schemas.microsoft.com/office/drawing/2014/main" id="{FB9EEDF8-3AB9-4A38-96A3-15C57A9DFA1E}"/>
                  </a:ext>
                </a:extLst>
              </p:cNvPr>
              <p:cNvSpPr>
                <a:spLocks noChangeShapeType="1"/>
              </p:cNvSpPr>
              <p:nvPr/>
            </p:nvSpPr>
            <p:spPr bwMode="auto">
              <a:xfrm>
                <a:off x="3850" y="2221"/>
                <a:ext cx="0" cy="36"/>
              </a:xfrm>
              <a:prstGeom prst="line">
                <a:avLst/>
              </a:prstGeom>
              <a:grpFill/>
              <a:ln w="12700" cap="rnd">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EBEBEB"/>
                  </a:solidFill>
                  <a:latin typeface="Segoe UI Semilight"/>
                </a:endParaRPr>
              </a:p>
            </p:txBody>
          </p:sp>
          <p:sp>
            <p:nvSpPr>
              <p:cNvPr id="269" name="Line 8">
                <a:extLst>
                  <a:ext uri="{FF2B5EF4-FFF2-40B4-BE49-F238E27FC236}">
                    <a16:creationId xmlns:a16="http://schemas.microsoft.com/office/drawing/2014/main" id="{147FECEC-1F12-4987-86D6-261AA2D2B17D}"/>
                  </a:ext>
                </a:extLst>
              </p:cNvPr>
              <p:cNvSpPr>
                <a:spLocks noChangeShapeType="1"/>
              </p:cNvSpPr>
              <p:nvPr/>
            </p:nvSpPr>
            <p:spPr bwMode="auto">
              <a:xfrm>
                <a:off x="3808" y="2257"/>
                <a:ext cx="86" cy="0"/>
              </a:xfrm>
              <a:prstGeom prst="line">
                <a:avLst/>
              </a:prstGeom>
              <a:grpFill/>
              <a:ln w="12700" cap="rnd">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EBEBEB"/>
                  </a:solidFill>
                  <a:latin typeface="Segoe UI Semilight"/>
                </a:endParaRPr>
              </a:p>
            </p:txBody>
          </p:sp>
        </p:grpSp>
        <p:grpSp>
          <p:nvGrpSpPr>
            <p:cNvPr id="262" name="Group 261">
              <a:extLst>
                <a:ext uri="{FF2B5EF4-FFF2-40B4-BE49-F238E27FC236}">
                  <a16:creationId xmlns:a16="http://schemas.microsoft.com/office/drawing/2014/main" id="{2A2D60CC-8F8F-4B02-AEFA-4A52FE118C13}"/>
                </a:ext>
              </a:extLst>
            </p:cNvPr>
            <p:cNvGrpSpPr/>
            <p:nvPr/>
          </p:nvGrpSpPr>
          <p:grpSpPr>
            <a:xfrm>
              <a:off x="7857378" y="4871216"/>
              <a:ext cx="164327" cy="180784"/>
              <a:chOff x="5834040" y="2879832"/>
              <a:chExt cx="279258" cy="307228"/>
            </a:xfrm>
            <a:grpFill/>
          </p:grpSpPr>
          <p:sp>
            <p:nvSpPr>
              <p:cNvPr id="263" name="Freeform: Shape 843">
                <a:extLst>
                  <a:ext uri="{FF2B5EF4-FFF2-40B4-BE49-F238E27FC236}">
                    <a16:creationId xmlns:a16="http://schemas.microsoft.com/office/drawing/2014/main" id="{A87D6B10-94E7-4C9E-ABBD-F33EC39CE857}"/>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EBEBEB"/>
                  </a:solidFill>
                  <a:latin typeface="Segoe UI"/>
                  <a:ea typeface="Segoe UI" pitchFamily="34" charset="0"/>
                  <a:cs typeface="Segoe UI" pitchFamily="34" charset="0"/>
                </a:endParaRPr>
              </a:p>
            </p:txBody>
          </p:sp>
          <p:cxnSp>
            <p:nvCxnSpPr>
              <p:cNvPr id="264" name="Straight Connector 263">
                <a:extLst>
                  <a:ext uri="{FF2B5EF4-FFF2-40B4-BE49-F238E27FC236}">
                    <a16:creationId xmlns:a16="http://schemas.microsoft.com/office/drawing/2014/main" id="{07774069-6711-41AC-8EA7-85FEEF57AA24}"/>
                  </a:ext>
                </a:extLst>
              </p:cNvPr>
              <p:cNvCxnSpPr>
                <a:cxnSpLocks/>
              </p:cNvCxnSpPr>
              <p:nvPr/>
            </p:nvCxnSpPr>
            <p:spPr>
              <a:xfrm>
                <a:off x="5834046" y="2956449"/>
                <a:ext cx="139620" cy="76997"/>
              </a:xfrm>
              <a:prstGeom prst="line">
                <a:avLst/>
              </a:prstGeom>
              <a:grpFill/>
              <a:ln w="12700" cap="flat" cmpd="sng" algn="ctr">
                <a:solidFill>
                  <a:schemeClr val="accent1"/>
                </a:solidFill>
                <a:prstDash val="solid"/>
                <a:headEnd type="none"/>
                <a:tailEnd type="none"/>
              </a:ln>
              <a:effectLst/>
            </p:spPr>
          </p:cxnSp>
          <p:cxnSp>
            <p:nvCxnSpPr>
              <p:cNvPr id="265" name="Straight Connector 264">
                <a:extLst>
                  <a:ext uri="{FF2B5EF4-FFF2-40B4-BE49-F238E27FC236}">
                    <a16:creationId xmlns:a16="http://schemas.microsoft.com/office/drawing/2014/main" id="{EE1465E3-1E44-426F-A79F-868DC02C3168}"/>
                  </a:ext>
                </a:extLst>
              </p:cNvPr>
              <p:cNvCxnSpPr>
                <a:cxnSpLocks/>
              </p:cNvCxnSpPr>
              <p:nvPr/>
            </p:nvCxnSpPr>
            <p:spPr>
              <a:xfrm flipV="1">
                <a:off x="5973659" y="2956449"/>
                <a:ext cx="139630" cy="76997"/>
              </a:xfrm>
              <a:prstGeom prst="line">
                <a:avLst/>
              </a:prstGeom>
              <a:grpFill/>
              <a:ln w="12700" cap="flat" cmpd="sng" algn="ctr">
                <a:solidFill>
                  <a:schemeClr val="accent1"/>
                </a:solidFill>
                <a:prstDash val="solid"/>
                <a:headEnd type="none"/>
                <a:tailEnd type="none"/>
              </a:ln>
              <a:effectLst/>
            </p:spPr>
          </p:cxnSp>
          <p:cxnSp>
            <p:nvCxnSpPr>
              <p:cNvPr id="266" name="Straight Connector 265">
                <a:extLst>
                  <a:ext uri="{FF2B5EF4-FFF2-40B4-BE49-F238E27FC236}">
                    <a16:creationId xmlns:a16="http://schemas.microsoft.com/office/drawing/2014/main" id="{4E58F21B-ADF2-4F71-A257-7F1CC9660387}"/>
                  </a:ext>
                </a:extLst>
              </p:cNvPr>
              <p:cNvCxnSpPr>
                <a:cxnSpLocks/>
              </p:cNvCxnSpPr>
              <p:nvPr/>
            </p:nvCxnSpPr>
            <p:spPr>
              <a:xfrm flipV="1">
                <a:off x="5973664" y="3033446"/>
                <a:ext cx="0" cy="153614"/>
              </a:xfrm>
              <a:prstGeom prst="line">
                <a:avLst/>
              </a:prstGeom>
              <a:grpFill/>
              <a:ln w="12700" cap="flat" cmpd="sng" algn="ctr">
                <a:solidFill>
                  <a:schemeClr val="accent1"/>
                </a:solidFill>
                <a:prstDash val="solid"/>
                <a:headEnd type="none"/>
                <a:tailEnd type="none"/>
              </a:ln>
              <a:effectLst/>
            </p:spPr>
          </p:cxnSp>
        </p:grpSp>
      </p:grpSp>
      <p:grpSp>
        <p:nvGrpSpPr>
          <p:cNvPr id="270" name="Group 269">
            <a:extLst>
              <a:ext uri="{FF2B5EF4-FFF2-40B4-BE49-F238E27FC236}">
                <a16:creationId xmlns:a16="http://schemas.microsoft.com/office/drawing/2014/main" id="{BB6F4724-BFAB-438A-815B-BF0FBDCB9D08}"/>
              </a:ext>
              <a:ext uri="{C183D7F6-B498-43B3-948B-1728B52AA6E4}">
                <adec:decorative xmlns:adec="http://schemas.microsoft.com/office/drawing/2017/decorative" val="1"/>
              </a:ext>
            </a:extLst>
          </p:cNvPr>
          <p:cNvGrpSpPr/>
          <p:nvPr/>
        </p:nvGrpSpPr>
        <p:grpSpPr>
          <a:xfrm>
            <a:off x="9068574" y="4308447"/>
            <a:ext cx="313880" cy="335627"/>
            <a:chOff x="8882196" y="3721867"/>
            <a:chExt cx="285941" cy="305752"/>
          </a:xfrm>
          <a:solidFill>
            <a:schemeClr val="bg1"/>
          </a:solidFill>
        </p:grpSpPr>
        <p:sp>
          <p:nvSpPr>
            <p:cNvPr id="271" name="Rectangle 270">
              <a:extLst>
                <a:ext uri="{FF2B5EF4-FFF2-40B4-BE49-F238E27FC236}">
                  <a16:creationId xmlns:a16="http://schemas.microsoft.com/office/drawing/2014/main" id="{1010FA49-881A-44ED-A8AB-5C1B11DE52B2}"/>
                </a:ext>
              </a:extLst>
            </p:cNvPr>
            <p:cNvSpPr/>
            <p:nvPr/>
          </p:nvSpPr>
          <p:spPr bwMode="auto">
            <a:xfrm>
              <a:off x="8901347" y="3950022"/>
              <a:ext cx="247639" cy="77597"/>
            </a:xfrm>
            <a:prstGeom prst="rect">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272" name="Freeform 123">
              <a:extLst>
                <a:ext uri="{FF2B5EF4-FFF2-40B4-BE49-F238E27FC236}">
                  <a16:creationId xmlns:a16="http://schemas.microsoft.com/office/drawing/2014/main" id="{065FEE71-EFB9-499E-A273-78E37E5CBBDC}"/>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solidFill>
                  <a:srgbClr val="EBEBEB"/>
                </a:solidFill>
                <a:latin typeface="Segoe UI Semilight"/>
                <a:cs typeface="Segoe UI" pitchFamily="34" charset="0"/>
              </a:endParaRPr>
            </a:p>
          </p:txBody>
        </p:sp>
        <p:sp>
          <p:nvSpPr>
            <p:cNvPr id="273" name="Freeform 124">
              <a:extLst>
                <a:ext uri="{FF2B5EF4-FFF2-40B4-BE49-F238E27FC236}">
                  <a16:creationId xmlns:a16="http://schemas.microsoft.com/office/drawing/2014/main" id="{5EA7CBA9-6E48-42A5-A9C4-CB04508BA83B}"/>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solidFill>
                  <a:srgbClr val="EBEBEB"/>
                </a:solidFill>
                <a:latin typeface="Segoe UI Semilight"/>
                <a:cs typeface="Segoe UI" pitchFamily="34" charset="0"/>
              </a:endParaRPr>
            </a:p>
          </p:txBody>
        </p:sp>
      </p:grpSp>
      <p:grpSp>
        <p:nvGrpSpPr>
          <p:cNvPr id="274" name="Group 273">
            <a:extLst>
              <a:ext uri="{FF2B5EF4-FFF2-40B4-BE49-F238E27FC236}">
                <a16:creationId xmlns:a16="http://schemas.microsoft.com/office/drawing/2014/main" id="{B6547268-ECB1-4FF8-8A8D-111E533C7539}"/>
              </a:ext>
              <a:ext uri="{C183D7F6-B498-43B3-948B-1728B52AA6E4}">
                <adec:decorative xmlns:adec="http://schemas.microsoft.com/office/drawing/2017/decorative" val="1"/>
              </a:ext>
            </a:extLst>
          </p:cNvPr>
          <p:cNvGrpSpPr/>
          <p:nvPr/>
        </p:nvGrpSpPr>
        <p:grpSpPr>
          <a:xfrm>
            <a:off x="7391013" y="4320283"/>
            <a:ext cx="306052" cy="311951"/>
            <a:chOff x="7158422" y="1607015"/>
            <a:chExt cx="2726357" cy="2778898"/>
          </a:xfrm>
          <a:solidFill>
            <a:schemeClr val="bg1"/>
          </a:solidFill>
        </p:grpSpPr>
        <p:sp>
          <p:nvSpPr>
            <p:cNvPr id="275" name="Freeform 290">
              <a:extLst>
                <a:ext uri="{FF2B5EF4-FFF2-40B4-BE49-F238E27FC236}">
                  <a16:creationId xmlns:a16="http://schemas.microsoft.com/office/drawing/2014/main" id="{4E7930D4-FBED-49D7-AAFF-E94DE90C9FFB}"/>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EBEBEB"/>
                </a:solidFill>
                <a:latin typeface="Arial" charset="0"/>
                <a:ea typeface="Arial" charset="0"/>
                <a:cs typeface="Arial" charset="0"/>
              </a:endParaRPr>
            </a:p>
          </p:txBody>
        </p:sp>
        <p:sp>
          <p:nvSpPr>
            <p:cNvPr id="276" name="Diamond 275">
              <a:extLst>
                <a:ext uri="{FF2B5EF4-FFF2-40B4-BE49-F238E27FC236}">
                  <a16:creationId xmlns:a16="http://schemas.microsoft.com/office/drawing/2014/main" id="{16A2309B-B9F9-4C4C-946D-25A6CE5BA810}"/>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a:solidFill>
                  <a:srgbClr val="EBEBEB"/>
                </a:solidFill>
                <a:latin typeface="Segoe UI Semilight"/>
                <a:ea typeface="Segoe UI" pitchFamily="34" charset="0"/>
                <a:cs typeface="Segoe UI" pitchFamily="34" charset="0"/>
              </a:endParaRPr>
            </a:p>
          </p:txBody>
        </p:sp>
        <p:sp>
          <p:nvSpPr>
            <p:cNvPr id="277" name="Freeform 292">
              <a:extLst>
                <a:ext uri="{FF2B5EF4-FFF2-40B4-BE49-F238E27FC236}">
                  <a16:creationId xmlns:a16="http://schemas.microsoft.com/office/drawing/2014/main" id="{972E1638-0429-458E-8C97-188270589F85}"/>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EBEBEB"/>
                </a:solidFill>
                <a:latin typeface="Arial" charset="0"/>
                <a:ea typeface="Arial" charset="0"/>
                <a:cs typeface="Arial" charset="0"/>
              </a:endParaRPr>
            </a:p>
          </p:txBody>
        </p:sp>
        <p:sp>
          <p:nvSpPr>
            <p:cNvPr id="278" name="Diamond 277">
              <a:extLst>
                <a:ext uri="{FF2B5EF4-FFF2-40B4-BE49-F238E27FC236}">
                  <a16:creationId xmlns:a16="http://schemas.microsoft.com/office/drawing/2014/main" id="{CDDB5207-314E-4012-B911-6D7DA56F15A3}"/>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a:solidFill>
                  <a:srgbClr val="EBEBEB"/>
                </a:solidFill>
                <a:latin typeface="Segoe UI Semilight"/>
                <a:ea typeface="Segoe UI" pitchFamily="34" charset="0"/>
                <a:cs typeface="Segoe UI" pitchFamily="34" charset="0"/>
              </a:endParaRPr>
            </a:p>
          </p:txBody>
        </p:sp>
      </p:grpSp>
      <p:sp>
        <p:nvSpPr>
          <p:cNvPr id="279" name="chip">
            <a:extLst>
              <a:ext uri="{FF2B5EF4-FFF2-40B4-BE49-F238E27FC236}">
                <a16:creationId xmlns:a16="http://schemas.microsoft.com/office/drawing/2014/main" id="{325572C8-BF62-4795-9EE1-D8098201AF15}"/>
              </a:ext>
              <a:ext uri="{C183D7F6-B498-43B3-948B-1728B52AA6E4}">
                <adec:decorative xmlns:adec="http://schemas.microsoft.com/office/drawing/2017/decorative" val="1"/>
              </a:ext>
            </a:extLst>
          </p:cNvPr>
          <p:cNvSpPr>
            <a:spLocks noChangeAspect="1" noEditPoints="1"/>
          </p:cNvSpPr>
          <p:nvPr/>
        </p:nvSpPr>
        <p:spPr bwMode="auto">
          <a:xfrm>
            <a:off x="7400864" y="5332437"/>
            <a:ext cx="286349" cy="29226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EBEBEB"/>
              </a:solidFill>
              <a:latin typeface="Segoe UI Semilight"/>
            </a:endParaRPr>
          </a:p>
        </p:txBody>
      </p:sp>
      <p:sp>
        <p:nvSpPr>
          <p:cNvPr id="280" name="TextBox 279">
            <a:extLst>
              <a:ext uri="{FF2B5EF4-FFF2-40B4-BE49-F238E27FC236}">
                <a16:creationId xmlns:a16="http://schemas.microsoft.com/office/drawing/2014/main" id="{83DDD3F7-09E1-4B21-BC75-522C4DFD960D}"/>
              </a:ext>
              <a:ext uri="{C183D7F6-B498-43B3-948B-1728B52AA6E4}">
                <adec:decorative xmlns:adec="http://schemas.microsoft.com/office/drawing/2017/decorative" val="1"/>
              </a:ext>
            </a:extLst>
          </p:cNvPr>
          <p:cNvSpPr txBox="1"/>
          <p:nvPr/>
        </p:nvSpPr>
        <p:spPr>
          <a:xfrm>
            <a:off x="7015644" y="5776021"/>
            <a:ext cx="1056785"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EBEBEB"/>
                </a:solidFill>
              </a:rPr>
              <a:t>CPU</a:t>
            </a:r>
          </a:p>
        </p:txBody>
      </p:sp>
      <p:grpSp>
        <p:nvGrpSpPr>
          <p:cNvPr id="281" name="Group 280">
            <a:extLst>
              <a:ext uri="{FF2B5EF4-FFF2-40B4-BE49-F238E27FC236}">
                <a16:creationId xmlns:a16="http://schemas.microsoft.com/office/drawing/2014/main" id="{37B93FE1-8349-4D4E-B636-B347BD0C9806}"/>
              </a:ext>
              <a:ext uri="{C183D7F6-B498-43B3-948B-1728B52AA6E4}">
                <adec:decorative xmlns:adec="http://schemas.microsoft.com/office/drawing/2017/decorative" val="1"/>
              </a:ext>
            </a:extLst>
          </p:cNvPr>
          <p:cNvGrpSpPr>
            <a:grpSpLocks noChangeAspect="1"/>
          </p:cNvGrpSpPr>
          <p:nvPr/>
        </p:nvGrpSpPr>
        <p:grpSpPr>
          <a:xfrm>
            <a:off x="9073924" y="5381856"/>
            <a:ext cx="303184" cy="193426"/>
            <a:chOff x="5842028" y="2023300"/>
            <a:chExt cx="518306" cy="330673"/>
          </a:xfrm>
        </p:grpSpPr>
        <p:sp>
          <p:nvSpPr>
            <p:cNvPr id="282" name="Rectangle: Single Corner Rounded 196">
              <a:extLst>
                <a:ext uri="{FF2B5EF4-FFF2-40B4-BE49-F238E27FC236}">
                  <a16:creationId xmlns:a16="http://schemas.microsoft.com/office/drawing/2014/main" id="{C370FB38-EDDE-46B3-814E-AFA0DAD8AA58}"/>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grpSp>
          <p:nvGrpSpPr>
            <p:cNvPr id="283" name="Group 282">
              <a:extLst>
                <a:ext uri="{FF2B5EF4-FFF2-40B4-BE49-F238E27FC236}">
                  <a16:creationId xmlns:a16="http://schemas.microsoft.com/office/drawing/2014/main" id="{14D4581D-0AF1-482E-957B-B6AA401FD114}"/>
                </a:ext>
              </a:extLst>
            </p:cNvPr>
            <p:cNvGrpSpPr/>
            <p:nvPr/>
          </p:nvGrpSpPr>
          <p:grpSpPr>
            <a:xfrm>
              <a:off x="5886781" y="2308208"/>
              <a:ext cx="423110" cy="45765"/>
              <a:chOff x="2805041" y="5363936"/>
              <a:chExt cx="937405" cy="125178"/>
            </a:xfrm>
          </p:grpSpPr>
          <p:grpSp>
            <p:nvGrpSpPr>
              <p:cNvPr id="286" name="Group 285">
                <a:extLst>
                  <a:ext uri="{FF2B5EF4-FFF2-40B4-BE49-F238E27FC236}">
                    <a16:creationId xmlns:a16="http://schemas.microsoft.com/office/drawing/2014/main" id="{7F91DFEA-08A7-4D21-BFE2-06D707985DFC}"/>
                  </a:ext>
                </a:extLst>
              </p:cNvPr>
              <p:cNvGrpSpPr/>
              <p:nvPr/>
            </p:nvGrpSpPr>
            <p:grpSpPr>
              <a:xfrm>
                <a:off x="2805041" y="5363936"/>
                <a:ext cx="304800" cy="125178"/>
                <a:chOff x="685111" y="5810249"/>
                <a:chExt cx="304800" cy="356348"/>
              </a:xfrm>
            </p:grpSpPr>
            <p:cxnSp>
              <p:nvCxnSpPr>
                <p:cNvPr id="291" name="Straight Connector 290">
                  <a:extLst>
                    <a:ext uri="{FF2B5EF4-FFF2-40B4-BE49-F238E27FC236}">
                      <a16:creationId xmlns:a16="http://schemas.microsoft.com/office/drawing/2014/main" id="{BBF89746-0E50-43EF-B397-5B3019209C6E}"/>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292" name="Straight Connector 291">
                  <a:extLst>
                    <a:ext uri="{FF2B5EF4-FFF2-40B4-BE49-F238E27FC236}">
                      <a16:creationId xmlns:a16="http://schemas.microsoft.com/office/drawing/2014/main" id="{C5FADC1C-C385-455F-BB01-8E0D2BD096D7}"/>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293" name="Straight Connector 292">
                  <a:extLst>
                    <a:ext uri="{FF2B5EF4-FFF2-40B4-BE49-F238E27FC236}">
                      <a16:creationId xmlns:a16="http://schemas.microsoft.com/office/drawing/2014/main" id="{00ABD293-09AC-4783-BDEA-613569126C74}"/>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287" name="Group 286">
                <a:extLst>
                  <a:ext uri="{FF2B5EF4-FFF2-40B4-BE49-F238E27FC236}">
                    <a16:creationId xmlns:a16="http://schemas.microsoft.com/office/drawing/2014/main" id="{4D72B637-5141-4E6D-A43B-19A148864190}"/>
                  </a:ext>
                </a:extLst>
              </p:cNvPr>
              <p:cNvGrpSpPr/>
              <p:nvPr/>
            </p:nvGrpSpPr>
            <p:grpSpPr>
              <a:xfrm>
                <a:off x="3437646" y="5363936"/>
                <a:ext cx="304800" cy="125178"/>
                <a:chOff x="685111" y="5810249"/>
                <a:chExt cx="304800" cy="356348"/>
              </a:xfrm>
            </p:grpSpPr>
            <p:cxnSp>
              <p:nvCxnSpPr>
                <p:cNvPr id="288" name="Straight Connector 287">
                  <a:extLst>
                    <a:ext uri="{FF2B5EF4-FFF2-40B4-BE49-F238E27FC236}">
                      <a16:creationId xmlns:a16="http://schemas.microsoft.com/office/drawing/2014/main" id="{70525B59-3115-4428-95BB-E71F254C602B}"/>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289" name="Straight Connector 288">
                  <a:extLst>
                    <a:ext uri="{FF2B5EF4-FFF2-40B4-BE49-F238E27FC236}">
                      <a16:creationId xmlns:a16="http://schemas.microsoft.com/office/drawing/2014/main" id="{F8C8FD27-8351-45CD-AEEB-96F0EDF5908C}"/>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290" name="Straight Connector 289">
                  <a:extLst>
                    <a:ext uri="{FF2B5EF4-FFF2-40B4-BE49-F238E27FC236}">
                      <a16:creationId xmlns:a16="http://schemas.microsoft.com/office/drawing/2014/main" id="{4533CD1A-DABF-4212-A64F-8619BDC002B9}"/>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284" name="Oval 283">
              <a:extLst>
                <a:ext uri="{FF2B5EF4-FFF2-40B4-BE49-F238E27FC236}">
                  <a16:creationId xmlns:a16="http://schemas.microsoft.com/office/drawing/2014/main" id="{B10A87BB-6DF5-479B-A87A-5CEA51B3E904}"/>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sp>
          <p:nvSpPr>
            <p:cNvPr id="285" name="Rectangle 284">
              <a:extLst>
                <a:ext uri="{FF2B5EF4-FFF2-40B4-BE49-F238E27FC236}">
                  <a16:creationId xmlns:a16="http://schemas.microsoft.com/office/drawing/2014/main" id="{5E23BA99-1837-40A6-8009-9C4985D3907E}"/>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grpSp>
      <p:sp>
        <p:nvSpPr>
          <p:cNvPr id="294" name="TextBox 293">
            <a:extLst>
              <a:ext uri="{FF2B5EF4-FFF2-40B4-BE49-F238E27FC236}">
                <a16:creationId xmlns:a16="http://schemas.microsoft.com/office/drawing/2014/main" id="{38F4E3AC-D63B-4CE8-AFC0-B46877EB2F68}"/>
              </a:ext>
              <a:ext uri="{C183D7F6-B498-43B3-948B-1728B52AA6E4}">
                <adec:decorative xmlns:adec="http://schemas.microsoft.com/office/drawing/2017/decorative" val="1"/>
              </a:ext>
            </a:extLst>
          </p:cNvPr>
          <p:cNvSpPr txBox="1"/>
          <p:nvPr/>
        </p:nvSpPr>
        <p:spPr>
          <a:xfrm>
            <a:off x="8351593" y="5776021"/>
            <a:ext cx="1747842"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EBEBEB"/>
                </a:solidFill>
              </a:rPr>
              <a:t>GPU</a:t>
            </a:r>
          </a:p>
        </p:txBody>
      </p:sp>
      <p:grpSp>
        <p:nvGrpSpPr>
          <p:cNvPr id="295" name="Group 294">
            <a:extLst>
              <a:ext uri="{FF2B5EF4-FFF2-40B4-BE49-F238E27FC236}">
                <a16:creationId xmlns:a16="http://schemas.microsoft.com/office/drawing/2014/main" id="{2E220A76-E1A4-4634-BDCE-809CA81C4B98}"/>
              </a:ext>
              <a:ext uri="{C183D7F6-B498-43B3-948B-1728B52AA6E4}">
                <adec:decorative xmlns:adec="http://schemas.microsoft.com/office/drawing/2017/decorative" val="1"/>
              </a:ext>
            </a:extLst>
          </p:cNvPr>
          <p:cNvGrpSpPr>
            <a:grpSpLocks noChangeAspect="1"/>
          </p:cNvGrpSpPr>
          <p:nvPr/>
        </p:nvGrpSpPr>
        <p:grpSpPr>
          <a:xfrm>
            <a:off x="10885140" y="5332437"/>
            <a:ext cx="292264" cy="292264"/>
            <a:chOff x="10035278" y="3218678"/>
            <a:chExt cx="247374" cy="247374"/>
          </a:xfrm>
        </p:grpSpPr>
        <p:grpSp>
          <p:nvGrpSpPr>
            <p:cNvPr id="296" name="Group 295">
              <a:extLst>
                <a:ext uri="{FF2B5EF4-FFF2-40B4-BE49-F238E27FC236}">
                  <a16:creationId xmlns:a16="http://schemas.microsoft.com/office/drawing/2014/main" id="{14703976-2C4F-4A15-96A9-257A35710373}"/>
                </a:ext>
              </a:extLst>
            </p:cNvPr>
            <p:cNvGrpSpPr/>
            <p:nvPr/>
          </p:nvGrpSpPr>
          <p:grpSpPr>
            <a:xfrm>
              <a:off x="10035278" y="3218678"/>
              <a:ext cx="247374" cy="247374"/>
              <a:chOff x="3485441" y="4505566"/>
              <a:chExt cx="712494" cy="712494"/>
            </a:xfrm>
          </p:grpSpPr>
          <p:sp>
            <p:nvSpPr>
              <p:cNvPr id="298" name="Rectangle 297">
                <a:extLst>
                  <a:ext uri="{FF2B5EF4-FFF2-40B4-BE49-F238E27FC236}">
                    <a16:creationId xmlns:a16="http://schemas.microsoft.com/office/drawing/2014/main" id="{82AB2FFF-2748-4D84-A05E-DF3DF9B9D54E}"/>
                  </a:ext>
                </a:extLst>
              </p:cNvPr>
              <p:cNvSpPr/>
              <p:nvPr/>
            </p:nvSpPr>
            <p:spPr bwMode="auto">
              <a:xfrm>
                <a:off x="3565593" y="4585718"/>
                <a:ext cx="552190" cy="552190"/>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a:solidFill>
                    <a:srgbClr val="EBEBEB"/>
                  </a:solidFill>
                  <a:latin typeface="Segoe UI"/>
                  <a:ea typeface="Segoe UI" pitchFamily="34" charset="0"/>
                  <a:cs typeface="Segoe UI" pitchFamily="34" charset="0"/>
                </a:endParaRPr>
              </a:p>
            </p:txBody>
          </p:sp>
          <p:grpSp>
            <p:nvGrpSpPr>
              <p:cNvPr id="299" name="Group 298">
                <a:extLst>
                  <a:ext uri="{FF2B5EF4-FFF2-40B4-BE49-F238E27FC236}">
                    <a16:creationId xmlns:a16="http://schemas.microsoft.com/office/drawing/2014/main" id="{A8690522-38F2-4335-A13A-B8EAA39705CB}"/>
                  </a:ext>
                </a:extLst>
              </p:cNvPr>
              <p:cNvGrpSpPr/>
              <p:nvPr/>
            </p:nvGrpSpPr>
            <p:grpSpPr>
              <a:xfrm>
                <a:off x="3485441" y="4677750"/>
                <a:ext cx="712494" cy="368126"/>
                <a:chOff x="3485441" y="4677750"/>
                <a:chExt cx="712494" cy="368126"/>
              </a:xfrm>
            </p:grpSpPr>
            <p:grpSp>
              <p:nvGrpSpPr>
                <p:cNvPr id="311" name="Group 310">
                  <a:extLst>
                    <a:ext uri="{FF2B5EF4-FFF2-40B4-BE49-F238E27FC236}">
                      <a16:creationId xmlns:a16="http://schemas.microsoft.com/office/drawing/2014/main" id="{BF788C28-5839-402F-BD57-E0BFD815BBBD}"/>
                    </a:ext>
                  </a:extLst>
                </p:cNvPr>
                <p:cNvGrpSpPr/>
                <p:nvPr/>
              </p:nvGrpSpPr>
              <p:grpSpPr>
                <a:xfrm>
                  <a:off x="4117783" y="4677750"/>
                  <a:ext cx="80152" cy="368126"/>
                  <a:chOff x="4117783" y="4677750"/>
                  <a:chExt cx="129006" cy="368126"/>
                </a:xfrm>
              </p:grpSpPr>
              <p:cxnSp>
                <p:nvCxnSpPr>
                  <p:cNvPr id="319" name="Straight Connector 318">
                    <a:extLst>
                      <a:ext uri="{FF2B5EF4-FFF2-40B4-BE49-F238E27FC236}">
                        <a16:creationId xmlns:a16="http://schemas.microsoft.com/office/drawing/2014/main" id="{B94EEFD8-EFD8-4508-8FDC-8CB5E508AA89}"/>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20" name="Straight Connector 319">
                    <a:extLst>
                      <a:ext uri="{FF2B5EF4-FFF2-40B4-BE49-F238E27FC236}">
                        <a16:creationId xmlns:a16="http://schemas.microsoft.com/office/drawing/2014/main" id="{C4C93C05-1CF4-4E6D-A5C2-F9062D1F44AC}"/>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22" name="Straight Connector 321">
                    <a:extLst>
                      <a:ext uri="{FF2B5EF4-FFF2-40B4-BE49-F238E27FC236}">
                        <a16:creationId xmlns:a16="http://schemas.microsoft.com/office/drawing/2014/main" id="{8D663967-656D-4031-986A-114F3CFC6352}"/>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23" name="Straight Connector 322">
                    <a:extLst>
                      <a:ext uri="{FF2B5EF4-FFF2-40B4-BE49-F238E27FC236}">
                        <a16:creationId xmlns:a16="http://schemas.microsoft.com/office/drawing/2014/main" id="{048BCFBE-582F-455E-9767-2624D9F2B05B}"/>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312" name="Group 311">
                  <a:extLst>
                    <a:ext uri="{FF2B5EF4-FFF2-40B4-BE49-F238E27FC236}">
                      <a16:creationId xmlns:a16="http://schemas.microsoft.com/office/drawing/2014/main" id="{279CD391-0EA0-4F96-9A0C-8208BC3240E8}"/>
                    </a:ext>
                  </a:extLst>
                </p:cNvPr>
                <p:cNvGrpSpPr/>
                <p:nvPr/>
              </p:nvGrpSpPr>
              <p:grpSpPr>
                <a:xfrm>
                  <a:off x="3485441" y="4677750"/>
                  <a:ext cx="80152" cy="368126"/>
                  <a:chOff x="4117783" y="4677750"/>
                  <a:chExt cx="129006" cy="368126"/>
                </a:xfrm>
              </p:grpSpPr>
              <p:cxnSp>
                <p:nvCxnSpPr>
                  <p:cNvPr id="313" name="Straight Connector 312">
                    <a:extLst>
                      <a:ext uri="{FF2B5EF4-FFF2-40B4-BE49-F238E27FC236}">
                        <a16:creationId xmlns:a16="http://schemas.microsoft.com/office/drawing/2014/main" id="{78ECB5C4-DE3A-4956-BB83-5F3C47CFF76F}"/>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14" name="Straight Connector 313">
                    <a:extLst>
                      <a:ext uri="{FF2B5EF4-FFF2-40B4-BE49-F238E27FC236}">
                        <a16:creationId xmlns:a16="http://schemas.microsoft.com/office/drawing/2014/main" id="{B88115C7-3DB5-49F7-9B2C-4BCE1EFB96E5}"/>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15" name="Straight Connector 314">
                    <a:extLst>
                      <a:ext uri="{FF2B5EF4-FFF2-40B4-BE49-F238E27FC236}">
                        <a16:creationId xmlns:a16="http://schemas.microsoft.com/office/drawing/2014/main" id="{FDD2A92E-B087-4F3C-8527-BFC177EE31E1}"/>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16" name="Straight Connector 315">
                    <a:extLst>
                      <a:ext uri="{FF2B5EF4-FFF2-40B4-BE49-F238E27FC236}">
                        <a16:creationId xmlns:a16="http://schemas.microsoft.com/office/drawing/2014/main" id="{A7349E17-8A0C-45A1-A019-F666D2955AF4}"/>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nvGrpSpPr>
              <p:cNvPr id="300" name="Group 299">
                <a:extLst>
                  <a:ext uri="{FF2B5EF4-FFF2-40B4-BE49-F238E27FC236}">
                    <a16:creationId xmlns:a16="http://schemas.microsoft.com/office/drawing/2014/main" id="{1D7306E7-DF24-4E93-8723-E99B73CC9C02}"/>
                  </a:ext>
                </a:extLst>
              </p:cNvPr>
              <p:cNvGrpSpPr/>
              <p:nvPr/>
            </p:nvGrpSpPr>
            <p:grpSpPr>
              <a:xfrm rot="5400000">
                <a:off x="3480396" y="4677750"/>
                <a:ext cx="712494" cy="368126"/>
                <a:chOff x="3485441" y="4677750"/>
                <a:chExt cx="712494" cy="368126"/>
              </a:xfrm>
            </p:grpSpPr>
            <p:grpSp>
              <p:nvGrpSpPr>
                <p:cNvPr id="301" name="Group 300">
                  <a:extLst>
                    <a:ext uri="{FF2B5EF4-FFF2-40B4-BE49-F238E27FC236}">
                      <a16:creationId xmlns:a16="http://schemas.microsoft.com/office/drawing/2014/main" id="{E4E7789B-5ED8-4980-96B7-166F1A55A846}"/>
                    </a:ext>
                  </a:extLst>
                </p:cNvPr>
                <p:cNvGrpSpPr/>
                <p:nvPr/>
              </p:nvGrpSpPr>
              <p:grpSpPr>
                <a:xfrm>
                  <a:off x="4117783" y="4677750"/>
                  <a:ext cx="80152" cy="368126"/>
                  <a:chOff x="4117783" y="4677750"/>
                  <a:chExt cx="129006" cy="368126"/>
                </a:xfrm>
              </p:grpSpPr>
              <p:cxnSp>
                <p:nvCxnSpPr>
                  <p:cNvPr id="307" name="Straight Connector 306">
                    <a:extLst>
                      <a:ext uri="{FF2B5EF4-FFF2-40B4-BE49-F238E27FC236}">
                        <a16:creationId xmlns:a16="http://schemas.microsoft.com/office/drawing/2014/main" id="{AF488E2F-59B4-4819-BEF7-F0A9F50220E8}"/>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08" name="Straight Connector 307">
                    <a:extLst>
                      <a:ext uri="{FF2B5EF4-FFF2-40B4-BE49-F238E27FC236}">
                        <a16:creationId xmlns:a16="http://schemas.microsoft.com/office/drawing/2014/main" id="{5CC2F4EC-FB2E-4B82-A743-51B176DB93AD}"/>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09" name="Straight Connector 308">
                    <a:extLst>
                      <a:ext uri="{FF2B5EF4-FFF2-40B4-BE49-F238E27FC236}">
                        <a16:creationId xmlns:a16="http://schemas.microsoft.com/office/drawing/2014/main" id="{335C0D63-E2B3-4ED3-B5F9-43EC7D3B5999}"/>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10" name="Straight Connector 309">
                    <a:extLst>
                      <a:ext uri="{FF2B5EF4-FFF2-40B4-BE49-F238E27FC236}">
                        <a16:creationId xmlns:a16="http://schemas.microsoft.com/office/drawing/2014/main" id="{FC68C91C-32FF-4F8D-99BF-CEBE8716A121}"/>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302" name="Group 301">
                  <a:extLst>
                    <a:ext uri="{FF2B5EF4-FFF2-40B4-BE49-F238E27FC236}">
                      <a16:creationId xmlns:a16="http://schemas.microsoft.com/office/drawing/2014/main" id="{0E590A81-FD9F-47E8-A324-2E4AA125480C}"/>
                    </a:ext>
                  </a:extLst>
                </p:cNvPr>
                <p:cNvGrpSpPr/>
                <p:nvPr/>
              </p:nvGrpSpPr>
              <p:grpSpPr>
                <a:xfrm>
                  <a:off x="3485441" y="4677750"/>
                  <a:ext cx="80152" cy="368126"/>
                  <a:chOff x="4117783" y="4677750"/>
                  <a:chExt cx="129006" cy="368126"/>
                </a:xfrm>
              </p:grpSpPr>
              <p:cxnSp>
                <p:nvCxnSpPr>
                  <p:cNvPr id="303" name="Straight Connector 302">
                    <a:extLst>
                      <a:ext uri="{FF2B5EF4-FFF2-40B4-BE49-F238E27FC236}">
                        <a16:creationId xmlns:a16="http://schemas.microsoft.com/office/drawing/2014/main" id="{6C63559F-BA41-4B75-8681-722753FA16F6}"/>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04" name="Straight Connector 303">
                    <a:extLst>
                      <a:ext uri="{FF2B5EF4-FFF2-40B4-BE49-F238E27FC236}">
                        <a16:creationId xmlns:a16="http://schemas.microsoft.com/office/drawing/2014/main" id="{5ACE246E-D8A7-4E07-9881-A3246B2D5B5B}"/>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05" name="Straight Connector 304">
                    <a:extLst>
                      <a:ext uri="{FF2B5EF4-FFF2-40B4-BE49-F238E27FC236}">
                        <a16:creationId xmlns:a16="http://schemas.microsoft.com/office/drawing/2014/main" id="{F626D7E4-7833-4359-BF64-49FDF4A9E6F6}"/>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306" name="Straight Connector 305">
                    <a:extLst>
                      <a:ext uri="{FF2B5EF4-FFF2-40B4-BE49-F238E27FC236}">
                        <a16:creationId xmlns:a16="http://schemas.microsoft.com/office/drawing/2014/main" id="{D741C38C-1CC0-4BF0-A9F7-DDC2B9A22788}"/>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sp>
          <p:nvSpPr>
            <p:cNvPr id="297" name="Freeform: Shape 520">
              <a:extLst>
                <a:ext uri="{FF2B5EF4-FFF2-40B4-BE49-F238E27FC236}">
                  <a16:creationId xmlns:a16="http://schemas.microsoft.com/office/drawing/2014/main" id="{57DE0FF4-B3CE-4E60-B0D8-7D28F7E0B86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EBEBEB"/>
                </a:solidFill>
                <a:latin typeface="Segoe UI"/>
                <a:cs typeface="Segoe UI" pitchFamily="34" charset="0"/>
              </a:endParaRPr>
            </a:p>
          </p:txBody>
        </p:sp>
      </p:grpSp>
      <p:sp>
        <p:nvSpPr>
          <p:cNvPr id="324" name="TextBox 323">
            <a:extLst>
              <a:ext uri="{FF2B5EF4-FFF2-40B4-BE49-F238E27FC236}">
                <a16:creationId xmlns:a16="http://schemas.microsoft.com/office/drawing/2014/main" id="{C3BE4C59-E73C-4E4B-8C33-F96655BDC677}"/>
              </a:ext>
              <a:ext uri="{C183D7F6-B498-43B3-948B-1728B52AA6E4}">
                <adec:decorative xmlns:adec="http://schemas.microsoft.com/office/drawing/2017/decorative" val="1"/>
              </a:ext>
            </a:extLst>
          </p:cNvPr>
          <p:cNvSpPr txBox="1"/>
          <p:nvPr/>
        </p:nvSpPr>
        <p:spPr>
          <a:xfrm>
            <a:off x="10843323" y="5776021"/>
            <a:ext cx="375897"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EBEBEB"/>
                </a:solidFill>
              </a:rPr>
              <a:t>FPGA</a:t>
            </a:r>
          </a:p>
        </p:txBody>
      </p:sp>
      <p:cxnSp>
        <p:nvCxnSpPr>
          <p:cNvPr id="325" name="Straight Connector 324">
            <a:extLst>
              <a:ext uri="{FF2B5EF4-FFF2-40B4-BE49-F238E27FC236}">
                <a16:creationId xmlns:a16="http://schemas.microsoft.com/office/drawing/2014/main" id="{85D31367-0EB3-4B84-AA99-EBE661838806}"/>
              </a:ext>
              <a:ext uri="{C183D7F6-B498-43B3-948B-1728B52AA6E4}">
                <adec:decorative xmlns:adec="http://schemas.microsoft.com/office/drawing/2017/decorative" val="1"/>
              </a:ext>
            </a:extLst>
          </p:cNvPr>
          <p:cNvCxnSpPr>
            <a:cxnSpLocks/>
          </p:cNvCxnSpPr>
          <p:nvPr/>
        </p:nvCxnSpPr>
        <p:spPr>
          <a:xfrm>
            <a:off x="636080" y="2197758"/>
            <a:ext cx="10957253" cy="0"/>
          </a:xfrm>
          <a:prstGeom prst="line">
            <a:avLst/>
          </a:prstGeom>
          <a:noFill/>
          <a:ln w="15875" cap="rnd" cmpd="sng" algn="ctr">
            <a:solidFill>
              <a:srgbClr val="D9D9D9"/>
            </a:solidFill>
            <a:prstDash val="solid"/>
            <a:headEnd type="none"/>
            <a:tailEnd type="none"/>
          </a:ln>
          <a:effectLst/>
        </p:spPr>
      </p:cxnSp>
      <p:cxnSp>
        <p:nvCxnSpPr>
          <p:cNvPr id="326" name="Straight Connector 325">
            <a:extLst>
              <a:ext uri="{FF2B5EF4-FFF2-40B4-BE49-F238E27FC236}">
                <a16:creationId xmlns:a16="http://schemas.microsoft.com/office/drawing/2014/main" id="{D742BB38-559E-4CED-8FC8-A9A7973B7AB0}"/>
              </a:ext>
              <a:ext uri="{C183D7F6-B498-43B3-948B-1728B52AA6E4}">
                <adec:decorative xmlns:adec="http://schemas.microsoft.com/office/drawing/2017/decorative" val="1"/>
              </a:ext>
            </a:extLst>
          </p:cNvPr>
          <p:cNvCxnSpPr>
            <a:cxnSpLocks/>
          </p:cNvCxnSpPr>
          <p:nvPr/>
        </p:nvCxnSpPr>
        <p:spPr>
          <a:xfrm>
            <a:off x="636080" y="3167194"/>
            <a:ext cx="10957253" cy="0"/>
          </a:xfrm>
          <a:prstGeom prst="line">
            <a:avLst/>
          </a:prstGeom>
          <a:noFill/>
          <a:ln w="15875" cap="rnd" cmpd="sng" algn="ctr">
            <a:solidFill>
              <a:sysClr val="window" lastClr="FFFFFF">
                <a:lumMod val="85000"/>
              </a:sysClr>
            </a:solidFill>
            <a:prstDash val="solid"/>
            <a:headEnd type="none"/>
            <a:tailEnd type="none"/>
          </a:ln>
          <a:effectLst/>
        </p:spPr>
      </p:cxnSp>
      <p:cxnSp>
        <p:nvCxnSpPr>
          <p:cNvPr id="327" name="Straight Connector 326">
            <a:extLst>
              <a:ext uri="{FF2B5EF4-FFF2-40B4-BE49-F238E27FC236}">
                <a16:creationId xmlns:a16="http://schemas.microsoft.com/office/drawing/2014/main" id="{218A268D-B5A4-4582-A77A-FD6EE71F0F8F}"/>
              </a:ext>
              <a:ext uri="{C183D7F6-B498-43B3-948B-1728B52AA6E4}">
                <adec:decorative xmlns:adec="http://schemas.microsoft.com/office/drawing/2017/decorative" val="1"/>
              </a:ext>
            </a:extLst>
          </p:cNvPr>
          <p:cNvCxnSpPr>
            <a:cxnSpLocks/>
          </p:cNvCxnSpPr>
          <p:nvPr/>
        </p:nvCxnSpPr>
        <p:spPr>
          <a:xfrm>
            <a:off x="636080" y="5106065"/>
            <a:ext cx="10957253" cy="0"/>
          </a:xfrm>
          <a:prstGeom prst="line">
            <a:avLst/>
          </a:prstGeom>
          <a:noFill/>
          <a:ln w="15875" cap="rnd" cmpd="sng" algn="ctr">
            <a:solidFill>
              <a:sysClr val="window" lastClr="FFFFFF">
                <a:lumMod val="85000"/>
              </a:sysClr>
            </a:solidFill>
            <a:prstDash val="solid"/>
            <a:headEnd type="none"/>
            <a:tailEnd type="none"/>
          </a:ln>
          <a:effectLst/>
        </p:spPr>
      </p:cxnSp>
      <p:pic>
        <p:nvPicPr>
          <p:cNvPr id="328" name="Picture 327">
            <a:extLst>
              <a:ext uri="{FF2B5EF4-FFF2-40B4-BE49-F238E27FC236}">
                <a16:creationId xmlns:a16="http://schemas.microsoft.com/office/drawing/2014/main" id="{8E7544EA-4565-4521-B47C-13E57D784B69}"/>
              </a:ext>
              <a:ext uri="{C183D7F6-B498-43B3-948B-1728B52AA6E4}">
                <adec:decorative xmlns:adec="http://schemas.microsoft.com/office/drawing/2017/decorative" val="1"/>
              </a:ext>
            </a:extLst>
          </p:cNvPr>
          <p:cNvPicPr>
            <a:picLocks noChangeAspect="1"/>
          </p:cNvPicPr>
          <p:nvPr/>
        </p:nvPicPr>
        <p:blipFill>
          <a:blip r:embed="rId5">
            <a:biLevel thresh="25000"/>
          </a:blip>
          <a:stretch>
            <a:fillRect/>
          </a:stretch>
        </p:blipFill>
        <p:spPr>
          <a:xfrm>
            <a:off x="10846387" y="3357947"/>
            <a:ext cx="372832" cy="365730"/>
          </a:xfrm>
          <a:prstGeom prst="rect">
            <a:avLst/>
          </a:prstGeom>
          <a:ln>
            <a:noFill/>
          </a:ln>
        </p:spPr>
      </p:pic>
      <p:pic>
        <p:nvPicPr>
          <p:cNvPr id="329" name="Picture 328">
            <a:extLst>
              <a:ext uri="{FF2B5EF4-FFF2-40B4-BE49-F238E27FC236}">
                <a16:creationId xmlns:a16="http://schemas.microsoft.com/office/drawing/2014/main" id="{A5356F61-07FA-49E4-842E-F883AFAAF271}"/>
              </a:ext>
              <a:ext uri="{C183D7F6-B498-43B3-948B-1728B52AA6E4}">
                <adec:decorative xmlns:adec="http://schemas.microsoft.com/office/drawing/2017/decorative" val="1"/>
              </a:ext>
            </a:extLst>
          </p:cNvPr>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609867" y="3366258"/>
            <a:ext cx="292956" cy="316812"/>
          </a:xfrm>
          <a:prstGeom prst="rect">
            <a:avLst/>
          </a:prstGeom>
          <a:ln>
            <a:noFill/>
          </a:ln>
        </p:spPr>
      </p:pic>
      <p:pic>
        <p:nvPicPr>
          <p:cNvPr id="330" name="Picture 329">
            <a:extLst>
              <a:ext uri="{FF2B5EF4-FFF2-40B4-BE49-F238E27FC236}">
                <a16:creationId xmlns:a16="http://schemas.microsoft.com/office/drawing/2014/main" id="{FC095017-05BF-4C78-8806-ACC7544D9770}"/>
              </a:ext>
              <a:ext uri="{C183D7F6-B498-43B3-948B-1728B52AA6E4}">
                <adec:decorative xmlns:adec="http://schemas.microsoft.com/office/drawing/2017/decorative" val="1"/>
              </a:ext>
            </a:extLst>
          </p:cNvPr>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7400855" y="3364156"/>
            <a:ext cx="286357" cy="336435"/>
          </a:xfrm>
          <a:prstGeom prst="rect">
            <a:avLst/>
          </a:prstGeom>
        </p:spPr>
      </p:pic>
      <p:pic>
        <p:nvPicPr>
          <p:cNvPr id="331" name="Picture 330">
            <a:extLst>
              <a:ext uri="{FF2B5EF4-FFF2-40B4-BE49-F238E27FC236}">
                <a16:creationId xmlns:a16="http://schemas.microsoft.com/office/drawing/2014/main" id="{2FB08916-AC11-4959-8A04-2428D7CFD41F}"/>
              </a:ext>
              <a:ext uri="{C183D7F6-B498-43B3-948B-1728B52AA6E4}">
                <adec:decorative xmlns:adec="http://schemas.microsoft.com/office/drawing/2017/decorative" val="1"/>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703096" y="3412160"/>
            <a:ext cx="542593" cy="288417"/>
          </a:xfrm>
          <a:prstGeom prst="rect">
            <a:avLst/>
          </a:prstGeom>
        </p:spPr>
      </p:pic>
      <p:cxnSp>
        <p:nvCxnSpPr>
          <p:cNvPr id="332" name="Straight Connector 331">
            <a:extLst>
              <a:ext uri="{FF2B5EF4-FFF2-40B4-BE49-F238E27FC236}">
                <a16:creationId xmlns:a16="http://schemas.microsoft.com/office/drawing/2014/main" id="{215372A1-15D4-4225-A3A5-2EE71C6152A6}"/>
              </a:ext>
              <a:ext uri="{C183D7F6-B498-43B3-948B-1728B52AA6E4}">
                <adec:decorative xmlns:adec="http://schemas.microsoft.com/office/drawing/2017/decorative" val="1"/>
              </a:ext>
            </a:extLst>
          </p:cNvPr>
          <p:cNvCxnSpPr>
            <a:cxnSpLocks/>
          </p:cNvCxnSpPr>
          <p:nvPr/>
        </p:nvCxnSpPr>
        <p:spPr>
          <a:xfrm>
            <a:off x="636080" y="4136630"/>
            <a:ext cx="10957253" cy="0"/>
          </a:xfrm>
          <a:prstGeom prst="line">
            <a:avLst/>
          </a:prstGeom>
          <a:noFill/>
          <a:ln w="15875" cap="rnd" cmpd="sng" algn="ctr">
            <a:solidFill>
              <a:sysClr val="window" lastClr="FFFFFF">
                <a:lumMod val="85000"/>
              </a:sysClr>
            </a:solidFill>
            <a:prstDash val="solid"/>
            <a:headEnd type="none"/>
            <a:tailEnd type="none"/>
          </a:ln>
          <a:effectLst/>
        </p:spPr>
      </p:cxnSp>
      <p:sp>
        <p:nvSpPr>
          <p:cNvPr id="333" name="TextBox 332">
            <a:extLst>
              <a:ext uri="{FF2B5EF4-FFF2-40B4-BE49-F238E27FC236}">
                <a16:creationId xmlns:a16="http://schemas.microsoft.com/office/drawing/2014/main" id="{8B759945-D8DC-4883-9447-8F28D5510751}"/>
              </a:ext>
              <a:ext uri="{C183D7F6-B498-43B3-948B-1728B52AA6E4}">
                <adec:decorative xmlns:adec="http://schemas.microsoft.com/office/drawing/2017/decorative" val="1"/>
              </a:ext>
            </a:extLst>
          </p:cNvPr>
          <p:cNvSpPr txBox="1"/>
          <p:nvPr/>
        </p:nvSpPr>
        <p:spPr>
          <a:xfrm>
            <a:off x="3503414" y="6110200"/>
            <a:ext cx="5185172" cy="280605"/>
          </a:xfrm>
          <a:prstGeom prst="rect">
            <a:avLst/>
          </a:prstGeom>
          <a:solidFill>
            <a:schemeClr val="bg1"/>
          </a:solidFill>
        </p:spPr>
        <p:txBody>
          <a:bodyPr wrap="square" lIns="89642" tIns="44821" rIns="89642" bIns="44821" rtlCol="0">
            <a:spAutoFit/>
          </a:bodyPr>
          <a:lstStyle/>
          <a:p>
            <a:pPr algn="ctr" defTabSz="896386">
              <a:lnSpc>
                <a:spcPct val="90000"/>
              </a:lnSpc>
              <a:spcAft>
                <a:spcPts val="588"/>
              </a:spcAft>
              <a:defRPr/>
            </a:pPr>
            <a:r>
              <a:rPr lang="en-US" sz="1372" kern="0">
                <a:solidFill>
                  <a:prstClr val="black"/>
                </a:solidFill>
                <a:latin typeface="Segoe UI"/>
                <a:cs typeface="Segoe UI" pitchFamily="34" charset="0"/>
              </a:rPr>
              <a:t>From the Intelligent Cloud to the Intelligent Edge</a:t>
            </a:r>
          </a:p>
        </p:txBody>
      </p:sp>
      <p:sp>
        <p:nvSpPr>
          <p:cNvPr id="336" name="Freeform 128">
            <a:extLst>
              <a:ext uri="{FF2B5EF4-FFF2-40B4-BE49-F238E27FC236}">
                <a16:creationId xmlns:a16="http://schemas.microsoft.com/office/drawing/2014/main" id="{A2143FE3-806D-48E9-9A4F-B0B01BFCE15B}"/>
              </a:ext>
              <a:ext uri="{C183D7F6-B498-43B3-948B-1728B52AA6E4}">
                <adec:decorative xmlns:adec="http://schemas.microsoft.com/office/drawing/2017/decorative" val="1"/>
              </a:ext>
            </a:extLst>
          </p:cNvPr>
          <p:cNvSpPr>
            <a:spLocks noChangeAspect="1"/>
          </p:cNvSpPr>
          <p:nvPr/>
        </p:nvSpPr>
        <p:spPr bwMode="auto">
          <a:xfrm>
            <a:off x="3697331" y="6123130"/>
            <a:ext cx="373932" cy="20934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p:spPr>
        <p:txBody>
          <a:bodyPr vert="horz" wrap="square" lIns="89642" tIns="44821" rIns="89642" bIns="44821" numCol="1" anchor="t" anchorCtr="0" compatLnSpc="1">
            <a:prstTxWarp prst="textNoShape">
              <a:avLst/>
            </a:prstTxWarp>
          </a:bodyPr>
          <a:lstStyle/>
          <a:p>
            <a:pPr defTabSz="896386">
              <a:defRPr/>
            </a:pPr>
            <a:endParaRPr lang="en-US" sz="980">
              <a:solidFill>
                <a:srgbClr val="333333"/>
              </a:solidFill>
              <a:latin typeface="Segoe UI Semibold"/>
            </a:endParaRPr>
          </a:p>
        </p:txBody>
      </p:sp>
      <p:grpSp>
        <p:nvGrpSpPr>
          <p:cNvPr id="337" name="Group 336">
            <a:extLst>
              <a:ext uri="{FF2B5EF4-FFF2-40B4-BE49-F238E27FC236}">
                <a16:creationId xmlns:a16="http://schemas.microsoft.com/office/drawing/2014/main" id="{41D162CE-79B8-413E-BDB8-490CEEF03510}"/>
              </a:ext>
              <a:ext uri="{C183D7F6-B498-43B3-948B-1728B52AA6E4}">
                <adec:decorative xmlns:adec="http://schemas.microsoft.com/office/drawing/2017/decorative" val="1"/>
              </a:ext>
            </a:extLst>
          </p:cNvPr>
          <p:cNvGrpSpPr/>
          <p:nvPr/>
        </p:nvGrpSpPr>
        <p:grpSpPr>
          <a:xfrm>
            <a:off x="8188069" y="6125114"/>
            <a:ext cx="255052" cy="253960"/>
            <a:chOff x="9301765" y="6305291"/>
            <a:chExt cx="290033" cy="288792"/>
          </a:xfrm>
        </p:grpSpPr>
        <p:grpSp>
          <p:nvGrpSpPr>
            <p:cNvPr id="338" name="Group 337">
              <a:extLst>
                <a:ext uri="{FF2B5EF4-FFF2-40B4-BE49-F238E27FC236}">
                  <a16:creationId xmlns:a16="http://schemas.microsoft.com/office/drawing/2014/main" id="{64C4CA3F-63BA-44BD-85FE-462AB7B374D7}"/>
                </a:ext>
              </a:extLst>
            </p:cNvPr>
            <p:cNvGrpSpPr/>
            <p:nvPr/>
          </p:nvGrpSpPr>
          <p:grpSpPr>
            <a:xfrm flipH="1">
              <a:off x="9301765" y="6305291"/>
              <a:ext cx="290033" cy="288792"/>
              <a:chOff x="7749590" y="2876913"/>
              <a:chExt cx="187018" cy="188120"/>
            </a:xfrm>
            <a:noFill/>
          </p:grpSpPr>
          <p:sp>
            <p:nvSpPr>
              <p:cNvPr id="340" name="Freeform 99">
                <a:extLst>
                  <a:ext uri="{FF2B5EF4-FFF2-40B4-BE49-F238E27FC236}">
                    <a16:creationId xmlns:a16="http://schemas.microsoft.com/office/drawing/2014/main" id="{6A24EA28-E541-48A1-87DD-675F8817ACDA}"/>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341" name="Freeform 100">
                <a:extLst>
                  <a:ext uri="{FF2B5EF4-FFF2-40B4-BE49-F238E27FC236}">
                    <a16:creationId xmlns:a16="http://schemas.microsoft.com/office/drawing/2014/main" id="{3F41DD56-B88E-445A-9856-E4838EAE0BCB}"/>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343" name="Freeform 101">
                <a:extLst>
                  <a:ext uri="{FF2B5EF4-FFF2-40B4-BE49-F238E27FC236}">
                    <a16:creationId xmlns:a16="http://schemas.microsoft.com/office/drawing/2014/main" id="{B1245313-151F-4F26-83D5-11511A173B24}"/>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grpSp>
        <p:sp>
          <p:nvSpPr>
            <p:cNvPr id="339" name="Oval 338">
              <a:extLst>
                <a:ext uri="{FF2B5EF4-FFF2-40B4-BE49-F238E27FC236}">
                  <a16:creationId xmlns:a16="http://schemas.microsoft.com/office/drawing/2014/main" id="{18ECAAB6-79AD-4805-B68D-22CBA128CBBE}"/>
                </a:ext>
              </a:extLst>
            </p:cNvPr>
            <p:cNvSpPr/>
            <p:nvPr/>
          </p:nvSpPr>
          <p:spPr bwMode="auto">
            <a:xfrm>
              <a:off x="9496196" y="6496061"/>
              <a:ext cx="88179" cy="87287"/>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FFFFFF"/>
                </a:solidFill>
                <a:latin typeface="Segoe UI Semibold"/>
                <a:ea typeface="Segoe UI" pitchFamily="34" charset="0"/>
                <a:cs typeface="Segoe UI" pitchFamily="34" charset="0"/>
              </a:endParaRPr>
            </a:p>
          </p:txBody>
        </p:sp>
      </p:grpSp>
      <p:sp>
        <p:nvSpPr>
          <p:cNvPr id="344" name="Rectangle 343">
            <a:extLst>
              <a:ext uri="{FF2B5EF4-FFF2-40B4-BE49-F238E27FC236}">
                <a16:creationId xmlns:a16="http://schemas.microsoft.com/office/drawing/2014/main" id="{C9B8A097-CFFF-4AEC-A4F2-A62590C73303}"/>
              </a:ext>
              <a:ext uri="{C183D7F6-B498-43B3-948B-1728B52AA6E4}">
                <adec:decorative xmlns:adec="http://schemas.microsoft.com/office/drawing/2017/decorative" val="1"/>
              </a:ext>
            </a:extLst>
          </p:cNvPr>
          <p:cNvSpPr/>
          <p:nvPr/>
        </p:nvSpPr>
        <p:spPr>
          <a:xfrm>
            <a:off x="8267435" y="2825859"/>
            <a:ext cx="892608" cy="135776"/>
          </a:xfrm>
          <a:prstGeom prst="rect">
            <a:avLst/>
          </a:prstGeom>
        </p:spPr>
        <p:txBody>
          <a:bodyPr wrap="none" lIns="0" tIns="0" rIns="0" bIns="0">
            <a:spAutoFit/>
          </a:bodyPr>
          <a:lstStyle/>
          <a:p>
            <a:pPr algn="ctr" defTabSz="896354">
              <a:defRPr/>
            </a:pPr>
            <a:r>
              <a:rPr lang="en-US" sz="882">
                <a:solidFill>
                  <a:srgbClr val="EBEBEB"/>
                </a:solidFill>
                <a:latin typeface="Segoe UI Semibold" panose="020B0702040204020203" pitchFamily="34" charset="0"/>
                <a:cs typeface="Segoe UI Semibold" panose="020B0702040204020203" pitchFamily="34" charset="0"/>
              </a:rPr>
              <a:t>Azure Notebooks</a:t>
            </a:r>
          </a:p>
        </p:txBody>
      </p:sp>
      <p:sp>
        <p:nvSpPr>
          <p:cNvPr id="345" name="Rectangle 344">
            <a:extLst>
              <a:ext uri="{FF2B5EF4-FFF2-40B4-BE49-F238E27FC236}">
                <a16:creationId xmlns:a16="http://schemas.microsoft.com/office/drawing/2014/main" id="{64E22CEC-6D94-4870-943D-2AF3EE1AFFDC}"/>
              </a:ext>
              <a:ext uri="{C183D7F6-B498-43B3-948B-1728B52AA6E4}">
                <adec:decorative xmlns:adec="http://schemas.microsoft.com/office/drawing/2017/decorative" val="1"/>
              </a:ext>
            </a:extLst>
          </p:cNvPr>
          <p:cNvSpPr/>
          <p:nvPr/>
        </p:nvSpPr>
        <p:spPr>
          <a:xfrm>
            <a:off x="9695700" y="2825859"/>
            <a:ext cx="380301" cy="135776"/>
          </a:xfrm>
          <a:prstGeom prst="rect">
            <a:avLst/>
          </a:prstGeom>
        </p:spPr>
        <p:txBody>
          <a:bodyPr wrap="none" lIns="0" tIns="0" rIns="0" bIns="0">
            <a:spAutoFit/>
          </a:bodyPr>
          <a:lstStyle/>
          <a:p>
            <a:pPr algn="ctr" defTabSz="896354">
              <a:defRPr/>
            </a:pPr>
            <a:r>
              <a:rPr lang="en-US" sz="882" err="1">
                <a:solidFill>
                  <a:srgbClr val="EBEBEB"/>
                </a:solidFill>
                <a:latin typeface="Segoe UI Semibold" panose="020B0702040204020203" pitchFamily="34" charset="0"/>
                <a:cs typeface="Segoe UI Semibold" panose="020B0702040204020203" pitchFamily="34" charset="0"/>
              </a:rPr>
              <a:t>Jupyter</a:t>
            </a:r>
            <a:endParaRPr lang="en-US" sz="882">
              <a:solidFill>
                <a:srgbClr val="EBEBEB"/>
              </a:solidFill>
              <a:latin typeface="Segoe UI Semibold" panose="020B0702040204020203" pitchFamily="34" charset="0"/>
              <a:cs typeface="Segoe UI Semibold" panose="020B0702040204020203" pitchFamily="34" charset="0"/>
            </a:endParaRPr>
          </a:p>
        </p:txBody>
      </p:sp>
      <p:sp>
        <p:nvSpPr>
          <p:cNvPr id="346" name="Rectangle 345">
            <a:extLst>
              <a:ext uri="{FF2B5EF4-FFF2-40B4-BE49-F238E27FC236}">
                <a16:creationId xmlns:a16="http://schemas.microsoft.com/office/drawing/2014/main" id="{F6E49C5A-8BE3-4D99-8851-289C2789A91F}"/>
              </a:ext>
              <a:ext uri="{C183D7F6-B498-43B3-948B-1728B52AA6E4}">
                <adec:decorative xmlns:adec="http://schemas.microsoft.com/office/drawing/2017/decorative" val="1"/>
              </a:ext>
            </a:extLst>
          </p:cNvPr>
          <p:cNvSpPr/>
          <p:nvPr/>
        </p:nvSpPr>
        <p:spPr>
          <a:xfrm>
            <a:off x="7060017" y="2825859"/>
            <a:ext cx="968039" cy="135776"/>
          </a:xfrm>
          <a:prstGeom prst="rect">
            <a:avLst/>
          </a:prstGeom>
        </p:spPr>
        <p:txBody>
          <a:bodyPr wrap="none" lIns="0" tIns="0" rIns="0" bIns="0">
            <a:spAutoFit/>
          </a:bodyPr>
          <a:lstStyle/>
          <a:p>
            <a:pPr algn="ctr" defTabSz="896354">
              <a:defRPr/>
            </a:pPr>
            <a:r>
              <a:rPr lang="en-US" sz="882">
                <a:solidFill>
                  <a:srgbClr val="EBEBEB"/>
                </a:solidFill>
                <a:latin typeface="Segoe UI Semibold" panose="020B0702040204020203" pitchFamily="34" charset="0"/>
                <a:cs typeface="Segoe UI Semibold" panose="020B0702040204020203" pitchFamily="34" charset="0"/>
              </a:rPr>
              <a:t>Visual Studio Code</a:t>
            </a:r>
          </a:p>
        </p:txBody>
      </p:sp>
      <p:sp>
        <p:nvSpPr>
          <p:cNvPr id="347" name="Rectangle 346">
            <a:extLst>
              <a:ext uri="{FF2B5EF4-FFF2-40B4-BE49-F238E27FC236}">
                <a16:creationId xmlns:a16="http://schemas.microsoft.com/office/drawing/2014/main" id="{E117017E-8587-488E-BBDF-9BDCCD5D6177}"/>
              </a:ext>
              <a:ext uri="{C183D7F6-B498-43B3-948B-1728B52AA6E4}">
                <adec:decorative xmlns:adec="http://schemas.microsoft.com/office/drawing/2017/decorative" val="1"/>
              </a:ext>
            </a:extLst>
          </p:cNvPr>
          <p:cNvSpPr/>
          <p:nvPr/>
        </p:nvSpPr>
        <p:spPr>
          <a:xfrm>
            <a:off x="10656471" y="2825859"/>
            <a:ext cx="749602" cy="135776"/>
          </a:xfrm>
          <a:prstGeom prst="rect">
            <a:avLst/>
          </a:prstGeom>
        </p:spPr>
        <p:txBody>
          <a:bodyPr wrap="none" lIns="0" tIns="0" rIns="0" bIns="0">
            <a:spAutoFit/>
          </a:bodyPr>
          <a:lstStyle/>
          <a:p>
            <a:pPr algn="ctr" defTabSz="896354">
              <a:defRPr/>
            </a:pPr>
            <a:r>
              <a:rPr lang="en-US" sz="882">
                <a:solidFill>
                  <a:srgbClr val="EBEBEB"/>
                </a:solidFill>
                <a:latin typeface="Segoe UI Semibold" panose="020B0702040204020203" pitchFamily="34" charset="0"/>
                <a:cs typeface="Segoe UI Semibold" panose="020B0702040204020203" pitchFamily="34" charset="0"/>
              </a:rPr>
              <a:t>Command line</a:t>
            </a:r>
          </a:p>
        </p:txBody>
      </p:sp>
      <p:grpSp>
        <p:nvGrpSpPr>
          <p:cNvPr id="348" name="Group 347">
            <a:extLst>
              <a:ext uri="{FF2B5EF4-FFF2-40B4-BE49-F238E27FC236}">
                <a16:creationId xmlns:a16="http://schemas.microsoft.com/office/drawing/2014/main" id="{36CF49D8-55AB-426F-8518-5C41193B374E}"/>
              </a:ext>
              <a:ext uri="{C183D7F6-B498-43B3-948B-1728B52AA6E4}">
                <adec:decorative xmlns:adec="http://schemas.microsoft.com/office/drawing/2017/decorative" val="1"/>
              </a:ext>
            </a:extLst>
          </p:cNvPr>
          <p:cNvGrpSpPr/>
          <p:nvPr/>
        </p:nvGrpSpPr>
        <p:grpSpPr>
          <a:xfrm>
            <a:off x="10860057" y="2381954"/>
            <a:ext cx="342429" cy="291297"/>
            <a:chOff x="11238522" y="2214151"/>
            <a:chExt cx="394713" cy="335774"/>
          </a:xfrm>
        </p:grpSpPr>
        <p:grpSp>
          <p:nvGrpSpPr>
            <p:cNvPr id="349" name="Group 348">
              <a:extLst>
                <a:ext uri="{FF2B5EF4-FFF2-40B4-BE49-F238E27FC236}">
                  <a16:creationId xmlns:a16="http://schemas.microsoft.com/office/drawing/2014/main" id="{D5B9BBE3-2C81-4760-A56A-72ACBA7E9BAD}"/>
                </a:ext>
              </a:extLst>
            </p:cNvPr>
            <p:cNvGrpSpPr/>
            <p:nvPr/>
          </p:nvGrpSpPr>
          <p:grpSpPr>
            <a:xfrm>
              <a:off x="11238522" y="2214151"/>
              <a:ext cx="394713" cy="335774"/>
              <a:chOff x="2107244" y="1575258"/>
              <a:chExt cx="310993" cy="264555"/>
            </a:xfrm>
          </p:grpSpPr>
          <p:grpSp>
            <p:nvGrpSpPr>
              <p:cNvPr id="352" name="Group 351">
                <a:extLst>
                  <a:ext uri="{FF2B5EF4-FFF2-40B4-BE49-F238E27FC236}">
                    <a16:creationId xmlns:a16="http://schemas.microsoft.com/office/drawing/2014/main" id="{911578DD-25C3-4714-BAD1-73448BFE5AB4}"/>
                  </a:ext>
                </a:extLst>
              </p:cNvPr>
              <p:cNvGrpSpPr/>
              <p:nvPr/>
            </p:nvGrpSpPr>
            <p:grpSpPr>
              <a:xfrm>
                <a:off x="2107244" y="1575258"/>
                <a:ext cx="310993" cy="264555"/>
                <a:chOff x="2107244" y="1575258"/>
                <a:chExt cx="310993" cy="264555"/>
              </a:xfrm>
            </p:grpSpPr>
            <p:sp>
              <p:nvSpPr>
                <p:cNvPr id="357" name="Rectangle 9">
                  <a:extLst>
                    <a:ext uri="{FF2B5EF4-FFF2-40B4-BE49-F238E27FC236}">
                      <a16:creationId xmlns:a16="http://schemas.microsoft.com/office/drawing/2014/main" id="{DF1AF5B7-38CB-4C3D-B67E-E11136EFC0DE}"/>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358" name="Line 10">
                  <a:extLst>
                    <a:ext uri="{FF2B5EF4-FFF2-40B4-BE49-F238E27FC236}">
                      <a16:creationId xmlns:a16="http://schemas.microsoft.com/office/drawing/2014/main" id="{5EBE8529-C9EC-43A7-9BA8-667C1F001E0C}"/>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nvGrpSpPr>
              <p:cNvPr id="353" name="Group 352">
                <a:extLst>
                  <a:ext uri="{FF2B5EF4-FFF2-40B4-BE49-F238E27FC236}">
                    <a16:creationId xmlns:a16="http://schemas.microsoft.com/office/drawing/2014/main" id="{5D35345F-6EC5-485D-9045-4EADB6960760}"/>
                  </a:ext>
                </a:extLst>
              </p:cNvPr>
              <p:cNvGrpSpPr/>
              <p:nvPr/>
            </p:nvGrpSpPr>
            <p:grpSpPr>
              <a:xfrm>
                <a:off x="2287367" y="1599181"/>
                <a:ext cx="95690" cy="23923"/>
                <a:chOff x="2287367" y="1599181"/>
                <a:chExt cx="95690" cy="23923"/>
              </a:xfrm>
            </p:grpSpPr>
            <p:sp>
              <p:nvSpPr>
                <p:cNvPr id="354" name="Oval 11">
                  <a:extLst>
                    <a:ext uri="{FF2B5EF4-FFF2-40B4-BE49-F238E27FC236}">
                      <a16:creationId xmlns:a16="http://schemas.microsoft.com/office/drawing/2014/main" id="{C5F1F4B5-73FA-421E-8467-6F93F2CA87B1}"/>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355" name="Oval 12">
                  <a:extLst>
                    <a:ext uri="{FF2B5EF4-FFF2-40B4-BE49-F238E27FC236}">
                      <a16:creationId xmlns:a16="http://schemas.microsoft.com/office/drawing/2014/main" id="{1FF8F765-396F-416B-B209-B5F268EB2874}"/>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356" name="Oval 13">
                  <a:extLst>
                    <a:ext uri="{FF2B5EF4-FFF2-40B4-BE49-F238E27FC236}">
                      <a16:creationId xmlns:a16="http://schemas.microsoft.com/office/drawing/2014/main" id="{D7681EAA-BA86-4E75-BE84-8BA9CE7BB572}"/>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sp>
          <p:nvSpPr>
            <p:cNvPr id="350" name="Freeform 422">
              <a:extLst>
                <a:ext uri="{FF2B5EF4-FFF2-40B4-BE49-F238E27FC236}">
                  <a16:creationId xmlns:a16="http://schemas.microsoft.com/office/drawing/2014/main" id="{F20DAF0C-1AF8-492C-95FE-0F88B2B20DFE}"/>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US">
                <a:solidFill>
                  <a:prstClr val="white"/>
                </a:solidFill>
                <a:latin typeface="Segoe UI"/>
              </a:endParaRPr>
            </a:p>
          </p:txBody>
        </p:sp>
        <p:cxnSp>
          <p:nvCxnSpPr>
            <p:cNvPr id="351" name="Straight Connector 350">
              <a:extLst>
                <a:ext uri="{FF2B5EF4-FFF2-40B4-BE49-F238E27FC236}">
                  <a16:creationId xmlns:a16="http://schemas.microsoft.com/office/drawing/2014/main" id="{09AF862D-FABE-4957-91FF-04E9DF46DD88}"/>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59" name="Picture 358">
            <a:extLst>
              <a:ext uri="{FF2B5EF4-FFF2-40B4-BE49-F238E27FC236}">
                <a16:creationId xmlns:a16="http://schemas.microsoft.com/office/drawing/2014/main" id="{92C37B93-5C05-4803-8EDC-9CFD9082B648}"/>
              </a:ext>
              <a:ext uri="{C183D7F6-B498-43B3-948B-1728B52AA6E4}">
                <adec:decorative xmlns:adec="http://schemas.microsoft.com/office/drawing/2017/decorative" val="1"/>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14634" y="2381955"/>
            <a:ext cx="342430" cy="391560"/>
          </a:xfrm>
          <a:prstGeom prst="rect">
            <a:avLst/>
          </a:prstGeom>
          <a:ln>
            <a:noFill/>
          </a:ln>
        </p:spPr>
      </p:pic>
      <p:pic>
        <p:nvPicPr>
          <p:cNvPr id="360" name="Picture 359">
            <a:extLst>
              <a:ext uri="{FF2B5EF4-FFF2-40B4-BE49-F238E27FC236}">
                <a16:creationId xmlns:a16="http://schemas.microsoft.com/office/drawing/2014/main" id="{26A315DA-CD47-4739-83FE-B7C32B79B59B}"/>
              </a:ext>
              <a:ext uri="{C183D7F6-B498-43B3-948B-1728B52AA6E4}">
                <adec:decorative xmlns:adec="http://schemas.microsoft.com/office/drawing/2017/decorative" val="1"/>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83249" y="2381956"/>
            <a:ext cx="321579" cy="321134"/>
          </a:xfrm>
          <a:prstGeom prst="rect">
            <a:avLst/>
          </a:prstGeom>
          <a:ln>
            <a:solidFill>
              <a:schemeClr val="accent1"/>
            </a:solidFill>
          </a:ln>
        </p:spPr>
      </p:pic>
      <p:grpSp>
        <p:nvGrpSpPr>
          <p:cNvPr id="361" name="Group 360">
            <a:extLst>
              <a:ext uri="{FF2B5EF4-FFF2-40B4-BE49-F238E27FC236}">
                <a16:creationId xmlns:a16="http://schemas.microsoft.com/office/drawing/2014/main" id="{626B24FE-20FB-442E-9FAB-E843F90B0A99}"/>
              </a:ext>
              <a:ext uri="{C183D7F6-B498-43B3-948B-1728B52AA6E4}">
                <adec:decorative xmlns:adec="http://schemas.microsoft.com/office/drawing/2017/decorative" val="1"/>
              </a:ext>
            </a:extLst>
          </p:cNvPr>
          <p:cNvGrpSpPr>
            <a:grpSpLocks noChangeAspect="1"/>
          </p:cNvGrpSpPr>
          <p:nvPr/>
        </p:nvGrpSpPr>
        <p:grpSpPr>
          <a:xfrm>
            <a:off x="8529709" y="2434995"/>
            <a:ext cx="368056" cy="285480"/>
            <a:chOff x="3486498" y="5451027"/>
            <a:chExt cx="1893396" cy="1468600"/>
          </a:xfrm>
          <a:noFill/>
        </p:grpSpPr>
        <p:sp>
          <p:nvSpPr>
            <p:cNvPr id="362" name="Freeform: Shape 361">
              <a:extLst>
                <a:ext uri="{FF2B5EF4-FFF2-40B4-BE49-F238E27FC236}">
                  <a16:creationId xmlns:a16="http://schemas.microsoft.com/office/drawing/2014/main" id="{2969B30B-4B03-4464-9C26-61704F8F921E}"/>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3" name="Freeform: Shape 362">
              <a:extLst>
                <a:ext uri="{FF2B5EF4-FFF2-40B4-BE49-F238E27FC236}">
                  <a16:creationId xmlns:a16="http://schemas.microsoft.com/office/drawing/2014/main" id="{67D29148-49DB-40E1-9AEF-944DF911D1F6}"/>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08686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wheel(1)">
                                      <p:cBhvr>
                                        <p:cTn id="7" dur="2000"/>
                                        <p:tgtEl>
                                          <p:spTgt spid="131"/>
                                        </p:tgtEl>
                                      </p:cBhvr>
                                    </p:animEffect>
                                  </p:childTnLst>
                                </p:cTn>
                              </p:par>
                              <p:par>
                                <p:cTn id="8" presetID="22" presetClass="entr" presetSubtype="2" fill="hold" nodeType="withEffect">
                                  <p:stCondLst>
                                    <p:cond delay="750"/>
                                  </p:stCondLst>
                                  <p:childTnLst>
                                    <p:set>
                                      <p:cBhvr>
                                        <p:cTn id="9" dur="1" fill="hold">
                                          <p:stCondLst>
                                            <p:cond delay="0"/>
                                          </p:stCondLst>
                                        </p:cTn>
                                        <p:tgtEl>
                                          <p:spTgt spid="337"/>
                                        </p:tgtEl>
                                        <p:attrNameLst>
                                          <p:attrName>style.visibility</p:attrName>
                                        </p:attrNameLst>
                                      </p:cBhvr>
                                      <p:to>
                                        <p:strVal val="visible"/>
                                      </p:to>
                                    </p:set>
                                    <p:animEffect transition="in" filter="wipe(right)">
                                      <p:cBhvr>
                                        <p:cTn id="10" dur="250"/>
                                        <p:tgtEl>
                                          <p:spTgt spid="337"/>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333"/>
                                        </p:tgtEl>
                                        <p:attrNameLst>
                                          <p:attrName>style.visibility</p:attrName>
                                        </p:attrNameLst>
                                      </p:cBhvr>
                                      <p:to>
                                        <p:strVal val="visible"/>
                                      </p:to>
                                    </p:set>
                                    <p:animEffect transition="in" filter="wipe(right)">
                                      <p:cBhvr>
                                        <p:cTn id="13" dur="500"/>
                                        <p:tgtEl>
                                          <p:spTgt spid="333"/>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336"/>
                                        </p:tgtEl>
                                        <p:attrNameLst>
                                          <p:attrName>style.visibility</p:attrName>
                                        </p:attrNameLst>
                                      </p:cBhvr>
                                      <p:to>
                                        <p:strVal val="visible"/>
                                      </p:to>
                                    </p:set>
                                    <p:animEffect transition="in" filter="wipe(right)">
                                      <p:cBhvr>
                                        <p:cTn id="16" dur="250"/>
                                        <p:tgtEl>
                                          <p:spTgt spid="3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333" grpId="0" animBg="1"/>
      <p:bldP spid="33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2"/>
          <p:cNvSpPr>
            <a:spLocks noGrp="1"/>
          </p:cNvSpPr>
          <p:nvPr>
            <p:ph type="title"/>
          </p:nvPr>
        </p:nvSpPr>
        <p:spPr>
          <a:xfrm>
            <a:off x="455995" y="620827"/>
            <a:ext cx="11306469" cy="752642"/>
          </a:xfrm>
        </p:spPr>
        <p:txBody>
          <a:bodyPr/>
          <a:lstStyle/>
          <a:p>
            <a:r>
              <a:rPr lang="en-US"/>
              <a:t>Powerful frameworks</a:t>
            </a:r>
            <a:br>
              <a:rPr lang="en-US"/>
            </a:br>
            <a:r>
              <a:rPr lang="en-US" sz="1961" spc="0">
                <a:solidFill>
                  <a:schemeClr val="tx2"/>
                </a:solidFill>
              </a:rPr>
              <a:t>Build advanced deep learning solutions</a:t>
            </a:r>
            <a:endParaRPr lang="en-US" spc="0">
              <a:solidFill>
                <a:schemeClr val="tx2"/>
              </a:solidFill>
            </a:endParaRPr>
          </a:p>
        </p:txBody>
      </p:sp>
      <p:sp>
        <p:nvSpPr>
          <p:cNvPr id="29" name="Rectangle 28">
            <a:extLst>
              <a:ext uri="{FF2B5EF4-FFF2-40B4-BE49-F238E27FC236}">
                <a16:creationId xmlns:a16="http://schemas.microsoft.com/office/drawing/2014/main" id="{19F2B344-0ACC-4124-9DCB-5A679B254B74}"/>
              </a:ext>
              <a:ext uri="{C183D7F6-B498-43B3-948B-1728B52AA6E4}">
                <adec:decorative xmlns:adec="http://schemas.microsoft.com/office/drawing/2017/decorative" val="1"/>
              </a:ext>
            </a:extLst>
          </p:cNvPr>
          <p:cNvSpPr/>
          <p:nvPr/>
        </p:nvSpPr>
        <p:spPr bwMode="auto">
          <a:xfrm>
            <a:off x="396364" y="1730934"/>
            <a:ext cx="5587344" cy="4218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CAFB9175-B54B-4C38-A8CD-549BDD663A78}"/>
              </a:ext>
              <a:ext uri="{C183D7F6-B498-43B3-948B-1728B52AA6E4}">
                <adec:decorative xmlns:adec="http://schemas.microsoft.com/office/drawing/2017/decorative" val="1"/>
              </a:ext>
            </a:extLst>
          </p:cNvPr>
          <p:cNvSpPr/>
          <p:nvPr/>
        </p:nvSpPr>
        <p:spPr bwMode="auto">
          <a:xfrm>
            <a:off x="6190683" y="1730934"/>
            <a:ext cx="5587344" cy="42183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0FB099FF-37DB-49F4-8CBA-17DC3D58D4A8}"/>
              </a:ext>
            </a:extLst>
          </p:cNvPr>
          <p:cNvSpPr/>
          <p:nvPr/>
        </p:nvSpPr>
        <p:spPr>
          <a:xfrm>
            <a:off x="425367" y="1861794"/>
            <a:ext cx="5525030" cy="394082"/>
          </a:xfrm>
          <a:prstGeom prst="rect">
            <a:avLst/>
          </a:prstGeom>
        </p:spPr>
        <p:txBody>
          <a:bodyPr wrap="square">
            <a:spAutoFit/>
          </a:bodyPr>
          <a:lstStyle/>
          <a:p>
            <a:pPr algn="ctr" defTabSz="896354">
              <a:defRPr/>
            </a:pPr>
            <a:r>
              <a:rPr lang="en-US" sz="1961">
                <a:solidFill>
                  <a:srgbClr val="0078D7"/>
                </a:solidFill>
                <a:latin typeface="Segoe UI Semibold" panose="020B0702040204020203" pitchFamily="34" charset="0"/>
                <a:cs typeface="Segoe UI" charset="0"/>
              </a:rPr>
              <a:t>Use your favorite deep learning frameworks</a:t>
            </a:r>
            <a:endParaRPr lang="en-US" sz="1961">
              <a:solidFill>
                <a:srgbClr val="0078D7"/>
              </a:solidFill>
              <a:latin typeface="Segoe UI"/>
            </a:endParaRPr>
          </a:p>
        </p:txBody>
      </p:sp>
      <p:sp>
        <p:nvSpPr>
          <p:cNvPr id="38" name="Rectangle 37">
            <a:extLst>
              <a:ext uri="{FF2B5EF4-FFF2-40B4-BE49-F238E27FC236}">
                <a16:creationId xmlns:a16="http://schemas.microsoft.com/office/drawing/2014/main" id="{212D59C8-D17F-493D-9C16-D4EF7341CE45}"/>
              </a:ext>
            </a:extLst>
          </p:cNvPr>
          <p:cNvSpPr/>
          <p:nvPr/>
        </p:nvSpPr>
        <p:spPr>
          <a:xfrm>
            <a:off x="6190683" y="1861794"/>
            <a:ext cx="5587344" cy="394082"/>
          </a:xfrm>
          <a:prstGeom prst="rect">
            <a:avLst/>
          </a:prstGeom>
        </p:spPr>
        <p:txBody>
          <a:bodyPr wrap="square">
            <a:spAutoFit/>
          </a:bodyPr>
          <a:lstStyle/>
          <a:p>
            <a:pPr algn="ctr" defTabSz="896354">
              <a:defRPr/>
            </a:pPr>
            <a:r>
              <a:rPr lang="en-US" sz="1961">
                <a:solidFill>
                  <a:srgbClr val="FFFFFF"/>
                </a:solidFill>
                <a:latin typeface="Segoe UI Semibold" panose="020B0702040204020203" pitchFamily="34" charset="0"/>
                <a:cs typeface="Segoe UI" charset="0"/>
              </a:rPr>
              <a:t>without getting locked into one framework</a:t>
            </a:r>
          </a:p>
        </p:txBody>
      </p:sp>
      <p:sp>
        <p:nvSpPr>
          <p:cNvPr id="42" name="Rectangle 41">
            <a:extLst>
              <a:ext uri="{FF2B5EF4-FFF2-40B4-BE49-F238E27FC236}">
                <a16:creationId xmlns:a16="http://schemas.microsoft.com/office/drawing/2014/main" id="{F23C8B67-3A54-4439-987B-CE527FA0B4D3}"/>
              </a:ext>
            </a:extLst>
          </p:cNvPr>
          <p:cNvSpPr/>
          <p:nvPr/>
        </p:nvSpPr>
        <p:spPr>
          <a:xfrm>
            <a:off x="6593946" y="4020198"/>
            <a:ext cx="4780819" cy="802720"/>
          </a:xfrm>
          <a:prstGeom prst="rect">
            <a:avLst/>
          </a:prstGeom>
        </p:spPr>
        <p:txBody>
          <a:bodyPr wrap="square">
            <a:spAutoFit/>
          </a:bodyPr>
          <a:lstStyle/>
          <a:p>
            <a:pPr algn="ctr" defTabSz="896354">
              <a:spcAft>
                <a:spcPts val="588"/>
              </a:spcAft>
              <a:defRPr/>
            </a:pPr>
            <a:r>
              <a:rPr lang="en-US" sz="1372">
                <a:solidFill>
                  <a:srgbClr val="FFFFFF"/>
                </a:solidFill>
                <a:latin typeface="Segoe UI Semibold" panose="020B0702040204020203" pitchFamily="34" charset="0"/>
                <a:cs typeface="Segoe UI" charset="0"/>
              </a:rPr>
              <a:t>Community project created by Facebook and Microsoft</a:t>
            </a:r>
          </a:p>
          <a:p>
            <a:pPr algn="ctr" defTabSz="896354">
              <a:spcAft>
                <a:spcPts val="588"/>
              </a:spcAft>
              <a:defRPr/>
            </a:pPr>
            <a:r>
              <a:rPr lang="en-US" sz="1372">
                <a:solidFill>
                  <a:srgbClr val="FFFFFF"/>
                </a:solidFill>
                <a:latin typeface="Segoe UI Semibold" panose="020B0702040204020203" pitchFamily="34" charset="0"/>
                <a:cs typeface="Segoe UI" charset="0"/>
              </a:rPr>
              <a:t>Use the best tool for the job. Train in one framework </a:t>
            </a:r>
            <a:br>
              <a:rPr lang="en-US" sz="1372">
                <a:solidFill>
                  <a:srgbClr val="FFFFFF"/>
                </a:solidFill>
                <a:latin typeface="Segoe UI Semibold" panose="020B0702040204020203" pitchFamily="34" charset="0"/>
                <a:cs typeface="Segoe UI" charset="0"/>
              </a:rPr>
            </a:br>
            <a:r>
              <a:rPr lang="en-US" sz="1372">
                <a:solidFill>
                  <a:srgbClr val="FFFFFF"/>
                </a:solidFill>
                <a:latin typeface="Segoe UI Semibold" panose="020B0702040204020203" pitchFamily="34" charset="0"/>
                <a:cs typeface="Segoe UI" charset="0"/>
              </a:rPr>
              <a:t>and transfer to another for inference</a:t>
            </a:r>
          </a:p>
        </p:txBody>
      </p:sp>
      <p:pic>
        <p:nvPicPr>
          <p:cNvPr id="46" name="Picture 24" descr="Tensor Flow">
            <a:extLst>
              <a:ext uri="{FF2B5EF4-FFF2-40B4-BE49-F238E27FC236}">
                <a16:creationId xmlns:a16="http://schemas.microsoft.com/office/drawing/2014/main" id="{E0EBB7DA-F0CF-4EC0-AA34-B4BFA0CE42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418908" y="3114063"/>
            <a:ext cx="294737" cy="31536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PyTorch">
            <a:extLst>
              <a:ext uri="{FF2B5EF4-FFF2-40B4-BE49-F238E27FC236}">
                <a16:creationId xmlns:a16="http://schemas.microsoft.com/office/drawing/2014/main" id="{4A8FA202-2873-447C-B58E-8C7E6BACFE0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926868" y="3097346"/>
            <a:ext cx="264901" cy="31617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6" descr="MXNet&#10;">
            <a:extLst>
              <a:ext uri="{FF2B5EF4-FFF2-40B4-BE49-F238E27FC236}">
                <a16:creationId xmlns:a16="http://schemas.microsoft.com/office/drawing/2014/main" id="{51A442FD-D6DE-4CFE-9488-088C70FB74E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318488" y="4479489"/>
            <a:ext cx="334542" cy="33454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8" descr="Chainer&#10;">
            <a:extLst>
              <a:ext uri="{FF2B5EF4-FFF2-40B4-BE49-F238E27FC236}">
                <a16:creationId xmlns:a16="http://schemas.microsoft.com/office/drawing/2014/main" id="{B7432FC6-CA74-40DB-BDE1-02583662741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2890692" y="4470847"/>
            <a:ext cx="326454" cy="22805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Scikit-Learn&#10;">
            <a:extLst>
              <a:ext uri="{FF2B5EF4-FFF2-40B4-BE49-F238E27FC236}">
                <a16:creationId xmlns:a16="http://schemas.microsoft.com/office/drawing/2014/main" id="{02CA6328-E3C5-4BC7-ACEA-1A21914B723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4390070" y="3075151"/>
            <a:ext cx="578662" cy="315370"/>
          </a:xfrm>
          <a:prstGeom prst="rect">
            <a:avLst/>
          </a:prstGeom>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42D56646-D366-47D5-823F-01874BD4978C}"/>
              </a:ext>
            </a:extLst>
          </p:cNvPr>
          <p:cNvSpPr/>
          <p:nvPr/>
        </p:nvSpPr>
        <p:spPr>
          <a:xfrm>
            <a:off x="1195398" y="3525634"/>
            <a:ext cx="755015" cy="180947"/>
          </a:xfrm>
          <a:prstGeom prst="rect">
            <a:avLst/>
          </a:prstGeom>
        </p:spPr>
        <p:txBody>
          <a:bodyPr wrap="none" lIns="0" tIns="0" rIns="0" bIns="0">
            <a:spAutoFit/>
          </a:bodyPr>
          <a:lstStyle/>
          <a:p>
            <a:pPr algn="ctr" defTabSz="896354">
              <a:defRPr/>
            </a:pPr>
            <a:r>
              <a:rPr lang="en-US" sz="1176">
                <a:solidFill>
                  <a:srgbClr val="1A1A1A"/>
                </a:solidFill>
                <a:latin typeface="Segoe UI" panose="020B0502040204020203" pitchFamily="34" charset="0"/>
                <a:cs typeface="Segoe UI" panose="020B0502040204020203" pitchFamily="34" charset="0"/>
              </a:rPr>
              <a:t>TensorFlow</a:t>
            </a:r>
          </a:p>
        </p:txBody>
      </p:sp>
      <p:sp>
        <p:nvSpPr>
          <p:cNvPr id="66" name="Rectangle 65">
            <a:extLst>
              <a:ext uri="{FF2B5EF4-FFF2-40B4-BE49-F238E27FC236}">
                <a16:creationId xmlns:a16="http://schemas.microsoft.com/office/drawing/2014/main" id="{390980B0-70F1-4602-9EAF-5255F6BC4139}"/>
              </a:ext>
            </a:extLst>
          </p:cNvPr>
          <p:cNvSpPr/>
          <p:nvPr/>
        </p:nvSpPr>
        <p:spPr>
          <a:xfrm>
            <a:off x="2793137" y="3516012"/>
            <a:ext cx="532197" cy="180947"/>
          </a:xfrm>
          <a:prstGeom prst="rect">
            <a:avLst/>
          </a:prstGeom>
        </p:spPr>
        <p:txBody>
          <a:bodyPr wrap="none" lIns="0" tIns="0" rIns="0" bIns="0">
            <a:spAutoFit/>
          </a:bodyPr>
          <a:lstStyle/>
          <a:p>
            <a:pPr algn="ctr" defTabSz="896354">
              <a:defRPr/>
            </a:pPr>
            <a:r>
              <a:rPr lang="en-US" sz="1176">
                <a:solidFill>
                  <a:srgbClr val="1A1A1A"/>
                </a:solidFill>
                <a:latin typeface="Segoe UI" panose="020B0502040204020203" pitchFamily="34" charset="0"/>
                <a:cs typeface="Segoe UI" panose="020B0502040204020203" pitchFamily="34" charset="0"/>
              </a:rPr>
              <a:t>PyTorch</a:t>
            </a:r>
          </a:p>
        </p:txBody>
      </p:sp>
      <p:sp>
        <p:nvSpPr>
          <p:cNvPr id="67" name="Rectangle 66">
            <a:extLst>
              <a:ext uri="{FF2B5EF4-FFF2-40B4-BE49-F238E27FC236}">
                <a16:creationId xmlns:a16="http://schemas.microsoft.com/office/drawing/2014/main" id="{EE5CB7B8-7751-4A30-AB53-2CE78173F858}"/>
              </a:ext>
            </a:extLst>
          </p:cNvPr>
          <p:cNvSpPr/>
          <p:nvPr/>
        </p:nvSpPr>
        <p:spPr>
          <a:xfrm>
            <a:off x="4292275" y="3486723"/>
            <a:ext cx="774251" cy="180947"/>
          </a:xfrm>
          <a:prstGeom prst="rect">
            <a:avLst/>
          </a:prstGeom>
        </p:spPr>
        <p:txBody>
          <a:bodyPr wrap="none" lIns="0" tIns="0" rIns="0" bIns="0">
            <a:spAutoFit/>
          </a:bodyPr>
          <a:lstStyle/>
          <a:p>
            <a:pPr algn="ctr" defTabSz="896354">
              <a:defRPr/>
            </a:pPr>
            <a:r>
              <a:rPr lang="en-US" sz="1176">
                <a:solidFill>
                  <a:srgbClr val="1A1A1A"/>
                </a:solidFill>
                <a:latin typeface="Segoe UI" panose="020B0502040204020203" pitchFamily="34" charset="0"/>
                <a:cs typeface="Segoe UI" panose="020B0502040204020203" pitchFamily="34" charset="0"/>
              </a:rPr>
              <a:t>Scikit-Learn</a:t>
            </a:r>
          </a:p>
        </p:txBody>
      </p:sp>
      <p:sp>
        <p:nvSpPr>
          <p:cNvPr id="68" name="Rectangle 67">
            <a:extLst>
              <a:ext uri="{FF2B5EF4-FFF2-40B4-BE49-F238E27FC236}">
                <a16:creationId xmlns:a16="http://schemas.microsoft.com/office/drawing/2014/main" id="{C49DA1AF-1442-4301-BF34-082C61725221}"/>
              </a:ext>
            </a:extLst>
          </p:cNvPr>
          <p:cNvSpPr/>
          <p:nvPr/>
        </p:nvSpPr>
        <p:spPr>
          <a:xfrm>
            <a:off x="1253325" y="4875832"/>
            <a:ext cx="464872" cy="180947"/>
          </a:xfrm>
          <a:prstGeom prst="rect">
            <a:avLst/>
          </a:prstGeom>
        </p:spPr>
        <p:txBody>
          <a:bodyPr wrap="none" lIns="0" tIns="0" rIns="0" bIns="0">
            <a:spAutoFit/>
          </a:bodyPr>
          <a:lstStyle/>
          <a:p>
            <a:pPr algn="ctr" defTabSz="896354">
              <a:defRPr/>
            </a:pPr>
            <a:r>
              <a:rPr lang="en-US" sz="1176" err="1">
                <a:solidFill>
                  <a:srgbClr val="1A1A1A"/>
                </a:solidFill>
                <a:latin typeface="Segoe UI" panose="020B0502040204020203" pitchFamily="34" charset="0"/>
                <a:cs typeface="Segoe UI" panose="020B0502040204020203" pitchFamily="34" charset="0"/>
              </a:rPr>
              <a:t>MXNet</a:t>
            </a:r>
            <a:endParaRPr lang="en-US" sz="1176">
              <a:solidFill>
                <a:srgbClr val="1A1A1A"/>
              </a:solidFill>
              <a:latin typeface="Segoe UI" panose="020B0502040204020203" pitchFamily="34" charset="0"/>
              <a:cs typeface="Segoe UI" panose="020B0502040204020203" pitchFamily="34" charset="0"/>
            </a:endParaRPr>
          </a:p>
        </p:txBody>
      </p:sp>
      <p:sp>
        <p:nvSpPr>
          <p:cNvPr id="69" name="Rectangle 68">
            <a:extLst>
              <a:ext uri="{FF2B5EF4-FFF2-40B4-BE49-F238E27FC236}">
                <a16:creationId xmlns:a16="http://schemas.microsoft.com/office/drawing/2014/main" id="{3A50B98D-365C-4BCA-A310-DF9534D8E5C6}"/>
              </a:ext>
            </a:extLst>
          </p:cNvPr>
          <p:cNvSpPr/>
          <p:nvPr/>
        </p:nvSpPr>
        <p:spPr>
          <a:xfrm>
            <a:off x="2793449" y="4813950"/>
            <a:ext cx="520945" cy="180947"/>
          </a:xfrm>
          <a:prstGeom prst="rect">
            <a:avLst/>
          </a:prstGeom>
        </p:spPr>
        <p:txBody>
          <a:bodyPr wrap="square" lIns="0" tIns="0" rIns="0" bIns="0">
            <a:spAutoFit/>
          </a:bodyPr>
          <a:lstStyle/>
          <a:p>
            <a:pPr algn="ctr" defTabSz="896354">
              <a:defRPr/>
            </a:pPr>
            <a:r>
              <a:rPr lang="en-US" sz="1176">
                <a:solidFill>
                  <a:srgbClr val="1A1A1A"/>
                </a:solidFill>
                <a:latin typeface="Segoe UI" panose="020B0502040204020203" pitchFamily="34" charset="0"/>
                <a:cs typeface="Segoe UI" panose="020B0502040204020203" pitchFamily="34" charset="0"/>
              </a:rPr>
              <a:t>Chainer</a:t>
            </a:r>
          </a:p>
        </p:txBody>
      </p:sp>
      <p:pic>
        <p:nvPicPr>
          <p:cNvPr id="70" name="Picture 69" descr="Keras">
            <a:extLst>
              <a:ext uri="{FF2B5EF4-FFF2-40B4-BE49-F238E27FC236}">
                <a16:creationId xmlns:a16="http://schemas.microsoft.com/office/drawing/2014/main" id="{781E5544-126E-4727-918E-5C05C42F5A2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90029" y="4398619"/>
            <a:ext cx="289504" cy="282923"/>
          </a:xfrm>
          <a:prstGeom prst="rect">
            <a:avLst/>
          </a:prstGeom>
        </p:spPr>
      </p:pic>
      <p:sp>
        <p:nvSpPr>
          <p:cNvPr id="71" name="Rectangle 70">
            <a:extLst>
              <a:ext uri="{FF2B5EF4-FFF2-40B4-BE49-F238E27FC236}">
                <a16:creationId xmlns:a16="http://schemas.microsoft.com/office/drawing/2014/main" id="{386062D8-AC96-41DE-8468-3274A1EA2A11}"/>
              </a:ext>
            </a:extLst>
          </p:cNvPr>
          <p:cNvSpPr/>
          <p:nvPr/>
        </p:nvSpPr>
        <p:spPr>
          <a:xfrm>
            <a:off x="4554444" y="4834511"/>
            <a:ext cx="360676" cy="180947"/>
          </a:xfrm>
          <a:prstGeom prst="rect">
            <a:avLst/>
          </a:prstGeom>
        </p:spPr>
        <p:txBody>
          <a:bodyPr wrap="none" lIns="0" tIns="0" rIns="0" bIns="0">
            <a:spAutoFit/>
          </a:bodyPr>
          <a:lstStyle/>
          <a:p>
            <a:pPr algn="ctr" defTabSz="896354">
              <a:defRPr/>
            </a:pPr>
            <a:r>
              <a:rPr lang="en-US" sz="1176" err="1">
                <a:solidFill>
                  <a:srgbClr val="1A1A1A"/>
                </a:solidFill>
                <a:latin typeface="Segoe UI" panose="020B0502040204020203" pitchFamily="34" charset="0"/>
                <a:cs typeface="Segoe UI" panose="020B0502040204020203" pitchFamily="34" charset="0"/>
              </a:rPr>
              <a:t>Keras</a:t>
            </a:r>
            <a:endParaRPr lang="en-US" sz="1176">
              <a:solidFill>
                <a:srgbClr val="1A1A1A"/>
              </a:solidFill>
              <a:latin typeface="Segoe UI" panose="020B0502040204020203" pitchFamily="34" charset="0"/>
              <a:cs typeface="Segoe UI" panose="020B0502040204020203" pitchFamily="34" charset="0"/>
            </a:endParaRPr>
          </a:p>
        </p:txBody>
      </p:sp>
      <p:grpSp>
        <p:nvGrpSpPr>
          <p:cNvPr id="72" name="Group 71" descr="Plus symbol">
            <a:extLst>
              <a:ext uri="{FF2B5EF4-FFF2-40B4-BE49-F238E27FC236}">
                <a16:creationId xmlns:a16="http://schemas.microsoft.com/office/drawing/2014/main" id="{04227D19-48BB-4EE9-8675-B95BFB3D478F}"/>
              </a:ext>
              <a:ext uri="{C183D7F6-B498-43B3-948B-1728B52AA6E4}">
                <adec:decorative xmlns:adec="http://schemas.microsoft.com/office/drawing/2017/decorative" val="0"/>
              </a:ext>
            </a:extLst>
          </p:cNvPr>
          <p:cNvGrpSpPr/>
          <p:nvPr/>
        </p:nvGrpSpPr>
        <p:grpSpPr>
          <a:xfrm>
            <a:off x="5801924" y="3554830"/>
            <a:ext cx="570545" cy="570545"/>
            <a:chOff x="5664926" y="3703417"/>
            <a:chExt cx="565312" cy="565312"/>
          </a:xfrm>
        </p:grpSpPr>
        <p:sp>
          <p:nvSpPr>
            <p:cNvPr id="73" name="Oval 72">
              <a:extLst>
                <a:ext uri="{FF2B5EF4-FFF2-40B4-BE49-F238E27FC236}">
                  <a16:creationId xmlns:a16="http://schemas.microsoft.com/office/drawing/2014/main" id="{0120DBDC-B395-4FE3-9890-1B729928BE0F}"/>
                </a:ext>
              </a:extLst>
            </p:cNvPr>
            <p:cNvSpPr/>
            <p:nvPr/>
          </p:nvSpPr>
          <p:spPr bwMode="auto">
            <a:xfrm>
              <a:off x="5664926" y="3703417"/>
              <a:ext cx="565312" cy="565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Cross 73">
              <a:extLst>
                <a:ext uri="{FF2B5EF4-FFF2-40B4-BE49-F238E27FC236}">
                  <a16:creationId xmlns:a16="http://schemas.microsoft.com/office/drawing/2014/main" id="{7F313B74-CCA9-4CA5-93C3-22668FA4E8C8}"/>
                </a:ext>
              </a:extLst>
            </p:cNvPr>
            <p:cNvSpPr/>
            <p:nvPr/>
          </p:nvSpPr>
          <p:spPr bwMode="auto">
            <a:xfrm>
              <a:off x="5819751" y="3859854"/>
              <a:ext cx="252436" cy="252436"/>
            </a:xfrm>
            <a:prstGeom prst="plus">
              <a:avLst>
                <a:gd name="adj" fmla="val 42355"/>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35" name="Picture 34" descr="Nvidia, Qualcomm, Windows, Vespa, Sophon, Intel, Skymizer, MathWorks, Netron, Visual DL">
            <a:extLst>
              <a:ext uri="{FF2B5EF4-FFF2-40B4-BE49-F238E27FC236}">
                <a16:creationId xmlns:a16="http://schemas.microsoft.com/office/drawing/2014/main" id="{51832440-F98C-416F-9052-CEB25765D95B}"/>
              </a:ext>
            </a:extLst>
          </p:cNvPr>
          <p:cNvPicPr>
            <a:picLocks noChangeAspect="1"/>
          </p:cNvPicPr>
          <p:nvPr/>
        </p:nvPicPr>
        <p:blipFill>
          <a:blip r:embed="rId9">
            <a:duotone>
              <a:schemeClr val="bg2">
                <a:shade val="45000"/>
                <a:satMod val="135000"/>
              </a:schemeClr>
              <a:prstClr val="white"/>
            </a:duotone>
          </a:blip>
          <a:stretch>
            <a:fillRect/>
          </a:stretch>
        </p:blipFill>
        <p:spPr>
          <a:xfrm>
            <a:off x="6575469" y="4983753"/>
            <a:ext cx="4817772" cy="799886"/>
          </a:xfrm>
          <a:prstGeom prst="rect">
            <a:avLst/>
          </a:prstGeom>
        </p:spPr>
      </p:pic>
      <p:grpSp>
        <p:nvGrpSpPr>
          <p:cNvPr id="7" name="Group 6" descr="ONNX">
            <a:extLst>
              <a:ext uri="{FF2B5EF4-FFF2-40B4-BE49-F238E27FC236}">
                <a16:creationId xmlns:a16="http://schemas.microsoft.com/office/drawing/2014/main" id="{458A6DBC-10CB-46BC-AEE8-B288C5A8222E}"/>
              </a:ext>
              <a:ext uri="{C183D7F6-B498-43B3-948B-1728B52AA6E4}">
                <adec:decorative xmlns:adec="http://schemas.microsoft.com/office/drawing/2017/decorative" val="0"/>
              </a:ext>
            </a:extLst>
          </p:cNvPr>
          <p:cNvGrpSpPr/>
          <p:nvPr/>
        </p:nvGrpSpPr>
        <p:grpSpPr>
          <a:xfrm>
            <a:off x="8466719" y="2738171"/>
            <a:ext cx="858037" cy="1136898"/>
            <a:chOff x="8817882" y="3046101"/>
            <a:chExt cx="512456" cy="679005"/>
          </a:xfrm>
        </p:grpSpPr>
        <p:sp>
          <p:nvSpPr>
            <p:cNvPr id="39" name="Rectangle 38">
              <a:extLst>
                <a:ext uri="{FF2B5EF4-FFF2-40B4-BE49-F238E27FC236}">
                  <a16:creationId xmlns:a16="http://schemas.microsoft.com/office/drawing/2014/main" id="{1A10A801-F9B6-42C9-8441-5BE6B2D448F1}"/>
                </a:ext>
              </a:extLst>
            </p:cNvPr>
            <p:cNvSpPr/>
            <p:nvPr/>
          </p:nvSpPr>
          <p:spPr>
            <a:xfrm>
              <a:off x="8817882" y="3508861"/>
              <a:ext cx="512456" cy="216245"/>
            </a:xfrm>
            <a:prstGeom prst="rect">
              <a:avLst/>
            </a:prstGeom>
          </p:spPr>
          <p:txBody>
            <a:bodyPr wrap="none" lIns="0" tIns="0" rIns="0" bIns="0">
              <a:spAutoFit/>
            </a:bodyPr>
            <a:lstStyle/>
            <a:p>
              <a:pPr algn="ctr" defTabSz="896354">
                <a:defRPr/>
              </a:pPr>
              <a:r>
                <a:rPr lang="en-US" sz="2353">
                  <a:solidFill>
                    <a:srgbClr val="FFFFFF"/>
                  </a:solidFill>
                  <a:latin typeface="Segoe UI" panose="020B0502040204020203" pitchFamily="34" charset="0"/>
                  <a:cs typeface="Segoe UI" panose="020B0502040204020203" pitchFamily="34" charset="0"/>
                </a:rPr>
                <a:t>ONNX</a:t>
              </a:r>
              <a:endParaRPr lang="en-US">
                <a:solidFill>
                  <a:srgbClr val="FFFFFF"/>
                </a:solidFill>
                <a:latin typeface="Segoe UI" panose="020B0502040204020203" pitchFamily="34" charset="0"/>
                <a:cs typeface="Segoe UI" panose="020B0502040204020203" pitchFamily="34" charset="0"/>
              </a:endParaRPr>
            </a:p>
          </p:txBody>
        </p:sp>
        <p:pic>
          <p:nvPicPr>
            <p:cNvPr id="2" name="Picture 1" descr="ONNX">
              <a:extLst>
                <a:ext uri="{FF2B5EF4-FFF2-40B4-BE49-F238E27FC236}">
                  <a16:creationId xmlns:a16="http://schemas.microsoft.com/office/drawing/2014/main" id="{8817BAF8-1AB0-A14D-9288-90800603E272}"/>
                </a:ext>
              </a:extLst>
            </p:cNvPr>
            <p:cNvPicPr>
              <a:picLocks noChangeAspect="1"/>
            </p:cNvPicPr>
            <p:nvPr/>
          </p:nvPicPr>
          <p:blipFill>
            <a:blip r:embed="rId10"/>
            <a:stretch>
              <a:fillRect/>
            </a:stretch>
          </p:blipFill>
          <p:spPr>
            <a:xfrm>
              <a:off x="8864156" y="3046101"/>
              <a:ext cx="419910" cy="411912"/>
            </a:xfrm>
            <a:prstGeom prst="rect">
              <a:avLst/>
            </a:prstGeom>
          </p:spPr>
        </p:pic>
      </p:grpSp>
    </p:spTree>
    <p:extLst>
      <p:ext uri="{BB962C8B-B14F-4D97-AF65-F5344CB8AC3E}">
        <p14:creationId xmlns:p14="http://schemas.microsoft.com/office/powerpoint/2010/main" val="349930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2DA97-151E-461D-A805-7EC094EF1D3F}"/>
              </a:ext>
              <a:ext uri="{C183D7F6-B498-43B3-948B-1728B52AA6E4}">
                <adec:decorative xmlns:adec="http://schemas.microsoft.com/office/drawing/2017/decorative" val="1"/>
              </a:ext>
            </a:extLst>
          </p:cNvPr>
          <p:cNvSpPr>
            <a:spLocks noGrp="1"/>
          </p:cNvSpPr>
          <p:nvPr>
            <p:ph type="title"/>
          </p:nvPr>
        </p:nvSpPr>
        <p:spPr/>
        <p:txBody>
          <a:bodyPr/>
          <a:lstStyle/>
          <a:p>
            <a:r>
              <a:rPr lang="en-US"/>
              <a:t>ONNX is the new open ecosystem for AI models </a:t>
            </a:r>
          </a:p>
        </p:txBody>
      </p:sp>
      <p:sp>
        <p:nvSpPr>
          <p:cNvPr id="5" name="Rectangle 4">
            <a:extLst>
              <a:ext uri="{FF2B5EF4-FFF2-40B4-BE49-F238E27FC236}">
                <a16:creationId xmlns:a16="http://schemas.microsoft.com/office/drawing/2014/main" id="{E2EEFFE2-A355-4C6B-A3C0-5F422751D5CA}"/>
              </a:ext>
              <a:ext uri="{C183D7F6-B498-43B3-948B-1728B52AA6E4}">
                <adec:decorative xmlns:adec="http://schemas.microsoft.com/office/drawing/2017/decorative" val="1"/>
              </a:ext>
            </a:extLst>
          </p:cNvPr>
          <p:cNvSpPr/>
          <p:nvPr/>
        </p:nvSpPr>
        <p:spPr bwMode="auto">
          <a:xfrm>
            <a:off x="696535" y="2177194"/>
            <a:ext cx="3981904" cy="2422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a:solidFill>
                  <a:srgbClr val="0078D4"/>
                </a:solidFill>
                <a:latin typeface="Segoe UI Semibold"/>
                <a:ea typeface="Segoe UI" pitchFamily="34" charset="0"/>
                <a:cs typeface="Segoe UI" pitchFamily="34" charset="0"/>
              </a:rPr>
              <a:t>Frameworks</a:t>
            </a:r>
          </a:p>
        </p:txBody>
      </p:sp>
      <p:sp>
        <p:nvSpPr>
          <p:cNvPr id="7" name="Rectangle 6">
            <a:extLst>
              <a:ext uri="{FF2B5EF4-FFF2-40B4-BE49-F238E27FC236}">
                <a16:creationId xmlns:a16="http://schemas.microsoft.com/office/drawing/2014/main" id="{D23263DF-1D18-4A86-B5CE-4FB7FFD258B8}"/>
              </a:ext>
              <a:ext uri="{C183D7F6-B498-43B3-948B-1728B52AA6E4}">
                <adec:decorative xmlns:adec="http://schemas.microsoft.com/office/drawing/2017/decorative" val="1"/>
              </a:ext>
            </a:extLst>
          </p:cNvPr>
          <p:cNvSpPr/>
          <p:nvPr/>
        </p:nvSpPr>
        <p:spPr bwMode="auto">
          <a:xfrm>
            <a:off x="8475796" y="2177193"/>
            <a:ext cx="3022657" cy="18141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a:solidFill>
                  <a:srgbClr val="0078D4"/>
                </a:solidFill>
                <a:latin typeface="Segoe UI Semibold"/>
                <a:ea typeface="Segoe UI" pitchFamily="34" charset="0"/>
                <a:cs typeface="Segoe UI" pitchFamily="34" charset="0"/>
              </a:rPr>
              <a:t>Azure</a:t>
            </a:r>
          </a:p>
        </p:txBody>
      </p:sp>
      <p:sp>
        <p:nvSpPr>
          <p:cNvPr id="10" name="Rectangle 9">
            <a:extLst>
              <a:ext uri="{FF2B5EF4-FFF2-40B4-BE49-F238E27FC236}">
                <a16:creationId xmlns:a16="http://schemas.microsoft.com/office/drawing/2014/main" id="{259969FE-26DF-4446-B098-877E75661FAE}"/>
              </a:ext>
              <a:ext uri="{C183D7F6-B498-43B3-948B-1728B52AA6E4}">
                <adec:decorative xmlns:adec="http://schemas.microsoft.com/office/drawing/2017/decorative" val="1"/>
              </a:ext>
            </a:extLst>
          </p:cNvPr>
          <p:cNvSpPr/>
          <p:nvPr/>
        </p:nvSpPr>
        <p:spPr>
          <a:xfrm>
            <a:off x="1042072" y="1520971"/>
            <a:ext cx="3290829" cy="392245"/>
          </a:xfrm>
          <a:prstGeom prst="rect">
            <a:avLst/>
          </a:prstGeom>
        </p:spPr>
        <p:txBody>
          <a:bodyPr wrap="square">
            <a:spAutoFit/>
          </a:bodyPr>
          <a:lstStyle/>
          <a:p>
            <a:pPr algn="ctr" defTabSz="896354">
              <a:defRPr/>
            </a:pPr>
            <a:r>
              <a:rPr lang="en-US" sz="1961">
                <a:solidFill>
                  <a:srgbClr val="0078D7"/>
                </a:solidFill>
                <a:latin typeface="Segoe UI Semibold" panose="020B0702040204020203" pitchFamily="34" charset="0"/>
                <a:cs typeface="Segoe UI" charset="0"/>
              </a:rPr>
              <a:t>Create</a:t>
            </a:r>
            <a:endParaRPr lang="en-US" sz="1961">
              <a:solidFill>
                <a:srgbClr val="0078D7"/>
              </a:solidFill>
              <a:latin typeface="Segoe UI"/>
            </a:endParaRPr>
          </a:p>
        </p:txBody>
      </p:sp>
      <p:sp>
        <p:nvSpPr>
          <p:cNvPr id="11" name="Rectangle 10">
            <a:extLst>
              <a:ext uri="{FF2B5EF4-FFF2-40B4-BE49-F238E27FC236}">
                <a16:creationId xmlns:a16="http://schemas.microsoft.com/office/drawing/2014/main" id="{88623D74-1522-4DCB-BFC5-C9BA8FA20FA8}"/>
              </a:ext>
              <a:ext uri="{C183D7F6-B498-43B3-948B-1728B52AA6E4}">
                <adec:decorative xmlns:adec="http://schemas.microsoft.com/office/drawing/2017/decorative" val="1"/>
              </a:ext>
            </a:extLst>
          </p:cNvPr>
          <p:cNvSpPr/>
          <p:nvPr/>
        </p:nvSpPr>
        <p:spPr>
          <a:xfrm>
            <a:off x="8800690" y="1520971"/>
            <a:ext cx="2372869" cy="392245"/>
          </a:xfrm>
          <a:prstGeom prst="rect">
            <a:avLst/>
          </a:prstGeom>
        </p:spPr>
        <p:txBody>
          <a:bodyPr wrap="square">
            <a:spAutoFit/>
          </a:bodyPr>
          <a:lstStyle/>
          <a:p>
            <a:pPr algn="ctr" defTabSz="896354">
              <a:defRPr/>
            </a:pPr>
            <a:r>
              <a:rPr lang="en-US" sz="1961">
                <a:solidFill>
                  <a:srgbClr val="0078D7"/>
                </a:solidFill>
                <a:latin typeface="Segoe UI Semibold" panose="020B0702040204020203" pitchFamily="34" charset="0"/>
                <a:cs typeface="Segoe UI" charset="0"/>
              </a:rPr>
              <a:t>Deploy</a:t>
            </a:r>
            <a:endParaRPr lang="en-US" sz="1961">
              <a:solidFill>
                <a:srgbClr val="0078D7"/>
              </a:solidFill>
              <a:latin typeface="Segoe UI"/>
            </a:endParaRPr>
          </a:p>
        </p:txBody>
      </p:sp>
      <p:sp>
        <p:nvSpPr>
          <p:cNvPr id="12" name="Rectangle 11">
            <a:extLst>
              <a:ext uri="{FF2B5EF4-FFF2-40B4-BE49-F238E27FC236}">
                <a16:creationId xmlns:a16="http://schemas.microsoft.com/office/drawing/2014/main" id="{409B1C8B-EB9F-4EE0-8411-DE97128E61D8}"/>
              </a:ext>
              <a:ext uri="{C183D7F6-B498-43B3-948B-1728B52AA6E4}">
                <adec:decorative xmlns:adec="http://schemas.microsoft.com/office/drawing/2017/decorative" val="1"/>
              </a:ext>
            </a:extLst>
          </p:cNvPr>
          <p:cNvSpPr/>
          <p:nvPr/>
        </p:nvSpPr>
        <p:spPr bwMode="auto">
          <a:xfrm>
            <a:off x="696535" y="4842072"/>
            <a:ext cx="3981904" cy="10891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a:solidFill>
                  <a:srgbClr val="0078D4"/>
                </a:solidFill>
                <a:latin typeface="Segoe UI Semibold"/>
                <a:ea typeface="Segoe UI" pitchFamily="34" charset="0"/>
                <a:cs typeface="Segoe UI" pitchFamily="34" charset="0"/>
              </a:rPr>
              <a:t>Services</a:t>
            </a:r>
          </a:p>
        </p:txBody>
      </p:sp>
      <p:sp>
        <p:nvSpPr>
          <p:cNvPr id="13" name="Rectangle 12">
            <a:extLst>
              <a:ext uri="{FF2B5EF4-FFF2-40B4-BE49-F238E27FC236}">
                <a16:creationId xmlns:a16="http://schemas.microsoft.com/office/drawing/2014/main" id="{E2B37948-71E8-4023-90D9-0A93F659607F}"/>
              </a:ext>
              <a:ext uri="{C183D7F6-B498-43B3-948B-1728B52AA6E4}">
                <adec:decorative xmlns:adec="http://schemas.microsoft.com/office/drawing/2017/decorative" val="1"/>
              </a:ext>
            </a:extLst>
          </p:cNvPr>
          <p:cNvSpPr/>
          <p:nvPr/>
        </p:nvSpPr>
        <p:spPr bwMode="auto">
          <a:xfrm>
            <a:off x="8475796" y="4499731"/>
            <a:ext cx="3022657" cy="142966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r>
              <a:rPr lang="en-US" sz="1568">
                <a:solidFill>
                  <a:srgbClr val="0078D4"/>
                </a:solidFill>
                <a:latin typeface="Segoe UI Semibold"/>
                <a:ea typeface="Segoe UI" pitchFamily="34" charset="0"/>
                <a:cs typeface="Segoe UI" pitchFamily="34" charset="0"/>
              </a:rPr>
              <a:t>Devices</a:t>
            </a:r>
          </a:p>
        </p:txBody>
      </p:sp>
      <p:sp>
        <p:nvSpPr>
          <p:cNvPr id="16" name="TextBox 15">
            <a:extLst>
              <a:ext uri="{FF2B5EF4-FFF2-40B4-BE49-F238E27FC236}">
                <a16:creationId xmlns:a16="http://schemas.microsoft.com/office/drawing/2014/main" id="{ED4104F2-CFB5-4D65-9D90-0365675B8CB1}"/>
              </a:ext>
              <a:ext uri="{C183D7F6-B498-43B3-948B-1728B52AA6E4}">
                <adec:decorative xmlns:adec="http://schemas.microsoft.com/office/drawing/2017/decorative" val="1"/>
              </a:ext>
            </a:extLst>
          </p:cNvPr>
          <p:cNvSpPr txBox="1"/>
          <p:nvPr/>
        </p:nvSpPr>
        <p:spPr>
          <a:xfrm>
            <a:off x="8728361" y="2717841"/>
            <a:ext cx="2517530" cy="325865"/>
          </a:xfrm>
          <a:prstGeom prst="rect">
            <a:avLst/>
          </a:prstGeom>
          <a:solidFill>
            <a:schemeClr val="tx2"/>
          </a:solidFill>
          <a:ln w="12700" cap="rnd" cmpd="sng" algn="ctr">
            <a:noFill/>
            <a:prstDash val="solid"/>
            <a:headEnd type="none"/>
            <a:tailEnd type="none"/>
          </a:ln>
          <a:effectLst/>
        </p:spPr>
        <p:txBody>
          <a:bodyPr wrap="square" lIns="89642" tIns="71714" rIns="89642" bIns="71714" rtlCol="0">
            <a:spAutoFit/>
          </a:bodyPr>
          <a:lstStyle/>
          <a:p>
            <a:pPr algn="ctr" defTabSz="896386">
              <a:defRPr/>
            </a:pPr>
            <a:r>
              <a:rPr lang="en-US" sz="1176" b="1">
                <a:solidFill>
                  <a:srgbClr val="FFFFFF"/>
                </a:solidFill>
                <a:latin typeface="Segoe UI"/>
              </a:rPr>
              <a:t>Azure Machine Learning services</a:t>
            </a:r>
          </a:p>
        </p:txBody>
      </p:sp>
      <p:sp>
        <p:nvSpPr>
          <p:cNvPr id="17" name="TextBox 16">
            <a:extLst>
              <a:ext uri="{FF2B5EF4-FFF2-40B4-BE49-F238E27FC236}">
                <a16:creationId xmlns:a16="http://schemas.microsoft.com/office/drawing/2014/main" id="{8A2E465B-F748-48A0-A660-9752A39BA65D}"/>
              </a:ext>
              <a:ext uri="{C183D7F6-B498-43B3-948B-1728B52AA6E4}">
                <adec:decorative xmlns:adec="http://schemas.microsoft.com/office/drawing/2017/decorative" val="1"/>
              </a:ext>
            </a:extLst>
          </p:cNvPr>
          <p:cNvSpPr txBox="1"/>
          <p:nvPr/>
        </p:nvSpPr>
        <p:spPr>
          <a:xfrm>
            <a:off x="8728361" y="3107789"/>
            <a:ext cx="2517530" cy="325865"/>
          </a:xfrm>
          <a:prstGeom prst="rect">
            <a:avLst/>
          </a:prstGeom>
          <a:solidFill>
            <a:schemeClr val="tx2"/>
          </a:solidFill>
          <a:ln w="12700" cap="rnd" cmpd="sng" algn="ctr">
            <a:noFill/>
            <a:prstDash val="solid"/>
            <a:headEnd type="none"/>
            <a:tailEnd type="none"/>
          </a:ln>
          <a:effectLst/>
        </p:spPr>
        <p:txBody>
          <a:bodyPr wrap="square" lIns="89642" tIns="71714" rIns="89642" bIns="71714" rtlCol="0">
            <a:spAutoFit/>
          </a:bodyPr>
          <a:lstStyle/>
          <a:p>
            <a:pPr algn="ctr" defTabSz="896386">
              <a:defRPr/>
            </a:pPr>
            <a:r>
              <a:rPr lang="en-US" sz="1176" b="1">
                <a:solidFill>
                  <a:srgbClr val="FFFFFF"/>
                </a:solidFill>
                <a:latin typeface="Segoe UI"/>
              </a:rPr>
              <a:t>Ubuntu VM</a:t>
            </a:r>
          </a:p>
        </p:txBody>
      </p:sp>
      <p:sp>
        <p:nvSpPr>
          <p:cNvPr id="18" name="TextBox 17">
            <a:extLst>
              <a:ext uri="{FF2B5EF4-FFF2-40B4-BE49-F238E27FC236}">
                <a16:creationId xmlns:a16="http://schemas.microsoft.com/office/drawing/2014/main" id="{8DE5FB4D-D2AB-4C49-A591-590E7D204146}"/>
              </a:ext>
              <a:ext uri="{C183D7F6-B498-43B3-948B-1728B52AA6E4}">
                <adec:decorative xmlns:adec="http://schemas.microsoft.com/office/drawing/2017/decorative" val="1"/>
              </a:ext>
            </a:extLst>
          </p:cNvPr>
          <p:cNvSpPr txBox="1"/>
          <p:nvPr/>
        </p:nvSpPr>
        <p:spPr>
          <a:xfrm>
            <a:off x="8728361" y="3497739"/>
            <a:ext cx="2517530" cy="325865"/>
          </a:xfrm>
          <a:prstGeom prst="rect">
            <a:avLst/>
          </a:prstGeom>
          <a:solidFill>
            <a:schemeClr val="tx2"/>
          </a:solidFill>
          <a:ln w="12700" cap="rnd" cmpd="sng" algn="ctr">
            <a:noFill/>
            <a:prstDash val="solid"/>
            <a:headEnd type="none"/>
            <a:tailEnd type="none"/>
          </a:ln>
          <a:effectLst/>
        </p:spPr>
        <p:txBody>
          <a:bodyPr wrap="square" lIns="89642" tIns="71714" rIns="89642" bIns="71714" rtlCol="0">
            <a:spAutoFit/>
          </a:bodyPr>
          <a:lstStyle/>
          <a:p>
            <a:pPr algn="ctr" defTabSz="896386">
              <a:defRPr/>
            </a:pPr>
            <a:r>
              <a:rPr lang="en-US" sz="1176" b="1">
                <a:solidFill>
                  <a:srgbClr val="FFFFFF"/>
                </a:solidFill>
                <a:latin typeface="Segoe UI"/>
              </a:rPr>
              <a:t>Windows Server 2019 VM</a:t>
            </a:r>
          </a:p>
        </p:txBody>
      </p:sp>
      <p:grpSp>
        <p:nvGrpSpPr>
          <p:cNvPr id="65" name="Group 64">
            <a:extLst>
              <a:ext uri="{FF2B5EF4-FFF2-40B4-BE49-F238E27FC236}">
                <a16:creationId xmlns:a16="http://schemas.microsoft.com/office/drawing/2014/main" id="{A5D245A9-6087-491D-A0CE-4A5FF8BC7995}"/>
              </a:ext>
              <a:ext uri="{C183D7F6-B498-43B3-948B-1728B52AA6E4}">
                <adec:decorative xmlns:adec="http://schemas.microsoft.com/office/drawing/2017/decorative" val="1"/>
              </a:ext>
            </a:extLst>
          </p:cNvPr>
          <p:cNvGrpSpPr>
            <a:grpSpLocks noChangeAspect="1"/>
          </p:cNvGrpSpPr>
          <p:nvPr/>
        </p:nvGrpSpPr>
        <p:grpSpPr>
          <a:xfrm>
            <a:off x="1286364" y="5452530"/>
            <a:ext cx="286937" cy="201950"/>
            <a:chOff x="1492547" y="6077667"/>
            <a:chExt cx="292691" cy="206000"/>
          </a:xfrm>
        </p:grpSpPr>
        <p:sp>
          <p:nvSpPr>
            <p:cNvPr id="63" name="Freeform: Shape 62">
              <a:extLst>
                <a:ext uri="{FF2B5EF4-FFF2-40B4-BE49-F238E27FC236}">
                  <a16:creationId xmlns:a16="http://schemas.microsoft.com/office/drawing/2014/main" id="{D16DB307-A8A1-4F16-85BF-2B44AB2E0766}"/>
                </a:ext>
              </a:extLst>
            </p:cNvPr>
            <p:cNvSpPr/>
            <p:nvPr/>
          </p:nvSpPr>
          <p:spPr>
            <a:xfrm>
              <a:off x="1492547" y="6077667"/>
              <a:ext cx="292691" cy="206000"/>
            </a:xfrm>
            <a:custGeom>
              <a:avLst/>
              <a:gdLst>
                <a:gd name="connsiteX0" fmla="*/ 1626511 w 3248025"/>
                <a:gd name="connsiteY0" fmla="*/ 7144 h 2286000"/>
                <a:gd name="connsiteX1" fmla="*/ 2790353 w 3248025"/>
                <a:gd name="connsiteY1" fmla="*/ 442413 h 2286000"/>
                <a:gd name="connsiteX2" fmla="*/ 3246078 w 3248025"/>
                <a:gd name="connsiteY2" fmla="*/ 1145854 h 2286000"/>
                <a:gd name="connsiteX3" fmla="*/ 2790149 w 3248025"/>
                <a:gd name="connsiteY3" fmla="*/ 1847255 h 2286000"/>
                <a:gd name="connsiteX4" fmla="*/ 1626511 w 3248025"/>
                <a:gd name="connsiteY4" fmla="*/ 2280144 h 2286000"/>
                <a:gd name="connsiteX5" fmla="*/ 461798 w 3248025"/>
                <a:gd name="connsiteY5" fmla="*/ 1826963 h 2286000"/>
                <a:gd name="connsiteX6" fmla="*/ 7144 w 3248025"/>
                <a:gd name="connsiteY6" fmla="*/ 1145854 h 2286000"/>
                <a:gd name="connsiteX7" fmla="*/ 461601 w 3248025"/>
                <a:gd name="connsiteY7" fmla="*/ 462704 h 2286000"/>
                <a:gd name="connsiteX8" fmla="*/ 1626511 w 3248025"/>
                <a:gd name="connsiteY8" fmla="*/ 7144 h 2286000"/>
                <a:gd name="connsiteX9" fmla="*/ 1626511 w 3248025"/>
                <a:gd name="connsiteY9" fmla="*/ 223890 h 2286000"/>
                <a:gd name="connsiteX10" fmla="*/ 603323 w 3248025"/>
                <a:gd name="connsiteY10" fmla="*/ 626698 h 2286000"/>
                <a:gd name="connsiteX11" fmla="*/ 223890 w 3248025"/>
                <a:gd name="connsiteY11" fmla="*/ 1145854 h 2286000"/>
                <a:gd name="connsiteX12" fmla="*/ 603127 w 3248025"/>
                <a:gd name="connsiteY12" fmla="*/ 1662630 h 2286000"/>
                <a:gd name="connsiteX13" fmla="*/ 1626511 w 3248025"/>
                <a:gd name="connsiteY13" fmla="*/ 2063397 h 2286000"/>
                <a:gd name="connsiteX14" fmla="*/ 2651171 w 3248025"/>
                <a:gd name="connsiteY14" fmla="*/ 1680930 h 2286000"/>
                <a:gd name="connsiteX15" fmla="*/ 3029331 w 3248025"/>
                <a:gd name="connsiteY15" fmla="*/ 1145854 h 2286000"/>
                <a:gd name="connsiteX16" fmla="*/ 2650967 w 3248025"/>
                <a:gd name="connsiteY16" fmla="*/ 608397 h 2286000"/>
                <a:gd name="connsiteX17" fmla="*/ 1626511 w 3248025"/>
                <a:gd name="connsiteY17" fmla="*/ 223890 h 228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8025" h="2286000">
                  <a:moveTo>
                    <a:pt x="1626511" y="7144"/>
                  </a:moveTo>
                  <a:cubicBezTo>
                    <a:pt x="2062912" y="7144"/>
                    <a:pt x="2467548" y="171336"/>
                    <a:pt x="2790353" y="442413"/>
                  </a:cubicBezTo>
                  <a:cubicBezTo>
                    <a:pt x="3061077" y="669754"/>
                    <a:pt x="3246078" y="955161"/>
                    <a:pt x="3246078" y="1145854"/>
                  </a:cubicBezTo>
                  <a:cubicBezTo>
                    <a:pt x="3246078" y="1336559"/>
                    <a:pt x="3061099" y="1620854"/>
                    <a:pt x="2790149" y="1847255"/>
                  </a:cubicBezTo>
                  <a:cubicBezTo>
                    <a:pt x="2467478" y="2116873"/>
                    <a:pt x="2062869" y="2280144"/>
                    <a:pt x="1626511" y="2280144"/>
                  </a:cubicBezTo>
                  <a:cubicBezTo>
                    <a:pt x="1192357" y="2280144"/>
                    <a:pt x="789425" y="2108729"/>
                    <a:pt x="461798" y="1826963"/>
                  </a:cubicBezTo>
                  <a:cubicBezTo>
                    <a:pt x="196898" y="1599143"/>
                    <a:pt x="7144" y="1313868"/>
                    <a:pt x="7144" y="1145854"/>
                  </a:cubicBezTo>
                  <a:cubicBezTo>
                    <a:pt x="7144" y="977856"/>
                    <a:pt x="196921" y="691439"/>
                    <a:pt x="461601" y="462704"/>
                  </a:cubicBezTo>
                  <a:cubicBezTo>
                    <a:pt x="789339" y="179476"/>
                    <a:pt x="1192294" y="7144"/>
                    <a:pt x="1626511" y="7144"/>
                  </a:cubicBezTo>
                  <a:close/>
                  <a:moveTo>
                    <a:pt x="1626511" y="223890"/>
                  </a:moveTo>
                  <a:cubicBezTo>
                    <a:pt x="1248435" y="223890"/>
                    <a:pt x="894058" y="375447"/>
                    <a:pt x="603323" y="626698"/>
                  </a:cubicBezTo>
                  <a:cubicBezTo>
                    <a:pt x="381788" y="818147"/>
                    <a:pt x="223890" y="1056450"/>
                    <a:pt x="223890" y="1145854"/>
                  </a:cubicBezTo>
                  <a:cubicBezTo>
                    <a:pt x="223890" y="1235023"/>
                    <a:pt x="381583" y="1472098"/>
                    <a:pt x="603127" y="1662630"/>
                  </a:cubicBezTo>
                  <a:cubicBezTo>
                    <a:pt x="893779" y="1912597"/>
                    <a:pt x="1248254" y="2063397"/>
                    <a:pt x="1626511" y="2063397"/>
                  </a:cubicBezTo>
                  <a:cubicBezTo>
                    <a:pt x="2009096" y="2063397"/>
                    <a:pt x="2365622" y="1919530"/>
                    <a:pt x="2651171" y="1680930"/>
                  </a:cubicBezTo>
                  <a:cubicBezTo>
                    <a:pt x="2877720" y="1491630"/>
                    <a:pt x="3029331" y="1258617"/>
                    <a:pt x="3029331" y="1145854"/>
                  </a:cubicBezTo>
                  <a:cubicBezTo>
                    <a:pt x="3029331" y="1032859"/>
                    <a:pt x="2877506" y="798634"/>
                    <a:pt x="2650967" y="608397"/>
                  </a:cubicBezTo>
                  <a:cubicBezTo>
                    <a:pt x="2365313" y="368518"/>
                    <a:pt x="2008893" y="223890"/>
                    <a:pt x="1626511" y="223890"/>
                  </a:cubicBezTo>
                  <a:close/>
                </a:path>
              </a:pathLst>
            </a:custGeom>
            <a:solidFill>
              <a:schemeClr val="tx1"/>
            </a:solidFill>
            <a:ln w="9525" cap="flat">
              <a:noFill/>
              <a:prstDash val="solid"/>
              <a:miter/>
            </a:ln>
          </p:spPr>
          <p:txBody>
            <a:bodyPr rtlCol="0" anchor="ctr"/>
            <a:lstStyle/>
            <a:p>
              <a:pPr defTabSz="896386">
                <a:defRPr/>
              </a:pPr>
              <a:endParaRPr lang="en-US">
                <a:solidFill>
                  <a:srgbClr val="1A1A1A"/>
                </a:solidFill>
                <a:latin typeface="Segoe UI"/>
              </a:endParaRPr>
            </a:p>
          </p:txBody>
        </p:sp>
        <p:sp>
          <p:nvSpPr>
            <p:cNvPr id="64" name="Freeform: Shape 63">
              <a:extLst>
                <a:ext uri="{FF2B5EF4-FFF2-40B4-BE49-F238E27FC236}">
                  <a16:creationId xmlns:a16="http://schemas.microsoft.com/office/drawing/2014/main" id="{76AB3315-F778-4CA7-8542-280ADDBC1862}"/>
                </a:ext>
              </a:extLst>
            </p:cNvPr>
            <p:cNvSpPr/>
            <p:nvPr/>
          </p:nvSpPr>
          <p:spPr>
            <a:xfrm>
              <a:off x="1590206" y="6131379"/>
              <a:ext cx="98708" cy="98708"/>
            </a:xfrm>
            <a:custGeom>
              <a:avLst/>
              <a:gdLst>
                <a:gd name="connsiteX0" fmla="*/ 549010 w 1095375"/>
                <a:gd name="connsiteY0" fmla="*/ 765757 h 1095375"/>
                <a:gd name="connsiteX1" fmla="*/ 332264 w 1095375"/>
                <a:gd name="connsiteY1" fmla="*/ 549010 h 1095375"/>
                <a:gd name="connsiteX2" fmla="*/ 549010 w 1095375"/>
                <a:gd name="connsiteY2" fmla="*/ 332264 h 1095375"/>
                <a:gd name="connsiteX3" fmla="*/ 765757 w 1095375"/>
                <a:gd name="connsiteY3" fmla="*/ 549010 h 1095375"/>
                <a:gd name="connsiteX4" fmla="*/ 549010 w 1095375"/>
                <a:gd name="connsiteY4" fmla="*/ 765757 h 1095375"/>
                <a:gd name="connsiteX5" fmla="*/ 549010 w 1095375"/>
                <a:gd name="connsiteY5" fmla="*/ 765757 h 1095375"/>
                <a:gd name="connsiteX6" fmla="*/ 959312 w 1095375"/>
                <a:gd name="connsiteY6" fmla="*/ 435652 h 1095375"/>
                <a:gd name="connsiteX7" fmla="*/ 918943 w 1095375"/>
                <a:gd name="connsiteY7" fmla="*/ 338658 h 1095375"/>
                <a:gd name="connsiteX8" fmla="*/ 985376 w 1095375"/>
                <a:gd name="connsiteY8" fmla="*/ 219447 h 1095375"/>
                <a:gd name="connsiteX9" fmla="*/ 878574 w 1095375"/>
                <a:gd name="connsiteY9" fmla="*/ 112645 h 1095375"/>
                <a:gd name="connsiteX10" fmla="*/ 759363 w 1095375"/>
                <a:gd name="connsiteY10" fmla="*/ 179078 h 1095375"/>
                <a:gd name="connsiteX11" fmla="*/ 662315 w 1095375"/>
                <a:gd name="connsiteY11" fmla="*/ 138709 h 1095375"/>
                <a:gd name="connsiteX12" fmla="*/ 624547 w 1095375"/>
                <a:gd name="connsiteY12" fmla="*/ 7144 h 1095375"/>
                <a:gd name="connsiteX13" fmla="*/ 473474 w 1095375"/>
                <a:gd name="connsiteY13" fmla="*/ 7144 h 1095375"/>
                <a:gd name="connsiteX14" fmla="*/ 435706 w 1095375"/>
                <a:gd name="connsiteY14" fmla="*/ 138709 h 1095375"/>
                <a:gd name="connsiteX15" fmla="*/ 338658 w 1095375"/>
                <a:gd name="connsiteY15" fmla="*/ 179078 h 1095375"/>
                <a:gd name="connsiteX16" fmla="*/ 219447 w 1095375"/>
                <a:gd name="connsiteY16" fmla="*/ 112645 h 1095375"/>
                <a:gd name="connsiteX17" fmla="*/ 112645 w 1095375"/>
                <a:gd name="connsiteY17" fmla="*/ 219447 h 1095375"/>
                <a:gd name="connsiteX18" fmla="*/ 179078 w 1095375"/>
                <a:gd name="connsiteY18" fmla="*/ 338658 h 1095375"/>
                <a:gd name="connsiteX19" fmla="*/ 138709 w 1095375"/>
                <a:gd name="connsiteY19" fmla="*/ 435652 h 1095375"/>
                <a:gd name="connsiteX20" fmla="*/ 7144 w 1095375"/>
                <a:gd name="connsiteY20" fmla="*/ 473420 h 1095375"/>
                <a:gd name="connsiteX21" fmla="*/ 7144 w 1095375"/>
                <a:gd name="connsiteY21" fmla="*/ 624601 h 1095375"/>
                <a:gd name="connsiteX22" fmla="*/ 138709 w 1095375"/>
                <a:gd name="connsiteY22" fmla="*/ 662369 h 1095375"/>
                <a:gd name="connsiteX23" fmla="*/ 179078 w 1095375"/>
                <a:gd name="connsiteY23" fmla="*/ 759363 h 1095375"/>
                <a:gd name="connsiteX24" fmla="*/ 112645 w 1095375"/>
                <a:gd name="connsiteY24" fmla="*/ 878574 h 1095375"/>
                <a:gd name="connsiteX25" fmla="*/ 219447 w 1095375"/>
                <a:gd name="connsiteY25" fmla="*/ 985376 h 1095375"/>
                <a:gd name="connsiteX26" fmla="*/ 338658 w 1095375"/>
                <a:gd name="connsiteY26" fmla="*/ 918943 h 1095375"/>
                <a:gd name="connsiteX27" fmla="*/ 435706 w 1095375"/>
                <a:gd name="connsiteY27" fmla="*/ 959312 h 1095375"/>
                <a:gd name="connsiteX28" fmla="*/ 473474 w 1095375"/>
                <a:gd name="connsiteY28" fmla="*/ 1090877 h 1095375"/>
                <a:gd name="connsiteX29" fmla="*/ 624547 w 1095375"/>
                <a:gd name="connsiteY29" fmla="*/ 1090877 h 1095375"/>
                <a:gd name="connsiteX30" fmla="*/ 662315 w 1095375"/>
                <a:gd name="connsiteY30" fmla="*/ 959312 h 1095375"/>
                <a:gd name="connsiteX31" fmla="*/ 759363 w 1095375"/>
                <a:gd name="connsiteY31" fmla="*/ 918943 h 1095375"/>
                <a:gd name="connsiteX32" fmla="*/ 878574 w 1095375"/>
                <a:gd name="connsiteY32" fmla="*/ 985376 h 1095375"/>
                <a:gd name="connsiteX33" fmla="*/ 985376 w 1095375"/>
                <a:gd name="connsiteY33" fmla="*/ 878574 h 1095375"/>
                <a:gd name="connsiteX34" fmla="*/ 918943 w 1095375"/>
                <a:gd name="connsiteY34" fmla="*/ 759363 h 1095375"/>
                <a:gd name="connsiteX35" fmla="*/ 959312 w 1095375"/>
                <a:gd name="connsiteY35" fmla="*/ 662369 h 1095375"/>
                <a:gd name="connsiteX36" fmla="*/ 1090877 w 1095375"/>
                <a:gd name="connsiteY36" fmla="*/ 624601 h 1095375"/>
                <a:gd name="connsiteX37" fmla="*/ 1090877 w 1095375"/>
                <a:gd name="connsiteY37" fmla="*/ 473420 h 1095375"/>
                <a:gd name="connsiteX38" fmla="*/ 959312 w 1095375"/>
                <a:gd name="connsiteY38" fmla="*/ 435652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95375" h="1095375">
                  <a:moveTo>
                    <a:pt x="549010" y="765757"/>
                  </a:moveTo>
                  <a:cubicBezTo>
                    <a:pt x="429312" y="765757"/>
                    <a:pt x="332264" y="668709"/>
                    <a:pt x="332264" y="549010"/>
                  </a:cubicBezTo>
                  <a:cubicBezTo>
                    <a:pt x="332264" y="429312"/>
                    <a:pt x="429312" y="332264"/>
                    <a:pt x="549010" y="332264"/>
                  </a:cubicBezTo>
                  <a:cubicBezTo>
                    <a:pt x="668709" y="332264"/>
                    <a:pt x="765757" y="429312"/>
                    <a:pt x="765757" y="549010"/>
                  </a:cubicBezTo>
                  <a:cubicBezTo>
                    <a:pt x="765757" y="668709"/>
                    <a:pt x="668709" y="765757"/>
                    <a:pt x="549010" y="765757"/>
                  </a:cubicBezTo>
                  <a:lnTo>
                    <a:pt x="549010" y="765757"/>
                  </a:lnTo>
                  <a:close/>
                  <a:moveTo>
                    <a:pt x="959312" y="435652"/>
                  </a:moveTo>
                  <a:cubicBezTo>
                    <a:pt x="949883" y="401460"/>
                    <a:pt x="936120" y="368840"/>
                    <a:pt x="918943" y="338658"/>
                  </a:cubicBezTo>
                  <a:lnTo>
                    <a:pt x="985376" y="219447"/>
                  </a:lnTo>
                  <a:lnTo>
                    <a:pt x="878574" y="112645"/>
                  </a:lnTo>
                  <a:lnTo>
                    <a:pt x="759363" y="179078"/>
                  </a:lnTo>
                  <a:cubicBezTo>
                    <a:pt x="729181" y="161901"/>
                    <a:pt x="696561" y="148137"/>
                    <a:pt x="662315" y="138709"/>
                  </a:cubicBezTo>
                  <a:lnTo>
                    <a:pt x="624547" y="7144"/>
                  </a:lnTo>
                  <a:lnTo>
                    <a:pt x="473474" y="7144"/>
                  </a:lnTo>
                  <a:lnTo>
                    <a:pt x="435706" y="138709"/>
                  </a:lnTo>
                  <a:cubicBezTo>
                    <a:pt x="401460" y="148137"/>
                    <a:pt x="368840" y="161901"/>
                    <a:pt x="338658" y="179078"/>
                  </a:cubicBezTo>
                  <a:lnTo>
                    <a:pt x="219447" y="112645"/>
                  </a:lnTo>
                  <a:lnTo>
                    <a:pt x="112645" y="219447"/>
                  </a:lnTo>
                  <a:lnTo>
                    <a:pt x="179078" y="338658"/>
                  </a:lnTo>
                  <a:cubicBezTo>
                    <a:pt x="161901" y="368840"/>
                    <a:pt x="148137" y="401460"/>
                    <a:pt x="138709" y="435652"/>
                  </a:cubicBezTo>
                  <a:lnTo>
                    <a:pt x="7144" y="473420"/>
                  </a:lnTo>
                  <a:lnTo>
                    <a:pt x="7144" y="624601"/>
                  </a:lnTo>
                  <a:lnTo>
                    <a:pt x="138709" y="662369"/>
                  </a:lnTo>
                  <a:cubicBezTo>
                    <a:pt x="148137" y="696561"/>
                    <a:pt x="161901" y="729181"/>
                    <a:pt x="179078" y="759363"/>
                  </a:cubicBezTo>
                  <a:lnTo>
                    <a:pt x="112645" y="878574"/>
                  </a:lnTo>
                  <a:lnTo>
                    <a:pt x="219447" y="985376"/>
                  </a:lnTo>
                  <a:lnTo>
                    <a:pt x="338658" y="918943"/>
                  </a:lnTo>
                  <a:cubicBezTo>
                    <a:pt x="368840" y="936120"/>
                    <a:pt x="401460" y="949883"/>
                    <a:pt x="435706" y="959312"/>
                  </a:cubicBezTo>
                  <a:lnTo>
                    <a:pt x="473474" y="1090877"/>
                  </a:lnTo>
                  <a:lnTo>
                    <a:pt x="624547" y="1090877"/>
                  </a:lnTo>
                  <a:lnTo>
                    <a:pt x="662315" y="959312"/>
                  </a:lnTo>
                  <a:cubicBezTo>
                    <a:pt x="696561" y="949883"/>
                    <a:pt x="729181" y="936120"/>
                    <a:pt x="759363" y="918943"/>
                  </a:cubicBezTo>
                  <a:lnTo>
                    <a:pt x="878574" y="985376"/>
                  </a:lnTo>
                  <a:lnTo>
                    <a:pt x="985376" y="878574"/>
                  </a:lnTo>
                  <a:lnTo>
                    <a:pt x="918943" y="759363"/>
                  </a:lnTo>
                  <a:cubicBezTo>
                    <a:pt x="936120" y="729181"/>
                    <a:pt x="949883" y="696561"/>
                    <a:pt x="959312" y="662369"/>
                  </a:cubicBezTo>
                  <a:lnTo>
                    <a:pt x="1090877" y="624601"/>
                  </a:lnTo>
                  <a:lnTo>
                    <a:pt x="1090877" y="473420"/>
                  </a:lnTo>
                  <a:lnTo>
                    <a:pt x="959312" y="435652"/>
                  </a:lnTo>
                  <a:close/>
                </a:path>
              </a:pathLst>
            </a:custGeom>
            <a:solidFill>
              <a:schemeClr val="tx1"/>
            </a:solidFill>
            <a:ln w="9525" cap="flat">
              <a:noFill/>
              <a:prstDash val="solid"/>
              <a:miter/>
            </a:ln>
          </p:spPr>
          <p:txBody>
            <a:bodyPr rtlCol="0" anchor="ctr"/>
            <a:lstStyle/>
            <a:p>
              <a:pPr defTabSz="896386">
                <a:defRPr/>
              </a:pPr>
              <a:endParaRPr lang="en-US">
                <a:solidFill>
                  <a:srgbClr val="1A1A1A"/>
                </a:solidFill>
                <a:latin typeface="Segoe UI"/>
              </a:endParaRPr>
            </a:p>
          </p:txBody>
        </p:sp>
      </p:grpSp>
      <p:sp>
        <p:nvSpPr>
          <p:cNvPr id="66" name="TextBox 65">
            <a:extLst>
              <a:ext uri="{FF2B5EF4-FFF2-40B4-BE49-F238E27FC236}">
                <a16:creationId xmlns:a16="http://schemas.microsoft.com/office/drawing/2014/main" id="{36626D1E-8896-4753-BA23-7BA001464D88}"/>
              </a:ext>
              <a:ext uri="{C183D7F6-B498-43B3-948B-1728B52AA6E4}">
                <adec:decorative xmlns:adec="http://schemas.microsoft.com/office/drawing/2017/decorative" val="1"/>
              </a:ext>
            </a:extLst>
          </p:cNvPr>
          <p:cNvSpPr txBox="1"/>
          <p:nvPr/>
        </p:nvSpPr>
        <p:spPr>
          <a:xfrm>
            <a:off x="1669039" y="5386636"/>
            <a:ext cx="2403544" cy="301727"/>
          </a:xfrm>
          <a:prstGeom prst="rect">
            <a:avLst/>
          </a:prstGeom>
          <a:noFill/>
          <a:ln w="12700" cap="rnd" cmpd="sng" algn="ctr">
            <a:noFill/>
            <a:prstDash val="solid"/>
            <a:headEnd type="none"/>
            <a:tailEnd type="none"/>
          </a:ln>
          <a:effectLst/>
        </p:spPr>
        <p:txBody>
          <a:bodyPr wrap="square" lIns="89642" tIns="44821" rIns="89642" bIns="44821" rtlCol="0">
            <a:spAutoFit/>
          </a:bodyPr>
          <a:lstStyle/>
          <a:p>
            <a:pPr algn="ctr" defTabSz="896386">
              <a:defRPr/>
            </a:pPr>
            <a:r>
              <a:rPr lang="en-US" sz="1372">
                <a:solidFill>
                  <a:srgbClr val="1A1A1A"/>
                </a:solidFill>
                <a:latin typeface="Segoe UI"/>
              </a:rPr>
              <a:t>Azure Custom Vision Service</a:t>
            </a:r>
          </a:p>
        </p:txBody>
      </p:sp>
      <p:pic>
        <p:nvPicPr>
          <p:cNvPr id="42" name="Picture 24" descr="TensorFLow">
            <a:extLst>
              <a:ext uri="{FF2B5EF4-FFF2-40B4-BE49-F238E27FC236}">
                <a16:creationId xmlns:a16="http://schemas.microsoft.com/office/drawing/2014/main" id="{48CD0429-2B2C-440B-9AAB-02EB54BFB65A}"/>
              </a:ext>
              <a:ext uri="{C183D7F6-B498-43B3-948B-1728B52AA6E4}">
                <adec:decorative xmlns:adec="http://schemas.microsoft.com/office/drawing/2017/decorative" val="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3361296" y="3989535"/>
            <a:ext cx="286293" cy="3063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PyTorch">
            <a:extLst>
              <a:ext uri="{FF2B5EF4-FFF2-40B4-BE49-F238E27FC236}">
                <a16:creationId xmlns:a16="http://schemas.microsoft.com/office/drawing/2014/main" id="{24F31443-F2C4-4589-A912-7F76A1632902}"/>
              </a:ext>
              <a:ext uri="{C183D7F6-B498-43B3-948B-1728B52AA6E4}">
                <adec:decorative xmlns:adec="http://schemas.microsoft.com/office/drawing/2017/decorative" val="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068419" y="3405844"/>
            <a:ext cx="257311" cy="30711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6" descr="MX Net">
            <a:extLst>
              <a:ext uri="{FF2B5EF4-FFF2-40B4-BE49-F238E27FC236}">
                <a16:creationId xmlns:a16="http://schemas.microsoft.com/office/drawing/2014/main" id="{55547AC0-BD51-4559-8D54-205E94676D5A}"/>
              </a:ext>
              <a:ext uri="{C183D7F6-B498-43B3-948B-1728B52AA6E4}">
                <adec:decorative xmlns:adec="http://schemas.microsoft.com/office/drawing/2017/decorative" val="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2702031" y="3996636"/>
            <a:ext cx="292135" cy="2921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8" descr="Chainer&#10;">
            <a:extLst>
              <a:ext uri="{FF2B5EF4-FFF2-40B4-BE49-F238E27FC236}">
                <a16:creationId xmlns:a16="http://schemas.microsoft.com/office/drawing/2014/main" id="{40EB08C5-6DBE-485D-BE0C-7948FD692C66}"/>
              </a:ext>
              <a:ext uri="{C183D7F6-B498-43B3-948B-1728B52AA6E4}">
                <adec:decorative xmlns:adec="http://schemas.microsoft.com/office/drawing/2017/decorative" val="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1687706" y="2865158"/>
            <a:ext cx="349951" cy="24447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Sickit-Learn">
            <a:extLst>
              <a:ext uri="{FF2B5EF4-FFF2-40B4-BE49-F238E27FC236}">
                <a16:creationId xmlns:a16="http://schemas.microsoft.com/office/drawing/2014/main" id="{457F8AF7-31A7-42FB-A382-CFE069CB9DA5}"/>
              </a:ext>
              <a:ext uri="{C183D7F6-B498-43B3-948B-1728B52AA6E4}">
                <adec:decorative xmlns:adec="http://schemas.microsoft.com/office/drawing/2017/decorative" val="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1772815" y="3989534"/>
            <a:ext cx="562083" cy="306335"/>
          </a:xfrm>
          <a:prstGeom prst="rect">
            <a:avLst/>
          </a:prstGeom>
          <a:extLst>
            <a:ext uri="{909E8E84-426E-40DD-AFC4-6F175D3DCCD1}">
              <a14:hiddenFill xmlns:a14="http://schemas.microsoft.com/office/drawing/2010/main">
                <a:solidFill>
                  <a:srgbClr val="FFFFFF"/>
                </a:solidFill>
              </a14:hiddenFill>
            </a:ext>
          </a:extLst>
        </p:spPr>
      </p:pic>
      <p:pic>
        <p:nvPicPr>
          <p:cNvPr id="52" name="Picture 51" descr="Keras">
            <a:extLst>
              <a:ext uri="{FF2B5EF4-FFF2-40B4-BE49-F238E27FC236}">
                <a16:creationId xmlns:a16="http://schemas.microsoft.com/office/drawing/2014/main" id="{C11C96B9-CB94-4B50-86E5-C3305249AF5B}"/>
              </a:ext>
              <a:ext uri="{C183D7F6-B498-43B3-948B-1728B52AA6E4}">
                <adec:decorative xmlns:adec="http://schemas.microsoft.com/office/drawing/2017/decorative" val="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018631" y="3996636"/>
            <a:ext cx="298930" cy="292135"/>
          </a:xfrm>
          <a:prstGeom prst="rect">
            <a:avLst/>
          </a:prstGeom>
        </p:spPr>
      </p:pic>
      <p:grpSp>
        <p:nvGrpSpPr>
          <p:cNvPr id="69" name="Graphic 67">
            <a:extLst>
              <a:ext uri="{FF2B5EF4-FFF2-40B4-BE49-F238E27FC236}">
                <a16:creationId xmlns:a16="http://schemas.microsoft.com/office/drawing/2014/main" id="{1ED9CEEE-5EEB-49B3-8585-EB1A944D8299}"/>
              </a:ext>
              <a:ext uri="{C183D7F6-B498-43B3-948B-1728B52AA6E4}">
                <adec:decorative xmlns:adec="http://schemas.microsoft.com/office/drawing/2017/decorative" val="1"/>
              </a:ext>
            </a:extLst>
          </p:cNvPr>
          <p:cNvGrpSpPr/>
          <p:nvPr/>
        </p:nvGrpSpPr>
        <p:grpSpPr>
          <a:xfrm>
            <a:off x="1060562" y="2841329"/>
            <a:ext cx="254951" cy="292135"/>
            <a:chOff x="-2645710" y="1975568"/>
            <a:chExt cx="2435744" cy="2790990"/>
          </a:xfrm>
          <a:solidFill>
            <a:schemeClr val="tx1"/>
          </a:solidFill>
        </p:grpSpPr>
        <p:sp>
          <p:nvSpPr>
            <p:cNvPr id="71" name="Freeform: Shape 70">
              <a:extLst>
                <a:ext uri="{FF2B5EF4-FFF2-40B4-BE49-F238E27FC236}">
                  <a16:creationId xmlns:a16="http://schemas.microsoft.com/office/drawing/2014/main" id="{1FF836AE-97C8-4913-8719-F361BE928FA5}"/>
                </a:ext>
              </a:extLst>
            </p:cNvPr>
            <p:cNvSpPr/>
            <p:nvPr/>
          </p:nvSpPr>
          <p:spPr>
            <a:xfrm>
              <a:off x="-2400716" y="3061082"/>
              <a:ext cx="2190750" cy="1371600"/>
            </a:xfrm>
            <a:custGeom>
              <a:avLst/>
              <a:gdLst>
                <a:gd name="connsiteX0" fmla="*/ 1809861 w 2190750"/>
                <a:gd name="connsiteY0" fmla="*/ 762478 h 1371600"/>
                <a:gd name="connsiteX1" fmla="*/ 1749205 w 2190750"/>
                <a:gd name="connsiteY1" fmla="*/ 762478 h 1371600"/>
                <a:gd name="connsiteX2" fmla="*/ 1798893 w 2190750"/>
                <a:gd name="connsiteY2" fmla="*/ 468798 h 1371600"/>
                <a:gd name="connsiteX3" fmla="*/ 1798893 w 2190750"/>
                <a:gd name="connsiteY3" fmla="*/ 441492 h 1371600"/>
                <a:gd name="connsiteX4" fmla="*/ 1809861 w 2190750"/>
                <a:gd name="connsiteY4" fmla="*/ 441492 h 1371600"/>
                <a:gd name="connsiteX5" fmla="*/ 1970340 w 2190750"/>
                <a:gd name="connsiteY5" fmla="*/ 601971 h 1371600"/>
                <a:gd name="connsiteX6" fmla="*/ 1809861 w 2190750"/>
                <a:gd name="connsiteY6" fmla="*/ 762478 h 1371600"/>
                <a:gd name="connsiteX7" fmla="*/ 903014 w 2190750"/>
                <a:gd name="connsiteY7" fmla="*/ 1146579 h 1371600"/>
                <a:gd name="connsiteX8" fmla="*/ 225224 w 2190750"/>
                <a:gd name="connsiteY8" fmla="*/ 468798 h 1371600"/>
                <a:gd name="connsiteX9" fmla="*/ 225224 w 2190750"/>
                <a:gd name="connsiteY9" fmla="*/ 225233 h 1371600"/>
                <a:gd name="connsiteX10" fmla="*/ 1406757 w 2190750"/>
                <a:gd name="connsiteY10" fmla="*/ 225233 h 1371600"/>
                <a:gd name="connsiteX11" fmla="*/ 1580804 w 2190750"/>
                <a:gd name="connsiteY11" fmla="*/ 225233 h 1371600"/>
                <a:gd name="connsiteX12" fmla="*/ 1580804 w 2190750"/>
                <a:gd name="connsiteY12" fmla="*/ 468798 h 1371600"/>
                <a:gd name="connsiteX13" fmla="*/ 1406757 w 2190750"/>
                <a:gd name="connsiteY13" fmla="*/ 921696 h 1371600"/>
                <a:gd name="connsiteX14" fmla="*/ 903014 w 2190750"/>
                <a:gd name="connsiteY14" fmla="*/ 1146579 h 1371600"/>
                <a:gd name="connsiteX15" fmla="*/ 1809861 w 2190750"/>
                <a:gd name="connsiteY15" fmla="*/ 220746 h 1371600"/>
                <a:gd name="connsiteX16" fmla="*/ 1798893 w 2190750"/>
                <a:gd name="connsiteY16" fmla="*/ 220746 h 1371600"/>
                <a:gd name="connsiteX17" fmla="*/ 1798893 w 2190750"/>
                <a:gd name="connsiteY17" fmla="*/ 116189 h 1371600"/>
                <a:gd name="connsiteX18" fmla="*/ 1689849 w 2190750"/>
                <a:gd name="connsiteY18" fmla="*/ 7144 h 1371600"/>
                <a:gd name="connsiteX19" fmla="*/ 116189 w 2190750"/>
                <a:gd name="connsiteY19" fmla="*/ 7144 h 1371600"/>
                <a:gd name="connsiteX20" fmla="*/ 7144 w 2190750"/>
                <a:gd name="connsiteY20" fmla="*/ 116189 h 1371600"/>
                <a:gd name="connsiteX21" fmla="*/ 7144 w 2190750"/>
                <a:gd name="connsiteY21" fmla="*/ 468798 h 1371600"/>
                <a:gd name="connsiteX22" fmla="*/ 903014 w 2190750"/>
                <a:gd name="connsiteY22" fmla="*/ 1364678 h 1371600"/>
                <a:gd name="connsiteX23" fmla="*/ 1635834 w 2190750"/>
                <a:gd name="connsiteY23" fmla="*/ 983196 h 1371600"/>
                <a:gd name="connsiteX24" fmla="*/ 1809861 w 2190750"/>
                <a:gd name="connsiteY24" fmla="*/ 983196 h 1371600"/>
                <a:gd name="connsiteX25" fmla="*/ 2191068 w 2190750"/>
                <a:gd name="connsiteY25" fmla="*/ 601971 h 1371600"/>
                <a:gd name="connsiteX26" fmla="*/ 1809861 w 2190750"/>
                <a:gd name="connsiteY26" fmla="*/ 22074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90750" h="1371600">
                  <a:moveTo>
                    <a:pt x="1809861" y="762478"/>
                  </a:moveTo>
                  <a:lnTo>
                    <a:pt x="1749205" y="762478"/>
                  </a:lnTo>
                  <a:cubicBezTo>
                    <a:pt x="1781246" y="670408"/>
                    <a:pt x="1798893" y="571648"/>
                    <a:pt x="1798893" y="468798"/>
                  </a:cubicBezTo>
                  <a:lnTo>
                    <a:pt x="1798893" y="441492"/>
                  </a:lnTo>
                  <a:lnTo>
                    <a:pt x="1809861" y="441492"/>
                  </a:lnTo>
                  <a:cubicBezTo>
                    <a:pt x="1898355" y="441492"/>
                    <a:pt x="1970340" y="513477"/>
                    <a:pt x="1970340" y="601971"/>
                  </a:cubicBezTo>
                  <a:cubicBezTo>
                    <a:pt x="1970340" y="690465"/>
                    <a:pt x="1898355" y="762478"/>
                    <a:pt x="1809861" y="762478"/>
                  </a:cubicBezTo>
                  <a:moveTo>
                    <a:pt x="903014" y="1146579"/>
                  </a:moveTo>
                  <a:cubicBezTo>
                    <a:pt x="529284" y="1146579"/>
                    <a:pt x="225224" y="842528"/>
                    <a:pt x="225224" y="468798"/>
                  </a:cubicBezTo>
                  <a:lnTo>
                    <a:pt x="225224" y="225233"/>
                  </a:lnTo>
                  <a:lnTo>
                    <a:pt x="1406757" y="225233"/>
                  </a:lnTo>
                  <a:lnTo>
                    <a:pt x="1580804" y="225233"/>
                  </a:lnTo>
                  <a:lnTo>
                    <a:pt x="1580804" y="468798"/>
                  </a:lnTo>
                  <a:cubicBezTo>
                    <a:pt x="1580804" y="642750"/>
                    <a:pt x="1514872" y="801569"/>
                    <a:pt x="1406757" y="921696"/>
                  </a:cubicBezTo>
                  <a:cubicBezTo>
                    <a:pt x="1282598" y="1059650"/>
                    <a:pt x="1102792" y="1146579"/>
                    <a:pt x="903014" y="1146579"/>
                  </a:cubicBezTo>
                  <a:moveTo>
                    <a:pt x="1809861" y="220746"/>
                  </a:moveTo>
                  <a:lnTo>
                    <a:pt x="1798893" y="220746"/>
                  </a:lnTo>
                  <a:lnTo>
                    <a:pt x="1798893" y="116189"/>
                  </a:lnTo>
                  <a:cubicBezTo>
                    <a:pt x="1798893" y="55959"/>
                    <a:pt x="1750087" y="7144"/>
                    <a:pt x="1689849" y="7144"/>
                  </a:cubicBezTo>
                  <a:lnTo>
                    <a:pt x="116189" y="7144"/>
                  </a:lnTo>
                  <a:cubicBezTo>
                    <a:pt x="55959" y="7144"/>
                    <a:pt x="7144" y="55959"/>
                    <a:pt x="7144" y="116189"/>
                  </a:cubicBezTo>
                  <a:lnTo>
                    <a:pt x="7144" y="468798"/>
                  </a:lnTo>
                  <a:cubicBezTo>
                    <a:pt x="7144" y="962797"/>
                    <a:pt x="409024" y="1364678"/>
                    <a:pt x="903014" y="1364678"/>
                  </a:cubicBezTo>
                  <a:cubicBezTo>
                    <a:pt x="1205679" y="1364678"/>
                    <a:pt x="1473571" y="1213668"/>
                    <a:pt x="1635834" y="983196"/>
                  </a:cubicBezTo>
                  <a:lnTo>
                    <a:pt x="1809861" y="983196"/>
                  </a:lnTo>
                  <a:cubicBezTo>
                    <a:pt x="2020076" y="983196"/>
                    <a:pt x="2191068" y="812176"/>
                    <a:pt x="2191068" y="601971"/>
                  </a:cubicBezTo>
                  <a:cubicBezTo>
                    <a:pt x="2191068" y="391766"/>
                    <a:pt x="2020076" y="220746"/>
                    <a:pt x="1809861" y="220746"/>
                  </a:cubicBezTo>
                </a:path>
              </a:pathLst>
            </a:custGeom>
            <a:grpFill/>
            <a:ln w="9525" cap="flat">
              <a:noFill/>
              <a:prstDash val="solid"/>
              <a:miter/>
            </a:ln>
          </p:spPr>
          <p:txBody>
            <a:bodyPr rtlCol="0" anchor="ctr"/>
            <a:lstStyle/>
            <a:p>
              <a:pPr defTabSz="896386">
                <a:defRPr/>
              </a:pPr>
              <a:endParaRPr lang="en-US">
                <a:solidFill>
                  <a:srgbClr val="1A1A1A"/>
                </a:solidFill>
                <a:latin typeface="Segoe UI"/>
              </a:endParaRPr>
            </a:p>
          </p:txBody>
        </p:sp>
        <p:sp>
          <p:nvSpPr>
            <p:cNvPr id="72" name="Freeform: Shape 71">
              <a:extLst>
                <a:ext uri="{FF2B5EF4-FFF2-40B4-BE49-F238E27FC236}">
                  <a16:creationId xmlns:a16="http://schemas.microsoft.com/office/drawing/2014/main" id="{5DA628AF-A43E-4330-9367-05E3014C6196}"/>
                </a:ext>
              </a:extLst>
            </p:cNvPr>
            <p:cNvSpPr/>
            <p:nvPr/>
          </p:nvSpPr>
          <p:spPr>
            <a:xfrm>
              <a:off x="-1968467" y="2336870"/>
              <a:ext cx="609600" cy="609600"/>
            </a:xfrm>
            <a:custGeom>
              <a:avLst/>
              <a:gdLst>
                <a:gd name="connsiteX0" fmla="*/ 527348 w 609600"/>
                <a:gd name="connsiteY0" fmla="*/ 226306 h 609600"/>
                <a:gd name="connsiteX1" fmla="*/ 390077 w 609600"/>
                <a:gd name="connsiteY1" fmla="*/ 226306 h 609600"/>
                <a:gd name="connsiteX2" fmla="*/ 390077 w 609600"/>
                <a:gd name="connsiteY2" fmla="*/ 89034 h 609600"/>
                <a:gd name="connsiteX3" fmla="*/ 308187 w 609600"/>
                <a:gd name="connsiteY3" fmla="*/ 7144 h 609600"/>
                <a:gd name="connsiteX4" fmla="*/ 226306 w 609600"/>
                <a:gd name="connsiteY4" fmla="*/ 89034 h 609600"/>
                <a:gd name="connsiteX5" fmla="*/ 226306 w 609600"/>
                <a:gd name="connsiteY5" fmla="*/ 226306 h 609600"/>
                <a:gd name="connsiteX6" fmla="*/ 89034 w 609600"/>
                <a:gd name="connsiteY6" fmla="*/ 226306 h 609600"/>
                <a:gd name="connsiteX7" fmla="*/ 7144 w 609600"/>
                <a:gd name="connsiteY7" fmla="*/ 308196 h 609600"/>
                <a:gd name="connsiteX8" fmla="*/ 89034 w 609600"/>
                <a:gd name="connsiteY8" fmla="*/ 390086 h 609600"/>
                <a:gd name="connsiteX9" fmla="*/ 226306 w 609600"/>
                <a:gd name="connsiteY9" fmla="*/ 390086 h 609600"/>
                <a:gd name="connsiteX10" fmla="*/ 226306 w 609600"/>
                <a:gd name="connsiteY10" fmla="*/ 527348 h 609600"/>
                <a:gd name="connsiteX11" fmla="*/ 308187 w 609600"/>
                <a:gd name="connsiteY11" fmla="*/ 609239 h 609600"/>
                <a:gd name="connsiteX12" fmla="*/ 390077 w 609600"/>
                <a:gd name="connsiteY12" fmla="*/ 527348 h 609600"/>
                <a:gd name="connsiteX13" fmla="*/ 390077 w 609600"/>
                <a:gd name="connsiteY13" fmla="*/ 390086 h 609600"/>
                <a:gd name="connsiteX14" fmla="*/ 527348 w 609600"/>
                <a:gd name="connsiteY14" fmla="*/ 390086 h 609600"/>
                <a:gd name="connsiteX15" fmla="*/ 609248 w 609600"/>
                <a:gd name="connsiteY15" fmla="*/ 308196 h 609600"/>
                <a:gd name="connsiteX16" fmla="*/ 527348 w 609600"/>
                <a:gd name="connsiteY16" fmla="*/ 22630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609600">
                  <a:moveTo>
                    <a:pt x="527348" y="226306"/>
                  </a:moveTo>
                  <a:lnTo>
                    <a:pt x="390077" y="226306"/>
                  </a:lnTo>
                  <a:lnTo>
                    <a:pt x="390077" y="89034"/>
                  </a:lnTo>
                  <a:cubicBezTo>
                    <a:pt x="390077" y="43805"/>
                    <a:pt x="353416" y="7144"/>
                    <a:pt x="308187" y="7144"/>
                  </a:cubicBezTo>
                  <a:cubicBezTo>
                    <a:pt x="262967" y="7144"/>
                    <a:pt x="226306" y="43805"/>
                    <a:pt x="226306" y="89034"/>
                  </a:cubicBezTo>
                  <a:lnTo>
                    <a:pt x="226306" y="226306"/>
                  </a:lnTo>
                  <a:lnTo>
                    <a:pt x="89034" y="226306"/>
                  </a:lnTo>
                  <a:cubicBezTo>
                    <a:pt x="43805" y="226306"/>
                    <a:pt x="7144" y="262967"/>
                    <a:pt x="7144" y="308196"/>
                  </a:cubicBezTo>
                  <a:cubicBezTo>
                    <a:pt x="7144" y="353416"/>
                    <a:pt x="43805" y="390086"/>
                    <a:pt x="89034" y="390086"/>
                  </a:cubicBezTo>
                  <a:lnTo>
                    <a:pt x="226306" y="390086"/>
                  </a:lnTo>
                  <a:lnTo>
                    <a:pt x="226306" y="527348"/>
                  </a:lnTo>
                  <a:cubicBezTo>
                    <a:pt x="226306" y="572577"/>
                    <a:pt x="262967" y="609239"/>
                    <a:pt x="308187" y="609239"/>
                  </a:cubicBezTo>
                  <a:cubicBezTo>
                    <a:pt x="353416" y="609239"/>
                    <a:pt x="390077" y="572577"/>
                    <a:pt x="390077" y="527348"/>
                  </a:cubicBezTo>
                  <a:lnTo>
                    <a:pt x="390077" y="390086"/>
                  </a:lnTo>
                  <a:lnTo>
                    <a:pt x="527348" y="390086"/>
                  </a:lnTo>
                  <a:cubicBezTo>
                    <a:pt x="572577" y="390086"/>
                    <a:pt x="609248" y="353416"/>
                    <a:pt x="609248" y="308196"/>
                  </a:cubicBezTo>
                  <a:cubicBezTo>
                    <a:pt x="609248" y="262967"/>
                    <a:pt x="572577" y="226306"/>
                    <a:pt x="527348" y="226306"/>
                  </a:cubicBezTo>
                </a:path>
              </a:pathLst>
            </a:custGeom>
            <a:grpFill/>
            <a:ln w="9525" cap="flat">
              <a:noFill/>
              <a:prstDash val="solid"/>
              <a:miter/>
            </a:ln>
          </p:spPr>
          <p:txBody>
            <a:bodyPr rtlCol="0" anchor="ctr"/>
            <a:lstStyle/>
            <a:p>
              <a:pPr defTabSz="896386">
                <a:defRPr/>
              </a:pPr>
              <a:endParaRPr lang="en-US">
                <a:solidFill>
                  <a:srgbClr val="1A1A1A"/>
                </a:solidFill>
                <a:latin typeface="Segoe UI"/>
              </a:endParaRPr>
            </a:p>
          </p:txBody>
        </p:sp>
        <p:sp>
          <p:nvSpPr>
            <p:cNvPr id="73" name="Freeform: Shape 72">
              <a:extLst>
                <a:ext uri="{FF2B5EF4-FFF2-40B4-BE49-F238E27FC236}">
                  <a16:creationId xmlns:a16="http://schemas.microsoft.com/office/drawing/2014/main" id="{25D13C7A-7336-4FB4-8A5C-871B41842A70}"/>
                </a:ext>
              </a:extLst>
            </p:cNvPr>
            <p:cNvSpPr/>
            <p:nvPr/>
          </p:nvSpPr>
          <p:spPr>
            <a:xfrm>
              <a:off x="-1497711" y="1975568"/>
              <a:ext cx="609600" cy="609600"/>
            </a:xfrm>
            <a:custGeom>
              <a:avLst/>
              <a:gdLst>
                <a:gd name="connsiteX0" fmla="*/ 527339 w 609600"/>
                <a:gd name="connsiteY0" fmla="*/ 226306 h 609600"/>
                <a:gd name="connsiteX1" fmla="*/ 390086 w 609600"/>
                <a:gd name="connsiteY1" fmla="*/ 226306 h 609600"/>
                <a:gd name="connsiteX2" fmla="*/ 390086 w 609600"/>
                <a:gd name="connsiteY2" fmla="*/ 89034 h 609600"/>
                <a:gd name="connsiteX3" fmla="*/ 308187 w 609600"/>
                <a:gd name="connsiteY3" fmla="*/ 7144 h 609600"/>
                <a:gd name="connsiteX4" fmla="*/ 226296 w 609600"/>
                <a:gd name="connsiteY4" fmla="*/ 89034 h 609600"/>
                <a:gd name="connsiteX5" fmla="*/ 226296 w 609600"/>
                <a:gd name="connsiteY5" fmla="*/ 226306 h 609600"/>
                <a:gd name="connsiteX6" fmla="*/ 89034 w 609600"/>
                <a:gd name="connsiteY6" fmla="*/ 226306 h 609600"/>
                <a:gd name="connsiteX7" fmla="*/ 7144 w 609600"/>
                <a:gd name="connsiteY7" fmla="*/ 308196 h 609600"/>
                <a:gd name="connsiteX8" fmla="*/ 89034 w 609600"/>
                <a:gd name="connsiteY8" fmla="*/ 390077 h 609600"/>
                <a:gd name="connsiteX9" fmla="*/ 226296 w 609600"/>
                <a:gd name="connsiteY9" fmla="*/ 390077 h 609600"/>
                <a:gd name="connsiteX10" fmla="*/ 226296 w 609600"/>
                <a:gd name="connsiteY10" fmla="*/ 527348 h 609600"/>
                <a:gd name="connsiteX11" fmla="*/ 308187 w 609600"/>
                <a:gd name="connsiteY11" fmla="*/ 609239 h 609600"/>
                <a:gd name="connsiteX12" fmla="*/ 390086 w 609600"/>
                <a:gd name="connsiteY12" fmla="*/ 527348 h 609600"/>
                <a:gd name="connsiteX13" fmla="*/ 390086 w 609600"/>
                <a:gd name="connsiteY13" fmla="*/ 390077 h 609600"/>
                <a:gd name="connsiteX14" fmla="*/ 527339 w 609600"/>
                <a:gd name="connsiteY14" fmla="*/ 390077 h 609600"/>
                <a:gd name="connsiteX15" fmla="*/ 609239 w 609600"/>
                <a:gd name="connsiteY15" fmla="*/ 308196 h 609600"/>
                <a:gd name="connsiteX16" fmla="*/ 527339 w 609600"/>
                <a:gd name="connsiteY16" fmla="*/ 226306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9600" h="609600">
                  <a:moveTo>
                    <a:pt x="527339" y="226306"/>
                  </a:moveTo>
                  <a:lnTo>
                    <a:pt x="390086" y="226306"/>
                  </a:lnTo>
                  <a:lnTo>
                    <a:pt x="390086" y="89034"/>
                  </a:lnTo>
                  <a:cubicBezTo>
                    <a:pt x="390086" y="43815"/>
                    <a:pt x="353416" y="7144"/>
                    <a:pt x="308187" y="7144"/>
                  </a:cubicBezTo>
                  <a:cubicBezTo>
                    <a:pt x="262967" y="7144"/>
                    <a:pt x="226296" y="43815"/>
                    <a:pt x="226296" y="89034"/>
                  </a:cubicBezTo>
                  <a:lnTo>
                    <a:pt x="226296" y="226306"/>
                  </a:lnTo>
                  <a:lnTo>
                    <a:pt x="89034" y="226306"/>
                  </a:lnTo>
                  <a:cubicBezTo>
                    <a:pt x="43805" y="226306"/>
                    <a:pt x="7144" y="262967"/>
                    <a:pt x="7144" y="308196"/>
                  </a:cubicBezTo>
                  <a:cubicBezTo>
                    <a:pt x="7144" y="353416"/>
                    <a:pt x="43805" y="390077"/>
                    <a:pt x="89034" y="390077"/>
                  </a:cubicBezTo>
                  <a:lnTo>
                    <a:pt x="226296" y="390077"/>
                  </a:lnTo>
                  <a:lnTo>
                    <a:pt x="226296" y="527348"/>
                  </a:lnTo>
                  <a:cubicBezTo>
                    <a:pt x="226296" y="572577"/>
                    <a:pt x="262967" y="609239"/>
                    <a:pt x="308187" y="609239"/>
                  </a:cubicBezTo>
                  <a:cubicBezTo>
                    <a:pt x="353416" y="609239"/>
                    <a:pt x="390086" y="572577"/>
                    <a:pt x="390086" y="527348"/>
                  </a:cubicBezTo>
                  <a:lnTo>
                    <a:pt x="390086" y="390077"/>
                  </a:lnTo>
                  <a:lnTo>
                    <a:pt x="527339" y="390077"/>
                  </a:lnTo>
                  <a:cubicBezTo>
                    <a:pt x="572568" y="390077"/>
                    <a:pt x="609239" y="353416"/>
                    <a:pt x="609239" y="308196"/>
                  </a:cubicBezTo>
                  <a:cubicBezTo>
                    <a:pt x="609239" y="262967"/>
                    <a:pt x="572568" y="226306"/>
                    <a:pt x="527339" y="226306"/>
                  </a:cubicBezTo>
                </a:path>
              </a:pathLst>
            </a:custGeom>
            <a:grpFill/>
            <a:ln w="9525" cap="flat">
              <a:noFill/>
              <a:prstDash val="solid"/>
              <a:miter/>
            </a:ln>
          </p:spPr>
          <p:txBody>
            <a:bodyPr rtlCol="0" anchor="ctr"/>
            <a:lstStyle/>
            <a:p>
              <a:pPr defTabSz="896386">
                <a:defRPr/>
              </a:pPr>
              <a:endParaRPr lang="en-US">
                <a:solidFill>
                  <a:srgbClr val="1A1A1A"/>
                </a:solidFill>
                <a:latin typeface="Segoe UI"/>
              </a:endParaRPr>
            </a:p>
          </p:txBody>
        </p:sp>
        <p:sp>
          <p:nvSpPr>
            <p:cNvPr id="74" name="Freeform: Shape 73">
              <a:extLst>
                <a:ext uri="{FF2B5EF4-FFF2-40B4-BE49-F238E27FC236}">
                  <a16:creationId xmlns:a16="http://schemas.microsoft.com/office/drawing/2014/main" id="{B9074E70-5C33-4511-94EA-A406124E56AA}"/>
                </a:ext>
              </a:extLst>
            </p:cNvPr>
            <p:cNvSpPr/>
            <p:nvPr/>
          </p:nvSpPr>
          <p:spPr>
            <a:xfrm>
              <a:off x="-2645710" y="4537958"/>
              <a:ext cx="2295525" cy="228600"/>
            </a:xfrm>
            <a:custGeom>
              <a:avLst/>
              <a:gdLst>
                <a:gd name="connsiteX0" fmla="*/ 2186722 w 2295525"/>
                <a:gd name="connsiteY0" fmla="*/ 225233 h 228600"/>
                <a:gd name="connsiteX1" fmla="*/ 116189 w 2295525"/>
                <a:gd name="connsiteY1" fmla="*/ 225233 h 228600"/>
                <a:gd name="connsiteX2" fmla="*/ 7144 w 2295525"/>
                <a:gd name="connsiteY2" fmla="*/ 116189 h 228600"/>
                <a:gd name="connsiteX3" fmla="*/ 116189 w 2295525"/>
                <a:gd name="connsiteY3" fmla="*/ 7144 h 228600"/>
                <a:gd name="connsiteX4" fmla="*/ 2186722 w 2295525"/>
                <a:gd name="connsiteY4" fmla="*/ 7144 h 228600"/>
                <a:gd name="connsiteX5" fmla="*/ 2295767 w 2295525"/>
                <a:gd name="connsiteY5" fmla="*/ 116189 h 228600"/>
                <a:gd name="connsiteX6" fmla="*/ 2186722 w 2295525"/>
                <a:gd name="connsiteY6" fmla="*/ 225233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5525" h="228600">
                  <a:moveTo>
                    <a:pt x="2186722" y="225233"/>
                  </a:moveTo>
                  <a:lnTo>
                    <a:pt x="116189" y="225233"/>
                  </a:lnTo>
                  <a:cubicBezTo>
                    <a:pt x="55959" y="225233"/>
                    <a:pt x="7144" y="176428"/>
                    <a:pt x="7144" y="116189"/>
                  </a:cubicBezTo>
                  <a:cubicBezTo>
                    <a:pt x="7144" y="55950"/>
                    <a:pt x="55959" y="7144"/>
                    <a:pt x="116189" y="7144"/>
                  </a:cubicBezTo>
                  <a:lnTo>
                    <a:pt x="2186722" y="7144"/>
                  </a:lnTo>
                  <a:cubicBezTo>
                    <a:pt x="2246971" y="7144"/>
                    <a:pt x="2295767" y="55950"/>
                    <a:pt x="2295767" y="116189"/>
                  </a:cubicBezTo>
                  <a:cubicBezTo>
                    <a:pt x="2295767" y="176428"/>
                    <a:pt x="2246971" y="225233"/>
                    <a:pt x="2186722" y="225233"/>
                  </a:cubicBezTo>
                </a:path>
              </a:pathLst>
            </a:custGeom>
            <a:grpFill/>
            <a:ln w="9525" cap="flat">
              <a:noFill/>
              <a:prstDash val="solid"/>
              <a:miter/>
            </a:ln>
          </p:spPr>
          <p:txBody>
            <a:bodyPr rtlCol="0" anchor="ctr"/>
            <a:lstStyle/>
            <a:p>
              <a:pPr defTabSz="896386">
                <a:defRPr/>
              </a:pPr>
              <a:endParaRPr lang="en-US">
                <a:solidFill>
                  <a:srgbClr val="1A1A1A"/>
                </a:solidFill>
                <a:latin typeface="Segoe UI"/>
              </a:endParaRPr>
            </a:p>
          </p:txBody>
        </p:sp>
      </p:grpSp>
      <p:pic>
        <p:nvPicPr>
          <p:cNvPr id="77" name="Picture 76">
            <a:extLst>
              <a:ext uri="{FF2B5EF4-FFF2-40B4-BE49-F238E27FC236}">
                <a16:creationId xmlns:a16="http://schemas.microsoft.com/office/drawing/2014/main" id="{BC2E266D-F04F-4D65-AF09-D2C6EC101A12}"/>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09853" y="2846574"/>
            <a:ext cx="316942" cy="281641"/>
          </a:xfrm>
          <a:prstGeom prst="rect">
            <a:avLst/>
          </a:prstGeom>
        </p:spPr>
      </p:pic>
      <p:pic>
        <p:nvPicPr>
          <p:cNvPr id="1037" name="Picture 13" descr="MathWorks">
            <a:extLst>
              <a:ext uri="{FF2B5EF4-FFF2-40B4-BE49-F238E27FC236}">
                <a16:creationId xmlns:a16="http://schemas.microsoft.com/office/drawing/2014/main" id="{4E617422-4481-4561-BE90-DC8937D4C6F4}"/>
              </a:ext>
              <a:ext uri="{C183D7F6-B498-43B3-948B-1728B52AA6E4}">
                <adec:decorative xmlns:adec="http://schemas.microsoft.com/office/drawing/2017/decorative" val="0"/>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3098989" y="2846576"/>
            <a:ext cx="1218571" cy="28164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ML.Net">
            <a:extLst>
              <a:ext uri="{FF2B5EF4-FFF2-40B4-BE49-F238E27FC236}">
                <a16:creationId xmlns:a16="http://schemas.microsoft.com/office/drawing/2014/main" id="{2B6A04C2-AE42-4E4C-9931-DE62BA93EF8A}"/>
              </a:ext>
              <a:ext uri="{C183D7F6-B498-43B3-948B-1728B52AA6E4}">
                <adec:decorative xmlns:adec="http://schemas.microsoft.com/office/drawing/2017/decorative" val="0"/>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93879" y="3401018"/>
            <a:ext cx="316766" cy="316766"/>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DMLC XGBoost">
            <a:extLst>
              <a:ext uri="{FF2B5EF4-FFF2-40B4-BE49-F238E27FC236}">
                <a16:creationId xmlns:a16="http://schemas.microsoft.com/office/drawing/2014/main" id="{AFD29A7B-F6B6-47D6-B426-50953D8A542B}"/>
              </a:ext>
              <a:ext uri="{C183D7F6-B498-43B3-948B-1728B52AA6E4}">
                <adec:decorative xmlns:adec="http://schemas.microsoft.com/office/drawing/2017/decorative" val="0"/>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78795" y="3417263"/>
            <a:ext cx="738767" cy="28428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ML">
            <a:extLst>
              <a:ext uri="{FF2B5EF4-FFF2-40B4-BE49-F238E27FC236}">
                <a16:creationId xmlns:a16="http://schemas.microsoft.com/office/drawing/2014/main" id="{47F9614E-A6D8-4CD8-B798-C9999CE695AC}"/>
              </a:ext>
              <a:ext uri="{C183D7F6-B498-43B3-948B-1728B52AA6E4}">
                <adec:decorative xmlns:adec="http://schemas.microsoft.com/office/drawing/2017/decorative" val="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57409" y="3953389"/>
            <a:ext cx="348274" cy="378629"/>
          </a:xfrm>
          <a:prstGeom prst="rect">
            <a:avLst/>
          </a:prstGeom>
        </p:spPr>
      </p:pic>
      <p:sp>
        <p:nvSpPr>
          <p:cNvPr id="49" name="Freeform 5" descr="ONNX">
            <a:extLst>
              <a:ext uri="{FF2B5EF4-FFF2-40B4-BE49-F238E27FC236}">
                <a16:creationId xmlns:a16="http://schemas.microsoft.com/office/drawing/2014/main" id="{97D97DC8-0FF6-4BDA-AC45-F3B514600D01}"/>
              </a:ext>
              <a:ext uri="{C183D7F6-B498-43B3-948B-1728B52AA6E4}">
                <adec:decorative xmlns:adec="http://schemas.microsoft.com/office/drawing/2017/decorative" val="0"/>
              </a:ext>
            </a:extLst>
          </p:cNvPr>
          <p:cNvSpPr>
            <a:spLocks noEditPoints="1"/>
          </p:cNvSpPr>
          <p:nvPr/>
        </p:nvSpPr>
        <p:spPr bwMode="auto">
          <a:xfrm>
            <a:off x="6204721" y="3377484"/>
            <a:ext cx="744794" cy="732585"/>
          </a:xfrm>
          <a:custGeom>
            <a:avLst/>
            <a:gdLst>
              <a:gd name="T0" fmla="*/ 113 w 1402"/>
              <a:gd name="T1" fmla="*/ 660 h 1367"/>
              <a:gd name="T2" fmla="*/ 340 w 1402"/>
              <a:gd name="T3" fmla="*/ 515 h 1367"/>
              <a:gd name="T4" fmla="*/ 281 w 1402"/>
              <a:gd name="T5" fmla="*/ 1164 h 1367"/>
              <a:gd name="T6" fmla="*/ 113 w 1402"/>
              <a:gd name="T7" fmla="*/ 660 h 1367"/>
              <a:gd name="T8" fmla="*/ 994 w 1402"/>
              <a:gd name="T9" fmla="*/ 180 h 1367"/>
              <a:gd name="T10" fmla="*/ 410 w 1402"/>
              <a:gd name="T11" fmla="*/ 427 h 1367"/>
              <a:gd name="T12" fmla="*/ 486 w 1402"/>
              <a:gd name="T13" fmla="*/ 113 h 1367"/>
              <a:gd name="T14" fmla="*/ 995 w 1402"/>
              <a:gd name="T15" fmla="*/ 179 h 1367"/>
              <a:gd name="T16" fmla="*/ 980 w 1402"/>
              <a:gd name="T17" fmla="*/ 1018 h 1367"/>
              <a:gd name="T18" fmla="*/ 1012 w 1402"/>
              <a:gd name="T19" fmla="*/ 967 h 1367"/>
              <a:gd name="T20" fmla="*/ 1287 w 1402"/>
              <a:gd name="T21" fmla="*/ 763 h 1367"/>
              <a:gd name="T22" fmla="*/ 980 w 1402"/>
              <a:gd name="T23" fmla="*/ 1018 h 1367"/>
              <a:gd name="T24" fmla="*/ 913 w 1402"/>
              <a:gd name="T25" fmla="*/ 1005 h 1367"/>
              <a:gd name="T26" fmla="*/ 969 w 1402"/>
              <a:gd name="T27" fmla="*/ 1259 h 1367"/>
              <a:gd name="T28" fmla="*/ 370 w 1402"/>
              <a:gd name="T29" fmla="*/ 1229 h 1367"/>
              <a:gd name="T30" fmla="*/ 393 w 1402"/>
              <a:gd name="T31" fmla="*/ 532 h 1367"/>
              <a:gd name="T32" fmla="*/ 414 w 1402"/>
              <a:gd name="T33" fmla="*/ 522 h 1367"/>
              <a:gd name="T34" fmla="*/ 898 w 1402"/>
              <a:gd name="T35" fmla="*/ 967 h 1367"/>
              <a:gd name="T36" fmla="*/ 354 w 1402"/>
              <a:gd name="T37" fmla="*/ 1195 h 1367"/>
              <a:gd name="T38" fmla="*/ 393 w 1402"/>
              <a:gd name="T39" fmla="*/ 532 h 1367"/>
              <a:gd name="T40" fmla="*/ 373 w 1402"/>
              <a:gd name="T41" fmla="*/ 420 h 1367"/>
              <a:gd name="T42" fmla="*/ 325 w 1402"/>
              <a:gd name="T43" fmla="*/ 480 h 1367"/>
              <a:gd name="T44" fmla="*/ 436 w 1402"/>
              <a:gd name="T45" fmla="*/ 149 h 1367"/>
              <a:gd name="T46" fmla="*/ 1291 w 1402"/>
              <a:gd name="T47" fmla="*/ 714 h 1367"/>
              <a:gd name="T48" fmla="*/ 988 w 1402"/>
              <a:gd name="T49" fmla="*/ 921 h 1367"/>
              <a:gd name="T50" fmla="*/ 1071 w 1402"/>
              <a:gd name="T51" fmla="*/ 235 h 1367"/>
              <a:gd name="T52" fmla="*/ 1303 w 1402"/>
              <a:gd name="T53" fmla="*/ 661 h 1367"/>
              <a:gd name="T54" fmla="*/ 1291 w 1402"/>
              <a:gd name="T55" fmla="*/ 714 h 1367"/>
              <a:gd name="T56" fmla="*/ 1006 w 1402"/>
              <a:gd name="T57" fmla="*/ 217 h 1367"/>
              <a:gd name="T58" fmla="*/ 943 w 1402"/>
              <a:gd name="T59" fmla="*/ 912 h 1367"/>
              <a:gd name="T60" fmla="*/ 436 w 1402"/>
              <a:gd name="T61" fmla="*/ 491 h 1367"/>
              <a:gd name="T62" fmla="*/ 437 w 1402"/>
              <a:gd name="T63" fmla="*/ 465 h 1367"/>
              <a:gd name="T64" fmla="*/ 1346 w 1402"/>
              <a:gd name="T65" fmla="*/ 642 h 1367"/>
              <a:gd name="T66" fmla="*/ 1336 w 1402"/>
              <a:gd name="T67" fmla="*/ 643 h 1367"/>
              <a:gd name="T68" fmla="*/ 1108 w 1402"/>
              <a:gd name="T69" fmla="*/ 182 h 1367"/>
              <a:gd name="T70" fmla="*/ 1010 w 1402"/>
              <a:gd name="T71" fmla="*/ 143 h 1367"/>
              <a:gd name="T72" fmla="*/ 486 w 1402"/>
              <a:gd name="T73" fmla="*/ 0 h 1367"/>
              <a:gd name="T74" fmla="*/ 436 w 1402"/>
              <a:gd name="T75" fmla="*/ 82 h 1367"/>
              <a:gd name="T76" fmla="*/ 56 w 1402"/>
              <a:gd name="T77" fmla="*/ 603 h 1367"/>
              <a:gd name="T78" fmla="*/ 56 w 1402"/>
              <a:gd name="T79" fmla="*/ 717 h 1367"/>
              <a:gd name="T80" fmla="*/ 256 w 1402"/>
              <a:gd name="T81" fmla="*/ 1203 h 1367"/>
              <a:gd name="T82" fmla="*/ 308 w 1402"/>
              <a:gd name="T83" fmla="*/ 1283 h 1367"/>
              <a:gd name="T84" fmla="*/ 939 w 1402"/>
              <a:gd name="T85" fmla="*/ 1324 h 1367"/>
              <a:gd name="T86" fmla="*/ 1051 w 1402"/>
              <a:gd name="T87" fmla="*/ 1310 h 1367"/>
              <a:gd name="T88" fmla="*/ 1336 w 1402"/>
              <a:gd name="T89" fmla="*/ 754 h 1367"/>
              <a:gd name="T90" fmla="*/ 1402 w 1402"/>
              <a:gd name="T91" fmla="*/ 699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2" h="1367">
                <a:moveTo>
                  <a:pt x="113" y="660"/>
                </a:moveTo>
                <a:lnTo>
                  <a:pt x="113" y="660"/>
                </a:lnTo>
                <a:cubicBezTo>
                  <a:pt x="113" y="657"/>
                  <a:pt x="113" y="653"/>
                  <a:pt x="112" y="650"/>
                </a:cubicBezTo>
                <a:lnTo>
                  <a:pt x="340" y="515"/>
                </a:lnTo>
                <a:cubicBezTo>
                  <a:pt x="344" y="520"/>
                  <a:pt x="349" y="524"/>
                  <a:pt x="355" y="526"/>
                </a:cubicBezTo>
                <a:lnTo>
                  <a:pt x="281" y="1164"/>
                </a:lnTo>
                <a:lnTo>
                  <a:pt x="94" y="703"/>
                </a:lnTo>
                <a:cubicBezTo>
                  <a:pt x="106" y="692"/>
                  <a:pt x="113" y="677"/>
                  <a:pt x="113" y="660"/>
                </a:cubicBezTo>
                <a:close/>
                <a:moveTo>
                  <a:pt x="994" y="180"/>
                </a:moveTo>
                <a:lnTo>
                  <a:pt x="994" y="180"/>
                </a:lnTo>
                <a:lnTo>
                  <a:pt x="417" y="432"/>
                </a:lnTo>
                <a:cubicBezTo>
                  <a:pt x="415" y="430"/>
                  <a:pt x="413" y="429"/>
                  <a:pt x="410" y="427"/>
                </a:cubicBezTo>
                <a:lnTo>
                  <a:pt x="484" y="113"/>
                </a:lnTo>
                <a:lnTo>
                  <a:pt x="486" y="113"/>
                </a:lnTo>
                <a:cubicBezTo>
                  <a:pt x="506" y="113"/>
                  <a:pt x="524" y="102"/>
                  <a:pt x="534" y="87"/>
                </a:cubicBezTo>
                <a:lnTo>
                  <a:pt x="995" y="179"/>
                </a:lnTo>
                <a:lnTo>
                  <a:pt x="994" y="180"/>
                </a:lnTo>
                <a:close/>
                <a:moveTo>
                  <a:pt x="980" y="1018"/>
                </a:moveTo>
                <a:lnTo>
                  <a:pt x="980" y="1018"/>
                </a:lnTo>
                <a:cubicBezTo>
                  <a:pt x="999" y="1009"/>
                  <a:pt x="1012" y="990"/>
                  <a:pt x="1012" y="967"/>
                </a:cubicBezTo>
                <a:cubicBezTo>
                  <a:pt x="1012" y="962"/>
                  <a:pt x="1011" y="958"/>
                  <a:pt x="1010" y="953"/>
                </a:cubicBezTo>
                <a:lnTo>
                  <a:pt x="1287" y="763"/>
                </a:lnTo>
                <a:lnTo>
                  <a:pt x="1007" y="1250"/>
                </a:lnTo>
                <a:lnTo>
                  <a:pt x="980" y="1018"/>
                </a:lnTo>
                <a:close/>
                <a:moveTo>
                  <a:pt x="913" y="1005"/>
                </a:moveTo>
                <a:lnTo>
                  <a:pt x="913" y="1005"/>
                </a:lnTo>
                <a:cubicBezTo>
                  <a:pt x="921" y="1014"/>
                  <a:pt x="931" y="1020"/>
                  <a:pt x="942" y="1023"/>
                </a:cubicBezTo>
                <a:lnTo>
                  <a:pt x="969" y="1259"/>
                </a:lnTo>
                <a:cubicBezTo>
                  <a:pt x="958" y="1265"/>
                  <a:pt x="949" y="1274"/>
                  <a:pt x="943" y="1285"/>
                </a:cubicBezTo>
                <a:lnTo>
                  <a:pt x="370" y="1229"/>
                </a:lnTo>
                <a:lnTo>
                  <a:pt x="913" y="1005"/>
                </a:lnTo>
                <a:close/>
                <a:moveTo>
                  <a:pt x="393" y="532"/>
                </a:moveTo>
                <a:lnTo>
                  <a:pt x="393" y="532"/>
                </a:lnTo>
                <a:cubicBezTo>
                  <a:pt x="401" y="530"/>
                  <a:pt x="408" y="527"/>
                  <a:pt x="414" y="522"/>
                </a:cubicBezTo>
                <a:lnTo>
                  <a:pt x="902" y="947"/>
                </a:lnTo>
                <a:cubicBezTo>
                  <a:pt x="900" y="953"/>
                  <a:pt x="898" y="960"/>
                  <a:pt x="898" y="967"/>
                </a:cubicBezTo>
                <a:lnTo>
                  <a:pt x="899" y="970"/>
                </a:lnTo>
                <a:lnTo>
                  <a:pt x="354" y="1195"/>
                </a:lnTo>
                <a:cubicBezTo>
                  <a:pt x="346" y="1183"/>
                  <a:pt x="334" y="1174"/>
                  <a:pt x="319" y="1171"/>
                </a:cubicBezTo>
                <a:lnTo>
                  <a:pt x="393" y="532"/>
                </a:lnTo>
                <a:close/>
                <a:moveTo>
                  <a:pt x="373" y="420"/>
                </a:moveTo>
                <a:lnTo>
                  <a:pt x="373" y="420"/>
                </a:lnTo>
                <a:cubicBezTo>
                  <a:pt x="345" y="424"/>
                  <a:pt x="324" y="447"/>
                  <a:pt x="324" y="476"/>
                </a:cubicBezTo>
                <a:lnTo>
                  <a:pt x="325" y="480"/>
                </a:lnTo>
                <a:lnTo>
                  <a:pt x="122" y="599"/>
                </a:lnTo>
                <a:lnTo>
                  <a:pt x="436" y="149"/>
                </a:lnTo>
                <a:lnTo>
                  <a:pt x="373" y="420"/>
                </a:lnTo>
                <a:close/>
                <a:moveTo>
                  <a:pt x="1291" y="714"/>
                </a:moveTo>
                <a:lnTo>
                  <a:pt x="1291" y="714"/>
                </a:lnTo>
                <a:lnTo>
                  <a:pt x="988" y="921"/>
                </a:lnTo>
                <a:cubicBezTo>
                  <a:pt x="986" y="920"/>
                  <a:pt x="984" y="918"/>
                  <a:pt x="981" y="917"/>
                </a:cubicBezTo>
                <a:lnTo>
                  <a:pt x="1071" y="235"/>
                </a:lnTo>
                <a:lnTo>
                  <a:pt x="1072" y="235"/>
                </a:lnTo>
                <a:lnTo>
                  <a:pt x="1303" y="661"/>
                </a:lnTo>
                <a:cubicBezTo>
                  <a:pt x="1294" y="671"/>
                  <a:pt x="1289" y="684"/>
                  <a:pt x="1289" y="699"/>
                </a:cubicBezTo>
                <a:cubicBezTo>
                  <a:pt x="1289" y="704"/>
                  <a:pt x="1290" y="709"/>
                  <a:pt x="1291" y="714"/>
                </a:cubicBezTo>
                <a:close/>
                <a:moveTo>
                  <a:pt x="1006" y="217"/>
                </a:moveTo>
                <a:lnTo>
                  <a:pt x="1006" y="217"/>
                </a:lnTo>
                <a:cubicBezTo>
                  <a:pt x="1013" y="225"/>
                  <a:pt x="1022" y="232"/>
                  <a:pt x="1033" y="236"/>
                </a:cubicBezTo>
                <a:lnTo>
                  <a:pt x="943" y="912"/>
                </a:lnTo>
                <a:cubicBezTo>
                  <a:pt x="938" y="913"/>
                  <a:pt x="932" y="915"/>
                  <a:pt x="927" y="918"/>
                </a:cubicBezTo>
                <a:lnTo>
                  <a:pt x="436" y="491"/>
                </a:lnTo>
                <a:cubicBezTo>
                  <a:pt x="437" y="486"/>
                  <a:pt x="438" y="481"/>
                  <a:pt x="438" y="476"/>
                </a:cubicBezTo>
                <a:cubicBezTo>
                  <a:pt x="438" y="472"/>
                  <a:pt x="438" y="469"/>
                  <a:pt x="437" y="465"/>
                </a:cubicBezTo>
                <a:lnTo>
                  <a:pt x="1006" y="217"/>
                </a:lnTo>
                <a:close/>
                <a:moveTo>
                  <a:pt x="1346" y="642"/>
                </a:moveTo>
                <a:lnTo>
                  <a:pt x="1346" y="642"/>
                </a:lnTo>
                <a:cubicBezTo>
                  <a:pt x="1342" y="642"/>
                  <a:pt x="1339" y="642"/>
                  <a:pt x="1336" y="643"/>
                </a:cubicBezTo>
                <a:lnTo>
                  <a:pt x="1102" y="208"/>
                </a:lnTo>
                <a:cubicBezTo>
                  <a:pt x="1106" y="200"/>
                  <a:pt x="1108" y="191"/>
                  <a:pt x="1108" y="182"/>
                </a:cubicBezTo>
                <a:cubicBezTo>
                  <a:pt x="1108" y="151"/>
                  <a:pt x="1083" y="125"/>
                  <a:pt x="1051" y="125"/>
                </a:cubicBezTo>
                <a:cubicBezTo>
                  <a:pt x="1035" y="125"/>
                  <a:pt x="1021" y="132"/>
                  <a:pt x="1010" y="143"/>
                </a:cubicBezTo>
                <a:lnTo>
                  <a:pt x="543" y="49"/>
                </a:lnTo>
                <a:cubicBezTo>
                  <a:pt x="539" y="21"/>
                  <a:pt x="515" y="0"/>
                  <a:pt x="486" y="0"/>
                </a:cubicBezTo>
                <a:cubicBezTo>
                  <a:pt x="455" y="0"/>
                  <a:pt x="429" y="25"/>
                  <a:pt x="429" y="56"/>
                </a:cubicBezTo>
                <a:cubicBezTo>
                  <a:pt x="429" y="66"/>
                  <a:pt x="432" y="75"/>
                  <a:pt x="436" y="82"/>
                </a:cubicBezTo>
                <a:lnTo>
                  <a:pt x="71" y="606"/>
                </a:lnTo>
                <a:cubicBezTo>
                  <a:pt x="66" y="604"/>
                  <a:pt x="61" y="603"/>
                  <a:pt x="56" y="603"/>
                </a:cubicBezTo>
                <a:cubicBezTo>
                  <a:pt x="25" y="603"/>
                  <a:pt x="0" y="629"/>
                  <a:pt x="0" y="660"/>
                </a:cubicBezTo>
                <a:cubicBezTo>
                  <a:pt x="0" y="692"/>
                  <a:pt x="25" y="717"/>
                  <a:pt x="56" y="717"/>
                </a:cubicBezTo>
                <a:lnTo>
                  <a:pt x="59" y="717"/>
                </a:lnTo>
                <a:lnTo>
                  <a:pt x="256" y="1203"/>
                </a:lnTo>
                <a:cubicBezTo>
                  <a:pt x="253" y="1210"/>
                  <a:pt x="251" y="1218"/>
                  <a:pt x="251" y="1227"/>
                </a:cubicBezTo>
                <a:cubicBezTo>
                  <a:pt x="251" y="1258"/>
                  <a:pt x="276" y="1283"/>
                  <a:pt x="308" y="1283"/>
                </a:cubicBezTo>
                <a:cubicBezTo>
                  <a:pt x="324" y="1283"/>
                  <a:pt x="338" y="1277"/>
                  <a:pt x="349" y="1266"/>
                </a:cubicBezTo>
                <a:lnTo>
                  <a:pt x="939" y="1324"/>
                </a:lnTo>
                <a:cubicBezTo>
                  <a:pt x="946" y="1348"/>
                  <a:pt x="968" y="1367"/>
                  <a:pt x="994" y="1367"/>
                </a:cubicBezTo>
                <a:cubicBezTo>
                  <a:pt x="1026" y="1367"/>
                  <a:pt x="1051" y="1341"/>
                  <a:pt x="1051" y="1310"/>
                </a:cubicBezTo>
                <a:cubicBezTo>
                  <a:pt x="1051" y="1296"/>
                  <a:pt x="1046" y="1283"/>
                  <a:pt x="1038" y="1273"/>
                </a:cubicBezTo>
                <a:lnTo>
                  <a:pt x="1336" y="754"/>
                </a:lnTo>
                <a:cubicBezTo>
                  <a:pt x="1339" y="755"/>
                  <a:pt x="1342" y="755"/>
                  <a:pt x="1346" y="755"/>
                </a:cubicBezTo>
                <a:cubicBezTo>
                  <a:pt x="1377" y="755"/>
                  <a:pt x="1402" y="730"/>
                  <a:pt x="1402" y="699"/>
                </a:cubicBezTo>
                <a:cubicBezTo>
                  <a:pt x="1402" y="667"/>
                  <a:pt x="1377" y="642"/>
                  <a:pt x="1346" y="642"/>
                </a:cubicBez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a:solidFill>
                <a:srgbClr val="1A1A1A"/>
              </a:solidFill>
              <a:latin typeface="Segoe UI"/>
            </a:endParaRPr>
          </a:p>
        </p:txBody>
      </p:sp>
      <p:sp>
        <p:nvSpPr>
          <p:cNvPr id="50" name="TextBox 49">
            <a:extLst>
              <a:ext uri="{FF2B5EF4-FFF2-40B4-BE49-F238E27FC236}">
                <a16:creationId xmlns:a16="http://schemas.microsoft.com/office/drawing/2014/main" id="{BD4A6E07-6CEB-4912-A83D-9B813A10B94A}"/>
              </a:ext>
              <a:ext uri="{C183D7F6-B498-43B3-948B-1728B52AA6E4}">
                <adec:decorative xmlns:adec="http://schemas.microsoft.com/office/drawing/2017/decorative" val="1"/>
              </a:ext>
            </a:extLst>
          </p:cNvPr>
          <p:cNvSpPr txBox="1"/>
          <p:nvPr/>
        </p:nvSpPr>
        <p:spPr>
          <a:xfrm>
            <a:off x="5825648" y="4280523"/>
            <a:ext cx="1502937" cy="241381"/>
          </a:xfrm>
          <a:prstGeom prst="rect">
            <a:avLst/>
          </a:prstGeom>
          <a:noFill/>
        </p:spPr>
        <p:txBody>
          <a:bodyPr wrap="square" lIns="0" tIns="0" rIns="0" bIns="0" rtlCol="0">
            <a:spAutoFit/>
          </a:bodyPr>
          <a:lstStyle/>
          <a:p>
            <a:pPr algn="ctr" defTabSz="896386">
              <a:defRPr/>
            </a:pPr>
            <a:r>
              <a:rPr lang="en-US" sz="1568">
                <a:solidFill>
                  <a:srgbClr val="1A1A1A"/>
                </a:solidFill>
                <a:latin typeface="Segoe UI Semibold"/>
                <a:cs typeface="Segoe UI" pitchFamily="34" charset="0"/>
              </a:rPr>
              <a:t>ONNX Model</a:t>
            </a:r>
          </a:p>
        </p:txBody>
      </p:sp>
      <p:sp>
        <p:nvSpPr>
          <p:cNvPr id="48" name="TextBox 47">
            <a:extLst>
              <a:ext uri="{FF2B5EF4-FFF2-40B4-BE49-F238E27FC236}">
                <a16:creationId xmlns:a16="http://schemas.microsoft.com/office/drawing/2014/main" id="{CCBF790C-AAAD-4C24-AACA-B15DBE82076C}"/>
              </a:ext>
              <a:ext uri="{C183D7F6-B498-43B3-948B-1728B52AA6E4}">
                <adec:decorative xmlns:adec="http://schemas.microsoft.com/office/drawing/2017/decorative" val="1"/>
              </a:ext>
            </a:extLst>
          </p:cNvPr>
          <p:cNvSpPr txBox="1"/>
          <p:nvPr/>
        </p:nvSpPr>
        <p:spPr>
          <a:xfrm>
            <a:off x="8728361" y="5042463"/>
            <a:ext cx="2517530" cy="325865"/>
          </a:xfrm>
          <a:prstGeom prst="rect">
            <a:avLst/>
          </a:prstGeom>
          <a:solidFill>
            <a:schemeClr val="tx2"/>
          </a:solidFill>
          <a:ln w="12700" cap="rnd" cmpd="sng" algn="ctr">
            <a:noFill/>
            <a:prstDash val="solid"/>
            <a:headEnd type="none"/>
            <a:tailEnd type="none"/>
          </a:ln>
          <a:effectLst/>
        </p:spPr>
        <p:txBody>
          <a:bodyPr wrap="square" lIns="89642" tIns="71714" rIns="89642" bIns="71714" rtlCol="0">
            <a:spAutoFit/>
          </a:bodyPr>
          <a:lstStyle/>
          <a:p>
            <a:pPr algn="ctr" defTabSz="896386">
              <a:defRPr/>
            </a:pPr>
            <a:r>
              <a:rPr lang="en-US" sz="1176" b="1">
                <a:solidFill>
                  <a:srgbClr val="FFFFFF"/>
                </a:solidFill>
                <a:latin typeface="Segoe UI"/>
              </a:rPr>
              <a:t>Windows devices</a:t>
            </a:r>
          </a:p>
        </p:txBody>
      </p:sp>
      <p:sp>
        <p:nvSpPr>
          <p:cNvPr id="51" name="TextBox 50">
            <a:extLst>
              <a:ext uri="{FF2B5EF4-FFF2-40B4-BE49-F238E27FC236}">
                <a16:creationId xmlns:a16="http://schemas.microsoft.com/office/drawing/2014/main" id="{2D7AF15A-A0E4-48BA-B378-7E0DFFBB6E35}"/>
              </a:ext>
              <a:ext uri="{C183D7F6-B498-43B3-948B-1728B52AA6E4}">
                <adec:decorative xmlns:adec="http://schemas.microsoft.com/office/drawing/2017/decorative" val="1"/>
              </a:ext>
            </a:extLst>
          </p:cNvPr>
          <p:cNvSpPr txBox="1"/>
          <p:nvPr/>
        </p:nvSpPr>
        <p:spPr>
          <a:xfrm>
            <a:off x="8728361" y="5422518"/>
            <a:ext cx="2517530" cy="325865"/>
          </a:xfrm>
          <a:prstGeom prst="rect">
            <a:avLst/>
          </a:prstGeom>
          <a:solidFill>
            <a:schemeClr val="tx2"/>
          </a:solidFill>
          <a:ln w="12700" cap="rnd" cmpd="sng" algn="ctr">
            <a:noFill/>
            <a:prstDash val="solid"/>
            <a:headEnd type="none"/>
            <a:tailEnd type="none"/>
          </a:ln>
          <a:effectLst/>
        </p:spPr>
        <p:txBody>
          <a:bodyPr wrap="square" lIns="89642" tIns="71714" rIns="89642" bIns="71714" rtlCol="0">
            <a:spAutoFit/>
          </a:bodyPr>
          <a:lstStyle/>
          <a:p>
            <a:pPr algn="ctr" defTabSz="896386">
              <a:defRPr/>
            </a:pPr>
            <a:r>
              <a:rPr lang="en-US" sz="1176" b="1">
                <a:solidFill>
                  <a:srgbClr val="FFFFFF"/>
                </a:solidFill>
                <a:latin typeface="Segoe UI"/>
              </a:rPr>
              <a:t>Other devices (iOS, etc.)</a:t>
            </a:r>
          </a:p>
        </p:txBody>
      </p:sp>
      <p:grpSp>
        <p:nvGrpSpPr>
          <p:cNvPr id="3" name="Group 2">
            <a:extLst>
              <a:ext uri="{FF2B5EF4-FFF2-40B4-BE49-F238E27FC236}">
                <a16:creationId xmlns:a16="http://schemas.microsoft.com/office/drawing/2014/main" id="{8EF56346-A59B-465A-9D3C-4B3BC348E078}"/>
              </a:ext>
              <a:ext uri="{C183D7F6-B498-43B3-948B-1728B52AA6E4}">
                <adec:decorative xmlns:adec="http://schemas.microsoft.com/office/drawing/2017/decorative" val="1"/>
              </a:ext>
            </a:extLst>
          </p:cNvPr>
          <p:cNvGrpSpPr/>
          <p:nvPr/>
        </p:nvGrpSpPr>
        <p:grpSpPr>
          <a:xfrm>
            <a:off x="4678438" y="3123994"/>
            <a:ext cx="1134762" cy="1998421"/>
            <a:chOff x="4662711" y="3030280"/>
            <a:chExt cx="1157516" cy="2038494"/>
          </a:xfrm>
        </p:grpSpPr>
        <p:cxnSp>
          <p:nvCxnSpPr>
            <p:cNvPr id="4" name="Connector: Elbow 3">
              <a:extLst>
                <a:ext uri="{FF2B5EF4-FFF2-40B4-BE49-F238E27FC236}">
                  <a16:creationId xmlns:a16="http://schemas.microsoft.com/office/drawing/2014/main" id="{149D90B5-BC85-4FA2-B48E-D31FE3E35ED3}"/>
                </a:ext>
              </a:extLst>
            </p:cNvPr>
            <p:cNvCxnSpPr>
              <a:cxnSpLocks/>
              <a:stCxn id="5" idx="3"/>
              <a:endCxn id="12" idx="3"/>
            </p:cNvCxnSpPr>
            <p:nvPr/>
          </p:nvCxnSpPr>
          <p:spPr>
            <a:xfrm>
              <a:off x="4662711" y="3030280"/>
              <a:ext cx="12700" cy="2038494"/>
            </a:xfrm>
            <a:prstGeom prst="bentConnector3">
              <a:avLst>
                <a:gd name="adj1" fmla="val 1800000"/>
              </a:avLst>
            </a:prstGeom>
            <a:ln w="127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A9885CE-F20D-4694-B443-AA44768FDFB4}"/>
                </a:ext>
              </a:extLst>
            </p:cNvPr>
            <p:cNvCxnSpPr>
              <a:cxnSpLocks/>
              <a:stCxn id="50" idx="1"/>
            </p:cNvCxnSpPr>
            <p:nvPr/>
          </p:nvCxnSpPr>
          <p:spPr>
            <a:xfrm flipH="1">
              <a:off x="4885733" y="4420707"/>
              <a:ext cx="934494" cy="0"/>
            </a:xfrm>
            <a:prstGeom prst="line">
              <a:avLst/>
            </a:prstGeom>
            <a:ln w="127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9EEB8F3-63C2-4226-A54D-98F3E59DDAB1}"/>
              </a:ext>
              <a:ext uri="{C183D7F6-B498-43B3-948B-1728B52AA6E4}">
                <adec:decorative xmlns:adec="http://schemas.microsoft.com/office/drawing/2017/decorative" val="1"/>
              </a:ext>
            </a:extLst>
          </p:cNvPr>
          <p:cNvGrpSpPr/>
          <p:nvPr/>
        </p:nvGrpSpPr>
        <p:grpSpPr>
          <a:xfrm>
            <a:off x="7316137" y="2820069"/>
            <a:ext cx="1172110" cy="2130274"/>
            <a:chOff x="7353301" y="2720260"/>
            <a:chExt cx="1195613" cy="2172990"/>
          </a:xfrm>
        </p:grpSpPr>
        <p:cxnSp>
          <p:nvCxnSpPr>
            <p:cNvPr id="47" name="Connector: Elbow 46">
              <a:extLst>
                <a:ext uri="{FF2B5EF4-FFF2-40B4-BE49-F238E27FC236}">
                  <a16:creationId xmlns:a16="http://schemas.microsoft.com/office/drawing/2014/main" id="{6BC46471-7441-4AAC-971B-E0CDDAC62AA2}"/>
                </a:ext>
              </a:extLst>
            </p:cNvPr>
            <p:cNvCxnSpPr>
              <a:cxnSpLocks/>
              <a:stCxn id="7" idx="1"/>
              <a:endCxn id="13" idx="1"/>
            </p:cNvCxnSpPr>
            <p:nvPr/>
          </p:nvCxnSpPr>
          <p:spPr>
            <a:xfrm rot="10800000" flipV="1">
              <a:off x="8536214" y="2720260"/>
              <a:ext cx="12700" cy="2172990"/>
            </a:xfrm>
            <a:prstGeom prst="bentConnector3">
              <a:avLst>
                <a:gd name="adj1" fmla="val 1800000"/>
              </a:avLst>
            </a:prstGeom>
            <a:ln w="127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D3C9904-1003-427F-A94B-B66884B86383}"/>
                </a:ext>
              </a:extLst>
            </p:cNvPr>
            <p:cNvCxnSpPr>
              <a:cxnSpLocks/>
              <a:endCxn id="50" idx="3"/>
            </p:cNvCxnSpPr>
            <p:nvPr/>
          </p:nvCxnSpPr>
          <p:spPr>
            <a:xfrm flipH="1" flipV="1">
              <a:off x="7353301" y="4420707"/>
              <a:ext cx="952502"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714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nodeType="withEffect">
                                  <p:stCondLst>
                                    <p:cond delay="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10" presetClass="entr" presetSubtype="0" fill="hold"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fade">
                                      <p:cBhvr>
                                        <p:cTn id="43" dur="500"/>
                                        <p:tgtEl>
                                          <p:spTgt spid="77"/>
                                        </p:tgtEl>
                                      </p:cBhvr>
                                    </p:animEffect>
                                  </p:childTnLst>
                                </p:cTn>
                              </p:par>
                              <p:par>
                                <p:cTn id="44" presetID="10" presetClass="entr" presetSubtype="0" fill="hold" nodeType="withEffect">
                                  <p:stCondLst>
                                    <p:cond delay="0"/>
                                  </p:stCondLst>
                                  <p:childTnLst>
                                    <p:set>
                                      <p:cBhvr>
                                        <p:cTn id="45" dur="1" fill="hold">
                                          <p:stCondLst>
                                            <p:cond delay="0"/>
                                          </p:stCondLst>
                                        </p:cTn>
                                        <p:tgtEl>
                                          <p:spTgt spid="1037"/>
                                        </p:tgtEl>
                                        <p:attrNameLst>
                                          <p:attrName>style.visibility</p:attrName>
                                        </p:attrNameLst>
                                      </p:cBhvr>
                                      <p:to>
                                        <p:strVal val="visible"/>
                                      </p:to>
                                    </p:set>
                                    <p:animEffect transition="in" filter="fade">
                                      <p:cBhvr>
                                        <p:cTn id="46" dur="500"/>
                                        <p:tgtEl>
                                          <p:spTgt spid="1037"/>
                                        </p:tgtEl>
                                      </p:cBhvr>
                                    </p:animEffect>
                                  </p:childTnLst>
                                </p:cTn>
                              </p:par>
                              <p:par>
                                <p:cTn id="47" presetID="10" presetClass="entr" presetSubtype="0" fill="hold" nodeType="withEffect">
                                  <p:stCondLst>
                                    <p:cond delay="0"/>
                                  </p:stCondLst>
                                  <p:childTnLst>
                                    <p:set>
                                      <p:cBhvr>
                                        <p:cTn id="48" dur="1" fill="hold">
                                          <p:stCondLst>
                                            <p:cond delay="0"/>
                                          </p:stCondLst>
                                        </p:cTn>
                                        <p:tgtEl>
                                          <p:spTgt spid="1039"/>
                                        </p:tgtEl>
                                        <p:attrNameLst>
                                          <p:attrName>style.visibility</p:attrName>
                                        </p:attrNameLst>
                                      </p:cBhvr>
                                      <p:to>
                                        <p:strVal val="visible"/>
                                      </p:to>
                                    </p:set>
                                    <p:animEffect transition="in" filter="fade">
                                      <p:cBhvr>
                                        <p:cTn id="49" dur="500"/>
                                        <p:tgtEl>
                                          <p:spTgt spid="1039"/>
                                        </p:tgtEl>
                                      </p:cBhvr>
                                    </p:animEffect>
                                  </p:childTnLst>
                                </p:cTn>
                              </p:par>
                              <p:par>
                                <p:cTn id="50" presetID="10" presetClass="entr" presetSubtype="0" fill="hold" nodeType="withEffect">
                                  <p:stCondLst>
                                    <p:cond delay="0"/>
                                  </p:stCondLst>
                                  <p:childTnLst>
                                    <p:set>
                                      <p:cBhvr>
                                        <p:cTn id="51" dur="1" fill="hold">
                                          <p:stCondLst>
                                            <p:cond delay="0"/>
                                          </p:stCondLst>
                                        </p:cTn>
                                        <p:tgtEl>
                                          <p:spTgt spid="1041"/>
                                        </p:tgtEl>
                                        <p:attrNameLst>
                                          <p:attrName>style.visibility</p:attrName>
                                        </p:attrNameLst>
                                      </p:cBhvr>
                                      <p:to>
                                        <p:strVal val="visible"/>
                                      </p:to>
                                    </p:set>
                                    <p:animEffect transition="in" filter="fade">
                                      <p:cBhvr>
                                        <p:cTn id="52" dur="500"/>
                                        <p:tgtEl>
                                          <p:spTgt spid="1041"/>
                                        </p:tgtEl>
                                      </p:cBhvr>
                                    </p:animEffect>
                                  </p:childTnLst>
                                </p:cTn>
                              </p:par>
                              <p:par>
                                <p:cTn id="53" presetID="10" presetClass="entr" presetSubtype="0"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500"/>
                                        <p:tgtEl>
                                          <p:spTgt spid="79"/>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left)">
                                      <p:cBhvr>
                                        <p:cTn id="59" dur="500"/>
                                        <p:tgtEl>
                                          <p:spTgt spid="3"/>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par>
                          <p:cTn id="67" fill="hold">
                            <p:stCondLst>
                              <p:cond delay="1500"/>
                            </p:stCondLst>
                            <p:childTnLst>
                              <p:par>
                                <p:cTn id="68" presetID="22" presetClass="entr" presetSubtype="8" fill="hold" nodeType="after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wipe(left)">
                                      <p:cBhvr>
                                        <p:cTn id="70" dur="500"/>
                                        <p:tgtEl>
                                          <p:spTgt spid="6"/>
                                        </p:tgtEl>
                                      </p:cBhvr>
                                    </p:animEffect>
                                  </p:childTnLst>
                                </p:cTn>
                              </p:par>
                            </p:childTnLst>
                          </p:cTn>
                        </p:par>
                        <p:par>
                          <p:cTn id="71" fill="hold">
                            <p:stCondLst>
                              <p:cond delay="2000"/>
                            </p:stCondLst>
                            <p:childTnLst>
                              <p:par>
                                <p:cTn id="72" presetID="10" presetClass="entr" presetSubtype="0"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500"/>
                                        <p:tgtEl>
                                          <p:spTgt spid="1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fade">
                                      <p:cBhvr>
                                        <p:cTn id="80" dur="500"/>
                                        <p:tgtEl>
                                          <p:spTgt spid="1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fade">
                                      <p:cBhvr>
                                        <p:cTn id="83" dur="500"/>
                                        <p:tgtEl>
                                          <p:spTgt spid="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fade">
                                      <p:cBhvr>
                                        <p:cTn id="92" dur="500"/>
                                        <p:tgtEl>
                                          <p:spTgt spid="7"/>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animEffect transition="in" filter="fade">
                                      <p:cBhvr>
                                        <p:cTn id="9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11" grpId="0"/>
      <p:bldP spid="12" grpId="0" animBg="1"/>
      <p:bldP spid="13" grpId="0" animBg="1"/>
      <p:bldP spid="16" grpId="0" animBg="1"/>
      <p:bldP spid="17" grpId="0" animBg="1"/>
      <p:bldP spid="18" grpId="0" animBg="1"/>
      <p:bldP spid="66" grpId="0"/>
      <p:bldP spid="49" grpId="0" animBg="1"/>
      <p:bldP spid="50" grpId="0"/>
      <p:bldP spid="48" grpId="0" animBg="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2C3C1E0-2826-7447-91EE-89324EAD511A}"/>
              </a:ext>
              <a:ext uri="{C183D7F6-B498-43B3-948B-1728B52AA6E4}">
                <adec:decorative xmlns:adec="http://schemas.microsoft.com/office/drawing/2017/decorative" val="1"/>
              </a:ext>
            </a:extLst>
          </p:cNvPr>
          <p:cNvSpPr>
            <a:spLocks noGrp="1"/>
          </p:cNvSpPr>
          <p:nvPr>
            <p:ph type="title"/>
          </p:nvPr>
        </p:nvSpPr>
        <p:spPr/>
        <p:txBody>
          <a:bodyPr/>
          <a:lstStyle/>
          <a:p>
            <a:r>
              <a:rPr lang="en-US" spc="0"/>
              <a:t>Machine Learning on Azure</a:t>
            </a:r>
          </a:p>
        </p:txBody>
      </p:sp>
      <p:sp>
        <p:nvSpPr>
          <p:cNvPr id="364" name="Rectangle 363">
            <a:extLst>
              <a:ext uri="{FF2B5EF4-FFF2-40B4-BE49-F238E27FC236}">
                <a16:creationId xmlns:a16="http://schemas.microsoft.com/office/drawing/2014/main" id="{B49AB073-8BEE-45A7-94D9-EE1C997AFC5E}"/>
              </a:ext>
              <a:ext uri="{C183D7F6-B498-43B3-948B-1728B52AA6E4}">
                <adec:decorative xmlns:adec="http://schemas.microsoft.com/office/drawing/2017/decorative" val="1"/>
              </a:ext>
            </a:extLst>
          </p:cNvPr>
          <p:cNvSpPr/>
          <p:nvPr/>
        </p:nvSpPr>
        <p:spPr bwMode="auto">
          <a:xfrm>
            <a:off x="6939145" y="4138358"/>
            <a:ext cx="4655960" cy="967707"/>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37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Rectangle 364">
            <a:extLst>
              <a:ext uri="{FF2B5EF4-FFF2-40B4-BE49-F238E27FC236}">
                <a16:creationId xmlns:a16="http://schemas.microsoft.com/office/drawing/2014/main" id="{AD03320A-9449-4AA7-99CE-50CC6AED2D65}"/>
              </a:ext>
              <a:ext uri="{C183D7F6-B498-43B3-948B-1728B52AA6E4}">
                <adec:decorative xmlns:adec="http://schemas.microsoft.com/office/drawing/2017/decorative" val="1"/>
              </a:ext>
            </a:extLst>
          </p:cNvPr>
          <p:cNvSpPr/>
          <p:nvPr/>
        </p:nvSpPr>
        <p:spPr bwMode="auto">
          <a:xfrm>
            <a:off x="444305" y="1169263"/>
            <a:ext cx="11303392" cy="5081239"/>
          </a:xfrm>
          <a:prstGeom prst="rect">
            <a:avLst/>
          </a:prstGeom>
          <a:noFill/>
          <a:ln w="254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6" name="Rectangle 365">
            <a:extLst>
              <a:ext uri="{FF2B5EF4-FFF2-40B4-BE49-F238E27FC236}">
                <a16:creationId xmlns:a16="http://schemas.microsoft.com/office/drawing/2014/main" id="{2DD6354C-8FB1-4F6B-8755-627DF137D915}"/>
              </a:ext>
              <a:ext uri="{C183D7F6-B498-43B3-948B-1728B52AA6E4}">
                <adec:decorative xmlns:adec="http://schemas.microsoft.com/office/drawing/2017/decorative" val="1"/>
              </a:ext>
            </a:extLst>
          </p:cNvPr>
          <p:cNvSpPr/>
          <p:nvPr/>
        </p:nvSpPr>
        <p:spPr bwMode="auto">
          <a:xfrm>
            <a:off x="639022" y="1317715"/>
            <a:ext cx="6298352"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Domain specific pretrained models</a:t>
            </a:r>
          </a:p>
          <a:p>
            <a:pPr defTabSz="914102" fontAlgn="base">
              <a:spcBef>
                <a:spcPct val="0"/>
              </a:spcBef>
              <a:spcAft>
                <a:spcPct val="0"/>
              </a:spcAft>
              <a:defRPr/>
            </a:pPr>
            <a:r>
              <a:rPr lang="en-US" sz="1372" kern="0">
                <a:solidFill>
                  <a:srgbClr val="EBEBEA"/>
                </a:solidFill>
                <a:latin typeface="Segoe UI"/>
                <a:cs typeface="Segoe UI" pitchFamily="34" charset="0"/>
              </a:rPr>
              <a:t>To simplify solution development</a:t>
            </a:r>
          </a:p>
        </p:txBody>
      </p:sp>
      <p:sp>
        <p:nvSpPr>
          <p:cNvPr id="367" name="TextBox 366">
            <a:extLst>
              <a:ext uri="{FF2B5EF4-FFF2-40B4-BE49-F238E27FC236}">
                <a16:creationId xmlns:a16="http://schemas.microsoft.com/office/drawing/2014/main" id="{0D9BCB3C-9DC3-469F-92BF-5DB8DF47D5FC}"/>
              </a:ext>
              <a:ext uri="{C183D7F6-B498-43B3-948B-1728B52AA6E4}">
                <adec:decorative xmlns:adec="http://schemas.microsoft.com/office/drawing/2017/decorative" val="1"/>
              </a:ext>
            </a:extLst>
          </p:cNvPr>
          <p:cNvSpPr txBox="1"/>
          <p:nvPr/>
        </p:nvSpPr>
        <p:spPr>
          <a:xfrm>
            <a:off x="6995649" y="4670025"/>
            <a:ext cx="1096775"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FFFFFF"/>
                </a:solidFill>
                <a:latin typeface="Segoe UI Semibold" panose="020B0702040204020203" pitchFamily="34" charset="0"/>
                <a:cs typeface="Segoe UI Semibold" panose="020B0702040204020203" pitchFamily="34" charset="0"/>
              </a:rPr>
              <a:t>Azure </a:t>
            </a:r>
            <a:br>
              <a:rPr lang="en-US" sz="882">
                <a:solidFill>
                  <a:srgbClr val="FFFFFF"/>
                </a:solidFill>
                <a:latin typeface="Segoe UI Semibold" panose="020B0702040204020203" pitchFamily="34" charset="0"/>
                <a:cs typeface="Segoe UI Semibold" panose="020B0702040204020203" pitchFamily="34" charset="0"/>
              </a:rPr>
            </a:br>
            <a:r>
              <a:rPr lang="en-US" sz="882">
                <a:solidFill>
                  <a:srgbClr val="FFFFFF"/>
                </a:solidFill>
                <a:latin typeface="Segoe UI Semibold" panose="020B0702040204020203" pitchFamily="34" charset="0"/>
                <a:cs typeface="Segoe UI Semibold" panose="020B0702040204020203" pitchFamily="34" charset="0"/>
              </a:rPr>
              <a:t>Databricks</a:t>
            </a:r>
          </a:p>
        </p:txBody>
      </p:sp>
      <p:sp>
        <p:nvSpPr>
          <p:cNvPr id="368" name="TextBox 367">
            <a:extLst>
              <a:ext uri="{FF2B5EF4-FFF2-40B4-BE49-F238E27FC236}">
                <a16:creationId xmlns:a16="http://schemas.microsoft.com/office/drawing/2014/main" id="{0272B582-2DF4-4368-841C-0433FFE1973D}"/>
              </a:ext>
              <a:ext uri="{C183D7F6-B498-43B3-948B-1728B52AA6E4}">
                <adec:decorative xmlns:adec="http://schemas.microsoft.com/office/drawing/2017/decorative" val="1"/>
              </a:ext>
            </a:extLst>
          </p:cNvPr>
          <p:cNvSpPr txBox="1"/>
          <p:nvPr/>
        </p:nvSpPr>
        <p:spPr>
          <a:xfrm>
            <a:off x="10482882" y="4670025"/>
            <a:ext cx="1096775" cy="21266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FFFFFF"/>
                </a:solidFill>
                <a:latin typeface="Segoe UI Semibold" panose="020B0702040204020203" pitchFamily="34" charset="0"/>
                <a:cs typeface="Segoe UI Semibold" panose="020B0702040204020203" pitchFamily="34" charset="0"/>
              </a:rPr>
              <a:t>Azure Synapse</a:t>
            </a:r>
          </a:p>
        </p:txBody>
      </p:sp>
      <p:sp>
        <p:nvSpPr>
          <p:cNvPr id="369" name="Rectangle 368">
            <a:extLst>
              <a:ext uri="{FF2B5EF4-FFF2-40B4-BE49-F238E27FC236}">
                <a16:creationId xmlns:a16="http://schemas.microsoft.com/office/drawing/2014/main" id="{4DF8A99C-8909-4829-AC9E-FD1D6130B4D7}"/>
              </a:ext>
              <a:ext uri="{C183D7F6-B498-43B3-948B-1728B52AA6E4}">
                <adec:decorative xmlns:adec="http://schemas.microsoft.com/office/drawing/2017/decorative" val="1"/>
              </a:ext>
            </a:extLst>
          </p:cNvPr>
          <p:cNvSpPr/>
          <p:nvPr/>
        </p:nvSpPr>
        <p:spPr bwMode="auto">
          <a:xfrm>
            <a:off x="639020" y="321579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B"/>
                </a:solidFill>
                <a:latin typeface="Segoe UI Semibold"/>
                <a:ea typeface="Segoe UI" pitchFamily="34" charset="0"/>
                <a:cs typeface="Segoe UI" pitchFamily="34" charset="0"/>
              </a:rPr>
              <a:t>Popular frameworks</a:t>
            </a:r>
          </a:p>
          <a:p>
            <a:pPr defTabSz="914102" fontAlgn="base">
              <a:spcBef>
                <a:spcPct val="0"/>
              </a:spcBef>
              <a:spcAft>
                <a:spcPct val="0"/>
              </a:spcAft>
              <a:defRPr/>
            </a:pPr>
            <a:r>
              <a:rPr lang="en-US" sz="1372" kern="0">
                <a:solidFill>
                  <a:srgbClr val="EBEBEB"/>
                </a:solidFill>
                <a:latin typeface="Segoe UI"/>
                <a:cs typeface="Segoe UI" pitchFamily="34" charset="0"/>
              </a:rPr>
              <a:t>To build advanced deep learning solutions </a:t>
            </a:r>
          </a:p>
        </p:txBody>
      </p:sp>
      <p:sp>
        <p:nvSpPr>
          <p:cNvPr id="370" name="TextBox 369">
            <a:extLst>
              <a:ext uri="{FF2B5EF4-FFF2-40B4-BE49-F238E27FC236}">
                <a16:creationId xmlns:a16="http://schemas.microsoft.com/office/drawing/2014/main" id="{2BA1A801-CA4D-40DC-8728-653F2ABC12EE}"/>
              </a:ext>
              <a:ext uri="{C183D7F6-B498-43B3-948B-1728B52AA6E4}">
                <adec:decorative xmlns:adec="http://schemas.microsoft.com/office/drawing/2017/decorative" val="1"/>
              </a:ext>
            </a:extLst>
          </p:cNvPr>
          <p:cNvSpPr txBox="1"/>
          <p:nvPr/>
        </p:nvSpPr>
        <p:spPr>
          <a:xfrm>
            <a:off x="81862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TensorFlow</a:t>
            </a:r>
          </a:p>
        </p:txBody>
      </p:sp>
      <p:sp>
        <p:nvSpPr>
          <p:cNvPr id="371" name="TextBox 370">
            <a:extLst>
              <a:ext uri="{FF2B5EF4-FFF2-40B4-BE49-F238E27FC236}">
                <a16:creationId xmlns:a16="http://schemas.microsoft.com/office/drawing/2014/main" id="{F9E40B0B-F554-4ABF-8279-5F3D4ACA522F}"/>
              </a:ext>
              <a:ext uri="{C183D7F6-B498-43B3-948B-1728B52AA6E4}">
                <adec:decorative xmlns:adec="http://schemas.microsoft.com/office/drawing/2017/decorative" val="1"/>
              </a:ext>
            </a:extLst>
          </p:cNvPr>
          <p:cNvSpPr txBox="1"/>
          <p:nvPr/>
        </p:nvSpPr>
        <p:spPr>
          <a:xfrm>
            <a:off x="70165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PyTorch</a:t>
            </a:r>
          </a:p>
        </p:txBody>
      </p:sp>
      <p:sp>
        <p:nvSpPr>
          <p:cNvPr id="372" name="TextBox 371">
            <a:extLst>
              <a:ext uri="{FF2B5EF4-FFF2-40B4-BE49-F238E27FC236}">
                <a16:creationId xmlns:a16="http://schemas.microsoft.com/office/drawing/2014/main" id="{7F5968AC-69E3-42FA-A907-575C6009EB4E}"/>
              </a:ext>
              <a:ext uri="{C183D7F6-B498-43B3-948B-1728B52AA6E4}">
                <adec:decorative xmlns:adec="http://schemas.microsoft.com/office/drawing/2017/decorative" val="1"/>
              </a:ext>
            </a:extLst>
          </p:cNvPr>
          <p:cNvSpPr txBox="1"/>
          <p:nvPr/>
        </p:nvSpPr>
        <p:spPr>
          <a:xfrm>
            <a:off x="10503816"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ONNX</a:t>
            </a:r>
          </a:p>
        </p:txBody>
      </p:sp>
      <p:sp>
        <p:nvSpPr>
          <p:cNvPr id="373" name="TextBox 372">
            <a:extLst>
              <a:ext uri="{FF2B5EF4-FFF2-40B4-BE49-F238E27FC236}">
                <a16:creationId xmlns:a16="http://schemas.microsoft.com/office/drawing/2014/main" id="{078AC656-DAB5-4DC8-B84E-A8C1F797626A}"/>
              </a:ext>
              <a:ext uri="{C183D7F6-B498-43B3-948B-1728B52AA6E4}">
                <adec:decorative xmlns:adec="http://schemas.microsoft.com/office/drawing/2017/decorative" val="1"/>
              </a:ext>
            </a:extLst>
          </p:cNvPr>
          <p:cNvSpPr txBox="1"/>
          <p:nvPr/>
        </p:nvSpPr>
        <p:spPr>
          <a:xfrm>
            <a:off x="8580630" y="4670025"/>
            <a:ext cx="1289767"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FFFFFF"/>
                </a:solidFill>
                <a:latin typeface="Segoe UI Semibold" panose="020B0702040204020203" pitchFamily="34" charset="0"/>
                <a:cs typeface="Segoe UI Semibold" panose="020B0702040204020203" pitchFamily="34" charset="0"/>
              </a:rPr>
              <a:t>Azure Machine Learning</a:t>
            </a:r>
          </a:p>
        </p:txBody>
      </p:sp>
      <p:sp>
        <p:nvSpPr>
          <p:cNvPr id="374" name="TextBox 373">
            <a:extLst>
              <a:ext uri="{FF2B5EF4-FFF2-40B4-BE49-F238E27FC236}">
                <a16:creationId xmlns:a16="http://schemas.microsoft.com/office/drawing/2014/main" id="{5F695E31-0360-42C4-B77A-349878D8F782}"/>
              </a:ext>
              <a:ext uri="{C183D7F6-B498-43B3-948B-1728B52AA6E4}">
                <adec:decorative xmlns:adec="http://schemas.microsoft.com/office/drawing/2017/decorative" val="1"/>
              </a:ext>
            </a:extLst>
          </p:cNvPr>
          <p:cNvSpPr txBox="1"/>
          <p:nvPr/>
        </p:nvSpPr>
        <p:spPr>
          <a:xfrm>
            <a:off x="9516682" y="1833602"/>
            <a:ext cx="738333"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Language</a:t>
            </a:r>
          </a:p>
        </p:txBody>
      </p:sp>
      <p:sp>
        <p:nvSpPr>
          <p:cNvPr id="375" name="TextBox 374">
            <a:extLst>
              <a:ext uri="{FF2B5EF4-FFF2-40B4-BE49-F238E27FC236}">
                <a16:creationId xmlns:a16="http://schemas.microsoft.com/office/drawing/2014/main" id="{1508BFAE-E75D-42BD-9EC7-C410F58458B0}"/>
              </a:ext>
              <a:ext uri="{C183D7F6-B498-43B3-948B-1728B52AA6E4}">
                <adec:decorative xmlns:adec="http://schemas.microsoft.com/office/drawing/2017/decorative" val="1"/>
              </a:ext>
            </a:extLst>
          </p:cNvPr>
          <p:cNvSpPr txBox="1"/>
          <p:nvPr/>
        </p:nvSpPr>
        <p:spPr>
          <a:xfrm>
            <a:off x="83779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Speech</a:t>
            </a:r>
          </a:p>
        </p:txBody>
      </p:sp>
      <p:sp>
        <p:nvSpPr>
          <p:cNvPr id="376" name="Rounded Rectangular Callout 243">
            <a:extLst>
              <a:ext uri="{FF2B5EF4-FFF2-40B4-BE49-F238E27FC236}">
                <a16:creationId xmlns:a16="http://schemas.microsoft.com/office/drawing/2014/main" id="{BD4EDA52-20BE-4A4A-9F04-BC9A96AC7B98}"/>
              </a:ext>
              <a:ext uri="{C183D7F6-B498-43B3-948B-1728B52AA6E4}">
                <adec:decorative xmlns:adec="http://schemas.microsoft.com/office/drawing/2017/decorative" val="1"/>
              </a:ext>
            </a:extLst>
          </p:cNvPr>
          <p:cNvSpPr/>
          <p:nvPr/>
        </p:nvSpPr>
        <p:spPr bwMode="auto">
          <a:xfrm>
            <a:off x="8563976" y="1504839"/>
            <a:ext cx="302457" cy="202647"/>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a:solidFill>
                  <a:srgbClr val="EBEBEB"/>
                </a:solidFill>
                <a:latin typeface="Segoe UI"/>
                <a:ea typeface="Segoe UI" pitchFamily="34" charset="0"/>
                <a:cs typeface="Segoe UI" pitchFamily="34" charset="0"/>
              </a:rPr>
              <a:t>…</a:t>
            </a:r>
          </a:p>
        </p:txBody>
      </p:sp>
      <p:sp>
        <p:nvSpPr>
          <p:cNvPr id="377" name="TextBox 376">
            <a:extLst>
              <a:ext uri="{FF2B5EF4-FFF2-40B4-BE49-F238E27FC236}">
                <a16:creationId xmlns:a16="http://schemas.microsoft.com/office/drawing/2014/main" id="{AF54337C-63FF-4111-AFD6-B994A6C4F51F}"/>
              </a:ext>
              <a:ext uri="{C183D7F6-B498-43B3-948B-1728B52AA6E4}">
                <adec:decorative xmlns:adec="http://schemas.microsoft.com/office/drawing/2017/decorative" val="1"/>
              </a:ext>
            </a:extLst>
          </p:cNvPr>
          <p:cNvSpPr txBox="1"/>
          <p:nvPr/>
        </p:nvSpPr>
        <p:spPr>
          <a:xfrm>
            <a:off x="10666281" y="1833602"/>
            <a:ext cx="729978"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Search</a:t>
            </a:r>
          </a:p>
        </p:txBody>
      </p:sp>
      <p:sp>
        <p:nvSpPr>
          <p:cNvPr id="378" name="TextBox 377">
            <a:extLst>
              <a:ext uri="{FF2B5EF4-FFF2-40B4-BE49-F238E27FC236}">
                <a16:creationId xmlns:a16="http://schemas.microsoft.com/office/drawing/2014/main" id="{57B6BCAC-1E62-4071-8112-6D801458F81F}"/>
              </a:ext>
              <a:ext uri="{C183D7F6-B498-43B3-948B-1728B52AA6E4}">
                <adec:decorative xmlns:adec="http://schemas.microsoft.com/office/drawing/2017/decorative" val="1"/>
              </a:ext>
            </a:extLst>
          </p:cNvPr>
          <p:cNvSpPr txBox="1"/>
          <p:nvPr/>
        </p:nvSpPr>
        <p:spPr>
          <a:xfrm>
            <a:off x="72082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Vision</a:t>
            </a:r>
          </a:p>
        </p:txBody>
      </p:sp>
      <p:sp>
        <p:nvSpPr>
          <p:cNvPr id="379" name="Rectangle 378">
            <a:extLst>
              <a:ext uri="{FF2B5EF4-FFF2-40B4-BE49-F238E27FC236}">
                <a16:creationId xmlns:a16="http://schemas.microsoft.com/office/drawing/2014/main" id="{5D8F6F25-34EE-43B8-B1C9-010C0008A23B}"/>
              </a:ext>
              <a:ext uri="{C183D7F6-B498-43B3-948B-1728B52AA6E4}">
                <adec:decorative xmlns:adec="http://schemas.microsoft.com/office/drawing/2017/decorative" val="1"/>
              </a:ext>
            </a:extLst>
          </p:cNvPr>
          <p:cNvSpPr/>
          <p:nvPr/>
        </p:nvSpPr>
        <p:spPr bwMode="auto">
          <a:xfrm>
            <a:off x="619320" y="419650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0078D3"/>
                </a:solidFill>
                <a:latin typeface="Segoe UI Semibold"/>
                <a:ea typeface="Segoe UI" pitchFamily="34" charset="0"/>
                <a:cs typeface="Segoe UI" pitchFamily="34" charset="0"/>
              </a:rPr>
              <a:t>Productive services</a:t>
            </a:r>
          </a:p>
          <a:p>
            <a:pPr defTabSz="914102" fontAlgn="base">
              <a:spcBef>
                <a:spcPct val="0"/>
              </a:spcBef>
              <a:spcAft>
                <a:spcPct val="0"/>
              </a:spcAft>
              <a:defRPr/>
            </a:pPr>
            <a:r>
              <a:rPr lang="en-US" sz="1372" kern="0">
                <a:solidFill>
                  <a:srgbClr val="0078D3"/>
                </a:solidFill>
                <a:latin typeface="Segoe UI"/>
                <a:cs typeface="Segoe UI" pitchFamily="34" charset="0"/>
              </a:rPr>
              <a:t>To empower data science and development teams</a:t>
            </a:r>
          </a:p>
        </p:txBody>
      </p:sp>
      <p:sp>
        <p:nvSpPr>
          <p:cNvPr id="380" name="Rectangle 379">
            <a:extLst>
              <a:ext uri="{FF2B5EF4-FFF2-40B4-BE49-F238E27FC236}">
                <a16:creationId xmlns:a16="http://schemas.microsoft.com/office/drawing/2014/main" id="{E0007904-6812-4B7A-AFC6-4967288FCA52}"/>
              </a:ext>
              <a:ext uri="{C183D7F6-B498-43B3-948B-1728B52AA6E4}">
                <adec:decorative xmlns:adec="http://schemas.microsoft.com/office/drawing/2017/decorative" val="1"/>
              </a:ext>
            </a:extLst>
          </p:cNvPr>
          <p:cNvSpPr/>
          <p:nvPr/>
        </p:nvSpPr>
        <p:spPr bwMode="auto">
          <a:xfrm>
            <a:off x="620668" y="518802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Powerful infrastructure</a:t>
            </a:r>
          </a:p>
          <a:p>
            <a:pPr defTabSz="914102" fontAlgn="base">
              <a:spcBef>
                <a:spcPct val="0"/>
              </a:spcBef>
              <a:spcAft>
                <a:spcPct val="0"/>
              </a:spcAft>
              <a:defRPr/>
            </a:pPr>
            <a:r>
              <a:rPr lang="en-US" sz="1372" kern="0">
                <a:solidFill>
                  <a:srgbClr val="EBEBEA"/>
                </a:solidFill>
                <a:latin typeface="Segoe UI"/>
                <a:cs typeface="Segoe UI" pitchFamily="34" charset="0"/>
              </a:rPr>
              <a:t>To accelerate deep learning</a:t>
            </a:r>
          </a:p>
        </p:txBody>
      </p:sp>
      <p:sp>
        <p:nvSpPr>
          <p:cNvPr id="381" name="Rectangle 380">
            <a:extLst>
              <a:ext uri="{FF2B5EF4-FFF2-40B4-BE49-F238E27FC236}">
                <a16:creationId xmlns:a16="http://schemas.microsoft.com/office/drawing/2014/main" id="{94427D96-FE07-4444-873A-BFE80384177F}"/>
              </a:ext>
              <a:ext uri="{C183D7F6-B498-43B3-948B-1728B52AA6E4}">
                <adec:decorative xmlns:adec="http://schemas.microsoft.com/office/drawing/2017/decorative" val="1"/>
              </a:ext>
            </a:extLst>
          </p:cNvPr>
          <p:cNvSpPr/>
          <p:nvPr/>
        </p:nvSpPr>
        <p:spPr>
          <a:xfrm>
            <a:off x="9584124" y="3806672"/>
            <a:ext cx="603453" cy="135776"/>
          </a:xfrm>
          <a:prstGeom prst="rect">
            <a:avLst/>
          </a:prstGeom>
        </p:spPr>
        <p:txBody>
          <a:bodyPr wrap="none" lIns="0" tIns="0" rIns="0" bIns="0">
            <a:spAutoFit/>
          </a:bodyPr>
          <a:lstStyle/>
          <a:p>
            <a:pPr algn="ctr" defTabSz="896354">
              <a:defRPr/>
            </a:pPr>
            <a:r>
              <a:rPr lang="en-US" sz="882" err="1">
                <a:solidFill>
                  <a:srgbClr val="EBEBEB"/>
                </a:solidFill>
                <a:latin typeface="Segoe UI Semibold" panose="020B0702040204020203" pitchFamily="34" charset="0"/>
                <a:cs typeface="Segoe UI Semibold" panose="020B0702040204020203" pitchFamily="34" charset="0"/>
              </a:rPr>
              <a:t>Scikit</a:t>
            </a:r>
            <a:r>
              <a:rPr lang="en-US" sz="882">
                <a:solidFill>
                  <a:srgbClr val="EBEBEB"/>
                </a:solidFill>
                <a:latin typeface="Segoe UI Semibold" panose="020B0702040204020203" pitchFamily="34" charset="0"/>
                <a:cs typeface="Segoe UI Semibold" panose="020B0702040204020203" pitchFamily="34" charset="0"/>
              </a:rPr>
              <a:t>-Learn</a:t>
            </a:r>
          </a:p>
        </p:txBody>
      </p:sp>
      <p:sp>
        <p:nvSpPr>
          <p:cNvPr id="382" name="Rectangle 381">
            <a:extLst>
              <a:ext uri="{FF2B5EF4-FFF2-40B4-BE49-F238E27FC236}">
                <a16:creationId xmlns:a16="http://schemas.microsoft.com/office/drawing/2014/main" id="{93E0FCBD-5080-4964-A27C-FC0738F44B70}"/>
              </a:ext>
              <a:ext uri="{C183D7F6-B498-43B3-948B-1728B52AA6E4}">
                <adec:decorative xmlns:adec="http://schemas.microsoft.com/office/drawing/2017/decorative" val="1"/>
              </a:ext>
            </a:extLst>
          </p:cNvPr>
          <p:cNvSpPr/>
          <p:nvPr/>
        </p:nvSpPr>
        <p:spPr bwMode="auto">
          <a:xfrm>
            <a:off x="633649" y="226413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B"/>
                </a:solidFill>
                <a:latin typeface="Segoe UI Semibold"/>
                <a:ea typeface="Segoe UI" pitchFamily="34" charset="0"/>
                <a:cs typeface="Segoe UI" pitchFamily="34" charset="0"/>
              </a:rPr>
              <a:t>Familiar data science tools</a:t>
            </a:r>
          </a:p>
          <a:p>
            <a:pPr defTabSz="914102" fontAlgn="base">
              <a:spcBef>
                <a:spcPct val="0"/>
              </a:spcBef>
              <a:spcAft>
                <a:spcPct val="0"/>
              </a:spcAft>
              <a:defRPr/>
            </a:pPr>
            <a:r>
              <a:rPr lang="en-US" sz="1372" kern="0">
                <a:solidFill>
                  <a:srgbClr val="EBEBEB"/>
                </a:solidFill>
                <a:latin typeface="Segoe UI"/>
                <a:cs typeface="Segoe UI" pitchFamily="34" charset="0"/>
              </a:rPr>
              <a:t>To simplify model development </a:t>
            </a:r>
          </a:p>
        </p:txBody>
      </p:sp>
      <p:sp>
        <p:nvSpPr>
          <p:cNvPr id="383" name="eye_2">
            <a:extLst>
              <a:ext uri="{FF2B5EF4-FFF2-40B4-BE49-F238E27FC236}">
                <a16:creationId xmlns:a16="http://schemas.microsoft.com/office/drawing/2014/main" id="{074D32FD-5FA9-486D-9AD2-12C2098B6137}"/>
              </a:ext>
              <a:ext uri="{C183D7F6-B498-43B3-948B-1728B52AA6E4}">
                <adec:decorative xmlns:adec="http://schemas.microsoft.com/office/drawing/2017/decorative" val="1"/>
              </a:ext>
            </a:extLst>
          </p:cNvPr>
          <p:cNvSpPr>
            <a:spLocks noChangeAspect="1" noEditPoints="1"/>
          </p:cNvSpPr>
          <p:nvPr/>
        </p:nvSpPr>
        <p:spPr bwMode="auto">
          <a:xfrm>
            <a:off x="7376672" y="1533379"/>
            <a:ext cx="334730" cy="185726"/>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EBEBEB"/>
              </a:solidFill>
              <a:latin typeface="Segoe UI"/>
            </a:endParaRPr>
          </a:p>
        </p:txBody>
      </p:sp>
      <p:pic>
        <p:nvPicPr>
          <p:cNvPr id="384" name="Graphic 569">
            <a:extLst>
              <a:ext uri="{FF2B5EF4-FFF2-40B4-BE49-F238E27FC236}">
                <a16:creationId xmlns:a16="http://schemas.microsoft.com/office/drawing/2014/main" id="{252F243F-03EB-47EA-8B73-3CE0ACFAEAE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3096" y="1481995"/>
            <a:ext cx="311575" cy="288495"/>
          </a:xfrm>
          <a:prstGeom prst="rect">
            <a:avLst/>
          </a:prstGeom>
        </p:spPr>
      </p:pic>
      <p:sp>
        <p:nvSpPr>
          <p:cNvPr id="385" name="Freeform 5">
            <a:extLst>
              <a:ext uri="{FF2B5EF4-FFF2-40B4-BE49-F238E27FC236}">
                <a16:creationId xmlns:a16="http://schemas.microsoft.com/office/drawing/2014/main" id="{D1D8F65E-4686-4695-A070-6EA874F68050}"/>
              </a:ext>
              <a:ext uri="{C183D7F6-B498-43B3-948B-1728B52AA6E4}">
                <adec:decorative xmlns:adec="http://schemas.microsoft.com/office/drawing/2017/decorative" val="1"/>
              </a:ext>
            </a:extLst>
          </p:cNvPr>
          <p:cNvSpPr>
            <a:spLocks noChangeAspect="1" noEditPoints="1"/>
          </p:cNvSpPr>
          <p:nvPr/>
        </p:nvSpPr>
        <p:spPr bwMode="auto">
          <a:xfrm>
            <a:off x="10889258" y="1486944"/>
            <a:ext cx="284028" cy="2786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EBEBEB"/>
              </a:solidFill>
              <a:latin typeface="Segoe UI"/>
            </a:endParaRPr>
          </a:p>
        </p:txBody>
      </p:sp>
      <p:grpSp>
        <p:nvGrpSpPr>
          <p:cNvPr id="386" name="Group 385">
            <a:extLst>
              <a:ext uri="{FF2B5EF4-FFF2-40B4-BE49-F238E27FC236}">
                <a16:creationId xmlns:a16="http://schemas.microsoft.com/office/drawing/2014/main" id="{2D7EAAB1-37D7-46CD-8357-2CB7F1A2C49B}"/>
              </a:ext>
              <a:ext uri="{C183D7F6-B498-43B3-948B-1728B52AA6E4}">
                <adec:decorative xmlns:adec="http://schemas.microsoft.com/office/drawing/2017/decorative" val="1"/>
              </a:ext>
            </a:extLst>
          </p:cNvPr>
          <p:cNvGrpSpPr/>
          <p:nvPr/>
        </p:nvGrpSpPr>
        <p:grpSpPr>
          <a:xfrm>
            <a:off x="10805450" y="4305552"/>
            <a:ext cx="451643" cy="341417"/>
            <a:chOff x="7669747" y="4810232"/>
            <a:chExt cx="520064" cy="393139"/>
          </a:xfrm>
          <a:noFill/>
        </p:grpSpPr>
        <p:grpSp>
          <p:nvGrpSpPr>
            <p:cNvPr id="387" name="Group 4">
              <a:extLst>
                <a:ext uri="{FF2B5EF4-FFF2-40B4-BE49-F238E27FC236}">
                  <a16:creationId xmlns:a16="http://schemas.microsoft.com/office/drawing/2014/main" id="{21AC4704-6A03-4EEA-905F-8D155EA4B906}"/>
                </a:ext>
              </a:extLst>
            </p:cNvPr>
            <p:cNvGrpSpPr>
              <a:grpSpLocks noChangeAspect="1"/>
            </p:cNvGrpSpPr>
            <p:nvPr/>
          </p:nvGrpSpPr>
          <p:grpSpPr bwMode="auto">
            <a:xfrm>
              <a:off x="7669747" y="4810232"/>
              <a:ext cx="520064" cy="393139"/>
              <a:chOff x="3728" y="2083"/>
              <a:chExt cx="245" cy="174"/>
            </a:xfrm>
            <a:grpFill/>
          </p:grpSpPr>
          <p:sp>
            <p:nvSpPr>
              <p:cNvPr id="393" name="Rectangle 392">
                <a:extLst>
                  <a:ext uri="{FF2B5EF4-FFF2-40B4-BE49-F238E27FC236}">
                    <a16:creationId xmlns:a16="http://schemas.microsoft.com/office/drawing/2014/main" id="{0D1E718D-B6AE-4631-952A-5ECFC530A263}"/>
                  </a:ext>
                </a:extLst>
              </p:cNvPr>
              <p:cNvSpPr>
                <a:spLocks noChangeArrowheads="1"/>
              </p:cNvSpPr>
              <p:nvPr/>
            </p:nvSpPr>
            <p:spPr bwMode="auto">
              <a:xfrm>
                <a:off x="3728" y="2083"/>
                <a:ext cx="245" cy="138"/>
              </a:xfrm>
              <a:prstGeom prst="rect">
                <a:avLst/>
              </a:prstGeom>
              <a:grpFill/>
              <a:ln w="12700" cap="rnd">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EBEBEB"/>
                  </a:solidFill>
                  <a:latin typeface="Segoe UI Semilight"/>
                </a:endParaRPr>
              </a:p>
            </p:txBody>
          </p:sp>
          <p:sp>
            <p:nvSpPr>
              <p:cNvPr id="394" name="Line 7">
                <a:extLst>
                  <a:ext uri="{FF2B5EF4-FFF2-40B4-BE49-F238E27FC236}">
                    <a16:creationId xmlns:a16="http://schemas.microsoft.com/office/drawing/2014/main" id="{79875953-91D1-4C10-BEA0-8B9E5ABD0EF4}"/>
                  </a:ext>
                </a:extLst>
              </p:cNvPr>
              <p:cNvSpPr>
                <a:spLocks noChangeShapeType="1"/>
              </p:cNvSpPr>
              <p:nvPr/>
            </p:nvSpPr>
            <p:spPr bwMode="auto">
              <a:xfrm>
                <a:off x="3850" y="2221"/>
                <a:ext cx="0" cy="36"/>
              </a:xfrm>
              <a:prstGeom prst="line">
                <a:avLst/>
              </a:prstGeom>
              <a:grpFill/>
              <a:ln w="12700" cap="rnd">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EBEBEB"/>
                  </a:solidFill>
                  <a:latin typeface="Segoe UI Semilight"/>
                </a:endParaRPr>
              </a:p>
            </p:txBody>
          </p:sp>
          <p:sp>
            <p:nvSpPr>
              <p:cNvPr id="395" name="Line 8">
                <a:extLst>
                  <a:ext uri="{FF2B5EF4-FFF2-40B4-BE49-F238E27FC236}">
                    <a16:creationId xmlns:a16="http://schemas.microsoft.com/office/drawing/2014/main" id="{54F3842F-B5E6-4C44-BF45-30E28AC6552C}"/>
                  </a:ext>
                </a:extLst>
              </p:cNvPr>
              <p:cNvSpPr>
                <a:spLocks noChangeShapeType="1"/>
              </p:cNvSpPr>
              <p:nvPr/>
            </p:nvSpPr>
            <p:spPr bwMode="auto">
              <a:xfrm>
                <a:off x="3808" y="2257"/>
                <a:ext cx="86" cy="0"/>
              </a:xfrm>
              <a:prstGeom prst="line">
                <a:avLst/>
              </a:prstGeom>
              <a:grpFill/>
              <a:ln w="12700" cap="rnd">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EBEBEB"/>
                  </a:solidFill>
                  <a:latin typeface="Segoe UI Semilight"/>
                </a:endParaRPr>
              </a:p>
            </p:txBody>
          </p:sp>
        </p:grpSp>
        <p:grpSp>
          <p:nvGrpSpPr>
            <p:cNvPr id="388" name="Group 387">
              <a:extLst>
                <a:ext uri="{FF2B5EF4-FFF2-40B4-BE49-F238E27FC236}">
                  <a16:creationId xmlns:a16="http://schemas.microsoft.com/office/drawing/2014/main" id="{5A586A0A-1614-4FCA-803F-5A47FD3EEF84}"/>
                </a:ext>
              </a:extLst>
            </p:cNvPr>
            <p:cNvGrpSpPr/>
            <p:nvPr/>
          </p:nvGrpSpPr>
          <p:grpSpPr>
            <a:xfrm>
              <a:off x="7857378" y="4871216"/>
              <a:ext cx="164327" cy="180784"/>
              <a:chOff x="5834040" y="2879832"/>
              <a:chExt cx="279258" cy="307228"/>
            </a:xfrm>
            <a:grpFill/>
          </p:grpSpPr>
          <p:sp>
            <p:nvSpPr>
              <p:cNvPr id="389" name="Freeform: Shape 843">
                <a:extLst>
                  <a:ext uri="{FF2B5EF4-FFF2-40B4-BE49-F238E27FC236}">
                    <a16:creationId xmlns:a16="http://schemas.microsoft.com/office/drawing/2014/main" id="{FCCE9CE3-2679-4A30-989C-B89C1B00BC0F}"/>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EBEBEB"/>
                  </a:solidFill>
                  <a:latin typeface="Segoe UI"/>
                  <a:ea typeface="Segoe UI" pitchFamily="34" charset="0"/>
                  <a:cs typeface="Segoe UI" pitchFamily="34" charset="0"/>
                </a:endParaRPr>
              </a:p>
            </p:txBody>
          </p:sp>
          <p:cxnSp>
            <p:nvCxnSpPr>
              <p:cNvPr id="390" name="Straight Connector 389">
                <a:extLst>
                  <a:ext uri="{FF2B5EF4-FFF2-40B4-BE49-F238E27FC236}">
                    <a16:creationId xmlns:a16="http://schemas.microsoft.com/office/drawing/2014/main" id="{A1AD1061-E6C9-497B-AC29-6BB2A4EC83EC}"/>
                  </a:ext>
                </a:extLst>
              </p:cNvPr>
              <p:cNvCxnSpPr>
                <a:cxnSpLocks/>
              </p:cNvCxnSpPr>
              <p:nvPr/>
            </p:nvCxnSpPr>
            <p:spPr>
              <a:xfrm>
                <a:off x="5834046" y="2956449"/>
                <a:ext cx="139620" cy="76997"/>
              </a:xfrm>
              <a:prstGeom prst="line">
                <a:avLst/>
              </a:prstGeom>
              <a:grpFill/>
              <a:ln w="12700" cap="flat" cmpd="sng" algn="ctr">
                <a:solidFill>
                  <a:schemeClr val="bg1"/>
                </a:solidFill>
                <a:prstDash val="solid"/>
                <a:headEnd type="none"/>
                <a:tailEnd type="none"/>
              </a:ln>
              <a:effectLst/>
            </p:spPr>
          </p:cxnSp>
          <p:cxnSp>
            <p:nvCxnSpPr>
              <p:cNvPr id="391" name="Straight Connector 390">
                <a:extLst>
                  <a:ext uri="{FF2B5EF4-FFF2-40B4-BE49-F238E27FC236}">
                    <a16:creationId xmlns:a16="http://schemas.microsoft.com/office/drawing/2014/main" id="{6862FF10-B75C-4D27-8E0A-CBC27F016942}"/>
                  </a:ext>
                </a:extLst>
              </p:cNvPr>
              <p:cNvCxnSpPr>
                <a:cxnSpLocks/>
              </p:cNvCxnSpPr>
              <p:nvPr/>
            </p:nvCxnSpPr>
            <p:spPr>
              <a:xfrm flipV="1">
                <a:off x="5973659" y="2956449"/>
                <a:ext cx="139630" cy="76997"/>
              </a:xfrm>
              <a:prstGeom prst="line">
                <a:avLst/>
              </a:prstGeom>
              <a:grpFill/>
              <a:ln w="12700" cap="flat" cmpd="sng" algn="ctr">
                <a:solidFill>
                  <a:schemeClr val="bg1"/>
                </a:solidFill>
                <a:prstDash val="solid"/>
                <a:headEnd type="none"/>
                <a:tailEnd type="none"/>
              </a:ln>
              <a:effectLst/>
            </p:spPr>
          </p:cxnSp>
          <p:cxnSp>
            <p:nvCxnSpPr>
              <p:cNvPr id="392" name="Straight Connector 391">
                <a:extLst>
                  <a:ext uri="{FF2B5EF4-FFF2-40B4-BE49-F238E27FC236}">
                    <a16:creationId xmlns:a16="http://schemas.microsoft.com/office/drawing/2014/main" id="{9D4FFF80-6344-47CD-B5FF-8E5854C1A1A5}"/>
                  </a:ext>
                </a:extLst>
              </p:cNvPr>
              <p:cNvCxnSpPr>
                <a:cxnSpLocks/>
              </p:cNvCxnSpPr>
              <p:nvPr/>
            </p:nvCxnSpPr>
            <p:spPr>
              <a:xfrm flipV="1">
                <a:off x="5973664" y="3033446"/>
                <a:ext cx="0" cy="153614"/>
              </a:xfrm>
              <a:prstGeom prst="line">
                <a:avLst/>
              </a:prstGeom>
              <a:grpFill/>
              <a:ln w="12700" cap="flat" cmpd="sng" algn="ctr">
                <a:solidFill>
                  <a:schemeClr val="bg1"/>
                </a:solidFill>
                <a:prstDash val="solid"/>
                <a:headEnd type="none"/>
                <a:tailEnd type="none"/>
              </a:ln>
              <a:effectLst/>
            </p:spPr>
          </p:cxnSp>
        </p:grpSp>
      </p:grpSp>
      <p:grpSp>
        <p:nvGrpSpPr>
          <p:cNvPr id="396" name="Group 395">
            <a:extLst>
              <a:ext uri="{FF2B5EF4-FFF2-40B4-BE49-F238E27FC236}">
                <a16:creationId xmlns:a16="http://schemas.microsoft.com/office/drawing/2014/main" id="{F2546C71-EE52-4042-9148-678748773F28}"/>
              </a:ext>
              <a:ext uri="{C183D7F6-B498-43B3-948B-1728B52AA6E4}">
                <adec:decorative xmlns:adec="http://schemas.microsoft.com/office/drawing/2017/decorative" val="1"/>
              </a:ext>
            </a:extLst>
          </p:cNvPr>
          <p:cNvGrpSpPr/>
          <p:nvPr/>
        </p:nvGrpSpPr>
        <p:grpSpPr>
          <a:xfrm>
            <a:off x="9068574" y="4308447"/>
            <a:ext cx="313880" cy="335627"/>
            <a:chOff x="8882196" y="3721867"/>
            <a:chExt cx="285941" cy="305752"/>
          </a:xfrm>
          <a:solidFill>
            <a:schemeClr val="tx2"/>
          </a:solidFill>
        </p:grpSpPr>
        <p:sp>
          <p:nvSpPr>
            <p:cNvPr id="397" name="Rectangle 396">
              <a:extLst>
                <a:ext uri="{FF2B5EF4-FFF2-40B4-BE49-F238E27FC236}">
                  <a16:creationId xmlns:a16="http://schemas.microsoft.com/office/drawing/2014/main" id="{91F0C88D-4BAD-4B37-9EDA-BA6EF5E594F4}"/>
                </a:ext>
              </a:extLst>
            </p:cNvPr>
            <p:cNvSpPr/>
            <p:nvPr/>
          </p:nvSpPr>
          <p:spPr bwMode="auto">
            <a:xfrm>
              <a:off x="8901347" y="3950022"/>
              <a:ext cx="247639" cy="77597"/>
            </a:xfrm>
            <a:prstGeom prst="rect">
              <a:avLst/>
            </a:prstGeom>
            <a:grpFill/>
            <a:ln w="12700" cap="flat" cmpd="sng" algn="ctr">
              <a:solidFill>
                <a:schemeClr val="bg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398" name="Freeform 123">
              <a:extLst>
                <a:ext uri="{FF2B5EF4-FFF2-40B4-BE49-F238E27FC236}">
                  <a16:creationId xmlns:a16="http://schemas.microsoft.com/office/drawing/2014/main" id="{A9C6D7E4-4A6D-48B0-92CA-F29A67A0076A}"/>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bg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solidFill>
                  <a:srgbClr val="EBEBEB"/>
                </a:solidFill>
                <a:latin typeface="Segoe UI Semilight"/>
                <a:cs typeface="Segoe UI" pitchFamily="34" charset="0"/>
              </a:endParaRPr>
            </a:p>
          </p:txBody>
        </p:sp>
        <p:sp>
          <p:nvSpPr>
            <p:cNvPr id="399" name="Freeform 124">
              <a:extLst>
                <a:ext uri="{FF2B5EF4-FFF2-40B4-BE49-F238E27FC236}">
                  <a16:creationId xmlns:a16="http://schemas.microsoft.com/office/drawing/2014/main" id="{2A214DFD-F3E7-4B3D-A6BA-046D54D3766B}"/>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bg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solidFill>
                  <a:srgbClr val="EBEBEB"/>
                </a:solidFill>
                <a:latin typeface="Segoe UI Semilight"/>
                <a:cs typeface="Segoe UI" pitchFamily="34" charset="0"/>
              </a:endParaRPr>
            </a:p>
          </p:txBody>
        </p:sp>
      </p:grpSp>
      <p:grpSp>
        <p:nvGrpSpPr>
          <p:cNvPr id="400" name="Group 399">
            <a:extLst>
              <a:ext uri="{FF2B5EF4-FFF2-40B4-BE49-F238E27FC236}">
                <a16:creationId xmlns:a16="http://schemas.microsoft.com/office/drawing/2014/main" id="{374A62AE-D515-47F4-AE23-F8ED23E09756}"/>
              </a:ext>
              <a:ext uri="{C183D7F6-B498-43B3-948B-1728B52AA6E4}">
                <adec:decorative xmlns:adec="http://schemas.microsoft.com/office/drawing/2017/decorative" val="1"/>
              </a:ext>
            </a:extLst>
          </p:cNvPr>
          <p:cNvGrpSpPr/>
          <p:nvPr/>
        </p:nvGrpSpPr>
        <p:grpSpPr>
          <a:xfrm>
            <a:off x="7391013" y="4320283"/>
            <a:ext cx="306052" cy="311951"/>
            <a:chOff x="7158422" y="1607015"/>
            <a:chExt cx="2726357" cy="2778898"/>
          </a:xfrm>
          <a:solidFill>
            <a:schemeClr val="tx2"/>
          </a:solidFill>
        </p:grpSpPr>
        <p:sp>
          <p:nvSpPr>
            <p:cNvPr id="401" name="Freeform 290">
              <a:extLst>
                <a:ext uri="{FF2B5EF4-FFF2-40B4-BE49-F238E27FC236}">
                  <a16:creationId xmlns:a16="http://schemas.microsoft.com/office/drawing/2014/main" id="{F059FFE4-9386-4CAB-B8F1-63595FFD8129}"/>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cmpd="sng" algn="ctr">
              <a:solidFill>
                <a:schemeClr val="bg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402" name="Diamond 401">
              <a:extLst>
                <a:ext uri="{FF2B5EF4-FFF2-40B4-BE49-F238E27FC236}">
                  <a16:creationId xmlns:a16="http://schemas.microsoft.com/office/drawing/2014/main" id="{9A4BAED8-CA2C-4720-8952-3738EA7504A1}"/>
                </a:ext>
              </a:extLst>
            </p:cNvPr>
            <p:cNvSpPr/>
            <p:nvPr/>
          </p:nvSpPr>
          <p:spPr bwMode="auto">
            <a:xfrm>
              <a:off x="7158422" y="2521415"/>
              <a:ext cx="2726357" cy="1414112"/>
            </a:xfrm>
            <a:prstGeom prst="diamond">
              <a:avLst/>
            </a:prstGeom>
            <a:grpFill/>
            <a:ln w="12700" cap="flat" cmpd="sng" algn="ctr">
              <a:solidFill>
                <a:schemeClr val="bg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403" name="Freeform 292">
              <a:extLst>
                <a:ext uri="{FF2B5EF4-FFF2-40B4-BE49-F238E27FC236}">
                  <a16:creationId xmlns:a16="http://schemas.microsoft.com/office/drawing/2014/main" id="{AD051011-D4A5-420D-8AD4-6FD9549B179A}"/>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cmpd="sng" algn="ctr">
              <a:solidFill>
                <a:schemeClr val="bg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404" name="Diamond 403">
              <a:extLst>
                <a:ext uri="{FF2B5EF4-FFF2-40B4-BE49-F238E27FC236}">
                  <a16:creationId xmlns:a16="http://schemas.microsoft.com/office/drawing/2014/main" id="{BA4CB4D8-AA97-4232-85F7-5C74D863B6BD}"/>
                </a:ext>
              </a:extLst>
            </p:cNvPr>
            <p:cNvSpPr/>
            <p:nvPr/>
          </p:nvSpPr>
          <p:spPr bwMode="auto">
            <a:xfrm>
              <a:off x="7158422" y="1607015"/>
              <a:ext cx="2726357" cy="1414112"/>
            </a:xfrm>
            <a:prstGeom prst="diamond">
              <a:avLst/>
            </a:prstGeom>
            <a:grpFill/>
            <a:ln w="12700" cap="flat" cmpd="sng" algn="ctr">
              <a:solidFill>
                <a:schemeClr val="bg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grpSp>
      <p:sp>
        <p:nvSpPr>
          <p:cNvPr id="405" name="chip">
            <a:extLst>
              <a:ext uri="{FF2B5EF4-FFF2-40B4-BE49-F238E27FC236}">
                <a16:creationId xmlns:a16="http://schemas.microsoft.com/office/drawing/2014/main" id="{F224D2F9-BC62-463C-BCDC-FF4DC0179F3B}"/>
              </a:ext>
              <a:ext uri="{C183D7F6-B498-43B3-948B-1728B52AA6E4}">
                <adec:decorative xmlns:adec="http://schemas.microsoft.com/office/drawing/2017/decorative" val="1"/>
              </a:ext>
            </a:extLst>
          </p:cNvPr>
          <p:cNvSpPr>
            <a:spLocks noChangeAspect="1" noEditPoints="1"/>
          </p:cNvSpPr>
          <p:nvPr/>
        </p:nvSpPr>
        <p:spPr bwMode="auto">
          <a:xfrm>
            <a:off x="7400864" y="5332437"/>
            <a:ext cx="286349" cy="29226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EBEBEB"/>
              </a:solidFill>
              <a:latin typeface="Segoe UI Semilight"/>
            </a:endParaRPr>
          </a:p>
        </p:txBody>
      </p:sp>
      <p:sp>
        <p:nvSpPr>
          <p:cNvPr id="406" name="TextBox 405">
            <a:extLst>
              <a:ext uri="{FF2B5EF4-FFF2-40B4-BE49-F238E27FC236}">
                <a16:creationId xmlns:a16="http://schemas.microsoft.com/office/drawing/2014/main" id="{C093001F-E581-4A62-8AD7-4DEAB0CF59BF}"/>
              </a:ext>
              <a:ext uri="{C183D7F6-B498-43B3-948B-1728B52AA6E4}">
                <adec:decorative xmlns:adec="http://schemas.microsoft.com/office/drawing/2017/decorative" val="1"/>
              </a:ext>
            </a:extLst>
          </p:cNvPr>
          <p:cNvSpPr txBox="1"/>
          <p:nvPr/>
        </p:nvSpPr>
        <p:spPr>
          <a:xfrm>
            <a:off x="7015644" y="5776021"/>
            <a:ext cx="1056785"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EBEBEB"/>
                </a:solidFill>
              </a:rPr>
              <a:t>CPU</a:t>
            </a:r>
          </a:p>
        </p:txBody>
      </p:sp>
      <p:grpSp>
        <p:nvGrpSpPr>
          <p:cNvPr id="407" name="Group 406">
            <a:extLst>
              <a:ext uri="{FF2B5EF4-FFF2-40B4-BE49-F238E27FC236}">
                <a16:creationId xmlns:a16="http://schemas.microsoft.com/office/drawing/2014/main" id="{097EFCA2-C119-4EEE-9A2D-6CC05328BA68}"/>
              </a:ext>
              <a:ext uri="{C183D7F6-B498-43B3-948B-1728B52AA6E4}">
                <adec:decorative xmlns:adec="http://schemas.microsoft.com/office/drawing/2017/decorative" val="1"/>
              </a:ext>
            </a:extLst>
          </p:cNvPr>
          <p:cNvGrpSpPr>
            <a:grpSpLocks noChangeAspect="1"/>
          </p:cNvGrpSpPr>
          <p:nvPr/>
        </p:nvGrpSpPr>
        <p:grpSpPr>
          <a:xfrm>
            <a:off x="9073924" y="5381856"/>
            <a:ext cx="303184" cy="193426"/>
            <a:chOff x="5842028" y="2023300"/>
            <a:chExt cx="518306" cy="330673"/>
          </a:xfrm>
        </p:grpSpPr>
        <p:sp>
          <p:nvSpPr>
            <p:cNvPr id="408" name="Rectangle: Single Corner Rounded 196">
              <a:extLst>
                <a:ext uri="{FF2B5EF4-FFF2-40B4-BE49-F238E27FC236}">
                  <a16:creationId xmlns:a16="http://schemas.microsoft.com/office/drawing/2014/main" id="{16B49D77-2CB9-483A-B606-43B6E14F4C3F}"/>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grpSp>
          <p:nvGrpSpPr>
            <p:cNvPr id="409" name="Group 408">
              <a:extLst>
                <a:ext uri="{FF2B5EF4-FFF2-40B4-BE49-F238E27FC236}">
                  <a16:creationId xmlns:a16="http://schemas.microsoft.com/office/drawing/2014/main" id="{D25E668E-B38D-4750-81DB-A3D4A71CAFE2}"/>
                </a:ext>
              </a:extLst>
            </p:cNvPr>
            <p:cNvGrpSpPr/>
            <p:nvPr/>
          </p:nvGrpSpPr>
          <p:grpSpPr>
            <a:xfrm>
              <a:off x="5886781" y="2308208"/>
              <a:ext cx="423110" cy="45765"/>
              <a:chOff x="2805041" y="5363936"/>
              <a:chExt cx="937405" cy="125178"/>
            </a:xfrm>
          </p:grpSpPr>
          <p:grpSp>
            <p:nvGrpSpPr>
              <p:cNvPr id="412" name="Group 411">
                <a:extLst>
                  <a:ext uri="{FF2B5EF4-FFF2-40B4-BE49-F238E27FC236}">
                    <a16:creationId xmlns:a16="http://schemas.microsoft.com/office/drawing/2014/main" id="{AA68C9BD-CA82-4460-8350-7501045308D9}"/>
                  </a:ext>
                </a:extLst>
              </p:cNvPr>
              <p:cNvGrpSpPr/>
              <p:nvPr/>
            </p:nvGrpSpPr>
            <p:grpSpPr>
              <a:xfrm>
                <a:off x="2805041" y="5363936"/>
                <a:ext cx="304800" cy="125178"/>
                <a:chOff x="685111" y="5810249"/>
                <a:chExt cx="304800" cy="356348"/>
              </a:xfrm>
            </p:grpSpPr>
            <p:cxnSp>
              <p:nvCxnSpPr>
                <p:cNvPr id="417" name="Straight Connector 416">
                  <a:extLst>
                    <a:ext uri="{FF2B5EF4-FFF2-40B4-BE49-F238E27FC236}">
                      <a16:creationId xmlns:a16="http://schemas.microsoft.com/office/drawing/2014/main" id="{C7D657BA-6D33-4F75-AF0E-37A8FCFB0AC5}"/>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418" name="Straight Connector 417">
                  <a:extLst>
                    <a:ext uri="{FF2B5EF4-FFF2-40B4-BE49-F238E27FC236}">
                      <a16:creationId xmlns:a16="http://schemas.microsoft.com/office/drawing/2014/main" id="{27792E1D-81BC-4470-A6BB-17252847135F}"/>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419" name="Straight Connector 418">
                  <a:extLst>
                    <a:ext uri="{FF2B5EF4-FFF2-40B4-BE49-F238E27FC236}">
                      <a16:creationId xmlns:a16="http://schemas.microsoft.com/office/drawing/2014/main" id="{650DE534-7D42-4DEA-A802-B9344C603947}"/>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413" name="Group 412">
                <a:extLst>
                  <a:ext uri="{FF2B5EF4-FFF2-40B4-BE49-F238E27FC236}">
                    <a16:creationId xmlns:a16="http://schemas.microsoft.com/office/drawing/2014/main" id="{F4040E12-2094-4F7B-AFE5-EE2E15BE0F46}"/>
                  </a:ext>
                </a:extLst>
              </p:cNvPr>
              <p:cNvGrpSpPr/>
              <p:nvPr/>
            </p:nvGrpSpPr>
            <p:grpSpPr>
              <a:xfrm>
                <a:off x="3437646" y="5363936"/>
                <a:ext cx="304800" cy="125178"/>
                <a:chOff x="685111" y="5810249"/>
                <a:chExt cx="304800" cy="356348"/>
              </a:xfrm>
            </p:grpSpPr>
            <p:cxnSp>
              <p:nvCxnSpPr>
                <p:cNvPr id="414" name="Straight Connector 413">
                  <a:extLst>
                    <a:ext uri="{FF2B5EF4-FFF2-40B4-BE49-F238E27FC236}">
                      <a16:creationId xmlns:a16="http://schemas.microsoft.com/office/drawing/2014/main" id="{9F91E2B6-C458-4F9D-AC19-ACFC1F085787}"/>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415" name="Straight Connector 414">
                  <a:extLst>
                    <a:ext uri="{FF2B5EF4-FFF2-40B4-BE49-F238E27FC236}">
                      <a16:creationId xmlns:a16="http://schemas.microsoft.com/office/drawing/2014/main" id="{FC3655CF-B5E0-4DE9-8AA6-7EDA38446005}"/>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416" name="Straight Connector 415">
                  <a:extLst>
                    <a:ext uri="{FF2B5EF4-FFF2-40B4-BE49-F238E27FC236}">
                      <a16:creationId xmlns:a16="http://schemas.microsoft.com/office/drawing/2014/main" id="{157411D4-2A79-48F2-A0B2-3A8596FF5738}"/>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410" name="Oval 409">
              <a:extLst>
                <a:ext uri="{FF2B5EF4-FFF2-40B4-BE49-F238E27FC236}">
                  <a16:creationId xmlns:a16="http://schemas.microsoft.com/office/drawing/2014/main" id="{D8C94CCA-050E-4C6E-B59F-89CC8168C02D}"/>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sp>
          <p:nvSpPr>
            <p:cNvPr id="411" name="Rectangle 410">
              <a:extLst>
                <a:ext uri="{FF2B5EF4-FFF2-40B4-BE49-F238E27FC236}">
                  <a16:creationId xmlns:a16="http://schemas.microsoft.com/office/drawing/2014/main" id="{393E6CE9-03DA-4E36-BB31-7F7981C16F46}"/>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grpSp>
      <p:sp>
        <p:nvSpPr>
          <p:cNvPr id="420" name="TextBox 419">
            <a:extLst>
              <a:ext uri="{FF2B5EF4-FFF2-40B4-BE49-F238E27FC236}">
                <a16:creationId xmlns:a16="http://schemas.microsoft.com/office/drawing/2014/main" id="{329F05BE-59A4-41D9-8759-7023842429EF}"/>
              </a:ext>
              <a:ext uri="{C183D7F6-B498-43B3-948B-1728B52AA6E4}">
                <adec:decorative xmlns:adec="http://schemas.microsoft.com/office/drawing/2017/decorative" val="1"/>
              </a:ext>
            </a:extLst>
          </p:cNvPr>
          <p:cNvSpPr txBox="1"/>
          <p:nvPr/>
        </p:nvSpPr>
        <p:spPr>
          <a:xfrm>
            <a:off x="8351593" y="5776021"/>
            <a:ext cx="1747842"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EBEBEB"/>
                </a:solidFill>
              </a:rPr>
              <a:t>GPU</a:t>
            </a:r>
          </a:p>
        </p:txBody>
      </p:sp>
      <p:grpSp>
        <p:nvGrpSpPr>
          <p:cNvPr id="421" name="Group 420">
            <a:extLst>
              <a:ext uri="{FF2B5EF4-FFF2-40B4-BE49-F238E27FC236}">
                <a16:creationId xmlns:a16="http://schemas.microsoft.com/office/drawing/2014/main" id="{15AA88D1-D145-4682-A571-5ED3061C40CD}"/>
              </a:ext>
              <a:ext uri="{C183D7F6-B498-43B3-948B-1728B52AA6E4}">
                <adec:decorative xmlns:adec="http://schemas.microsoft.com/office/drawing/2017/decorative" val="1"/>
              </a:ext>
            </a:extLst>
          </p:cNvPr>
          <p:cNvGrpSpPr>
            <a:grpSpLocks noChangeAspect="1"/>
          </p:cNvGrpSpPr>
          <p:nvPr/>
        </p:nvGrpSpPr>
        <p:grpSpPr>
          <a:xfrm>
            <a:off x="10885140" y="5332437"/>
            <a:ext cx="292264" cy="292264"/>
            <a:chOff x="10035278" y="3218678"/>
            <a:chExt cx="247374" cy="247374"/>
          </a:xfrm>
        </p:grpSpPr>
        <p:grpSp>
          <p:nvGrpSpPr>
            <p:cNvPr id="422" name="Group 421">
              <a:extLst>
                <a:ext uri="{FF2B5EF4-FFF2-40B4-BE49-F238E27FC236}">
                  <a16:creationId xmlns:a16="http://schemas.microsoft.com/office/drawing/2014/main" id="{FB2B9261-C7BD-4961-9B7F-A9F2070832C1}"/>
                </a:ext>
              </a:extLst>
            </p:cNvPr>
            <p:cNvGrpSpPr/>
            <p:nvPr/>
          </p:nvGrpSpPr>
          <p:grpSpPr>
            <a:xfrm>
              <a:off x="10035278" y="3218678"/>
              <a:ext cx="247374" cy="247374"/>
              <a:chOff x="3485441" y="4505566"/>
              <a:chExt cx="712494" cy="712494"/>
            </a:xfrm>
          </p:grpSpPr>
          <p:sp>
            <p:nvSpPr>
              <p:cNvPr id="424" name="Rectangle 423">
                <a:extLst>
                  <a:ext uri="{FF2B5EF4-FFF2-40B4-BE49-F238E27FC236}">
                    <a16:creationId xmlns:a16="http://schemas.microsoft.com/office/drawing/2014/main" id="{80CDE8F3-10C8-46D6-880D-F546ADF1C7EC}"/>
                  </a:ext>
                </a:extLst>
              </p:cNvPr>
              <p:cNvSpPr/>
              <p:nvPr/>
            </p:nvSpPr>
            <p:spPr bwMode="auto">
              <a:xfrm>
                <a:off x="3565593" y="4585718"/>
                <a:ext cx="552190" cy="552190"/>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a:solidFill>
                    <a:srgbClr val="EBEBEB"/>
                  </a:solidFill>
                  <a:latin typeface="Segoe UI"/>
                  <a:ea typeface="Segoe UI" pitchFamily="34" charset="0"/>
                  <a:cs typeface="Segoe UI" pitchFamily="34" charset="0"/>
                </a:endParaRPr>
              </a:p>
            </p:txBody>
          </p:sp>
          <p:grpSp>
            <p:nvGrpSpPr>
              <p:cNvPr id="425" name="Group 424">
                <a:extLst>
                  <a:ext uri="{FF2B5EF4-FFF2-40B4-BE49-F238E27FC236}">
                    <a16:creationId xmlns:a16="http://schemas.microsoft.com/office/drawing/2014/main" id="{8FB62D8A-A979-4C94-B9B2-0F26EF73CC1E}"/>
                  </a:ext>
                </a:extLst>
              </p:cNvPr>
              <p:cNvGrpSpPr/>
              <p:nvPr/>
            </p:nvGrpSpPr>
            <p:grpSpPr>
              <a:xfrm>
                <a:off x="3485441" y="4677750"/>
                <a:ext cx="712494" cy="368126"/>
                <a:chOff x="3485441" y="4677750"/>
                <a:chExt cx="712494" cy="368126"/>
              </a:xfrm>
            </p:grpSpPr>
            <p:grpSp>
              <p:nvGrpSpPr>
                <p:cNvPr id="437" name="Group 436">
                  <a:extLst>
                    <a:ext uri="{FF2B5EF4-FFF2-40B4-BE49-F238E27FC236}">
                      <a16:creationId xmlns:a16="http://schemas.microsoft.com/office/drawing/2014/main" id="{36E331F0-D212-4324-9C5A-6E7FBEA52C5A}"/>
                    </a:ext>
                  </a:extLst>
                </p:cNvPr>
                <p:cNvGrpSpPr/>
                <p:nvPr/>
              </p:nvGrpSpPr>
              <p:grpSpPr>
                <a:xfrm>
                  <a:off x="4117783" y="4677750"/>
                  <a:ext cx="80152" cy="368126"/>
                  <a:chOff x="4117783" y="4677750"/>
                  <a:chExt cx="129006" cy="368126"/>
                </a:xfrm>
              </p:grpSpPr>
              <p:cxnSp>
                <p:nvCxnSpPr>
                  <p:cNvPr id="443" name="Straight Connector 442">
                    <a:extLst>
                      <a:ext uri="{FF2B5EF4-FFF2-40B4-BE49-F238E27FC236}">
                        <a16:creationId xmlns:a16="http://schemas.microsoft.com/office/drawing/2014/main" id="{C7202011-D901-44C0-A493-039FC0EE5222}"/>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44" name="Straight Connector 443">
                    <a:extLst>
                      <a:ext uri="{FF2B5EF4-FFF2-40B4-BE49-F238E27FC236}">
                        <a16:creationId xmlns:a16="http://schemas.microsoft.com/office/drawing/2014/main" id="{3B24D696-D331-4C72-AAF4-1E90F355CDAE}"/>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45" name="Straight Connector 444">
                    <a:extLst>
                      <a:ext uri="{FF2B5EF4-FFF2-40B4-BE49-F238E27FC236}">
                        <a16:creationId xmlns:a16="http://schemas.microsoft.com/office/drawing/2014/main" id="{1D654F92-FEB1-461B-B61B-04CB5B837F49}"/>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46" name="Straight Connector 445">
                    <a:extLst>
                      <a:ext uri="{FF2B5EF4-FFF2-40B4-BE49-F238E27FC236}">
                        <a16:creationId xmlns:a16="http://schemas.microsoft.com/office/drawing/2014/main" id="{71031080-B67E-428A-9582-FF21BE59516A}"/>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438" name="Group 437">
                  <a:extLst>
                    <a:ext uri="{FF2B5EF4-FFF2-40B4-BE49-F238E27FC236}">
                      <a16:creationId xmlns:a16="http://schemas.microsoft.com/office/drawing/2014/main" id="{00192CB4-83C1-4DFC-BCC3-AF6F23950F72}"/>
                    </a:ext>
                  </a:extLst>
                </p:cNvPr>
                <p:cNvGrpSpPr/>
                <p:nvPr/>
              </p:nvGrpSpPr>
              <p:grpSpPr>
                <a:xfrm>
                  <a:off x="3485441" y="4677750"/>
                  <a:ext cx="80152" cy="368126"/>
                  <a:chOff x="4117783" y="4677750"/>
                  <a:chExt cx="129006" cy="368126"/>
                </a:xfrm>
              </p:grpSpPr>
              <p:cxnSp>
                <p:nvCxnSpPr>
                  <p:cNvPr id="439" name="Straight Connector 438">
                    <a:extLst>
                      <a:ext uri="{FF2B5EF4-FFF2-40B4-BE49-F238E27FC236}">
                        <a16:creationId xmlns:a16="http://schemas.microsoft.com/office/drawing/2014/main" id="{C220E678-DCA2-4A40-A6FF-2C7C52518B67}"/>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40" name="Straight Connector 439">
                    <a:extLst>
                      <a:ext uri="{FF2B5EF4-FFF2-40B4-BE49-F238E27FC236}">
                        <a16:creationId xmlns:a16="http://schemas.microsoft.com/office/drawing/2014/main" id="{6560FBC6-7CD5-4B1E-8193-5B84C85564B3}"/>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41" name="Straight Connector 440">
                    <a:extLst>
                      <a:ext uri="{FF2B5EF4-FFF2-40B4-BE49-F238E27FC236}">
                        <a16:creationId xmlns:a16="http://schemas.microsoft.com/office/drawing/2014/main" id="{C61BA5F3-B93B-473F-A6D7-7F12B31345EA}"/>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42" name="Straight Connector 441">
                    <a:extLst>
                      <a:ext uri="{FF2B5EF4-FFF2-40B4-BE49-F238E27FC236}">
                        <a16:creationId xmlns:a16="http://schemas.microsoft.com/office/drawing/2014/main" id="{ABB43791-8BAE-4744-9D0E-84CAC64E23BB}"/>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nvGrpSpPr>
              <p:cNvPr id="426" name="Group 425">
                <a:extLst>
                  <a:ext uri="{FF2B5EF4-FFF2-40B4-BE49-F238E27FC236}">
                    <a16:creationId xmlns:a16="http://schemas.microsoft.com/office/drawing/2014/main" id="{EDCDDB76-5DE8-441A-B23E-6F8F7BB595DB}"/>
                  </a:ext>
                </a:extLst>
              </p:cNvPr>
              <p:cNvGrpSpPr/>
              <p:nvPr/>
            </p:nvGrpSpPr>
            <p:grpSpPr>
              <a:xfrm rot="5400000">
                <a:off x="3480396" y="4677750"/>
                <a:ext cx="712494" cy="368126"/>
                <a:chOff x="3485441" y="4677750"/>
                <a:chExt cx="712494" cy="368126"/>
              </a:xfrm>
            </p:grpSpPr>
            <p:grpSp>
              <p:nvGrpSpPr>
                <p:cNvPr id="427" name="Group 426">
                  <a:extLst>
                    <a:ext uri="{FF2B5EF4-FFF2-40B4-BE49-F238E27FC236}">
                      <a16:creationId xmlns:a16="http://schemas.microsoft.com/office/drawing/2014/main" id="{3532518D-A441-46FF-8E0C-94DC1A19E314}"/>
                    </a:ext>
                  </a:extLst>
                </p:cNvPr>
                <p:cNvGrpSpPr/>
                <p:nvPr/>
              </p:nvGrpSpPr>
              <p:grpSpPr>
                <a:xfrm>
                  <a:off x="4117783" y="4677750"/>
                  <a:ext cx="80152" cy="368126"/>
                  <a:chOff x="4117783" y="4677750"/>
                  <a:chExt cx="129006" cy="368126"/>
                </a:xfrm>
              </p:grpSpPr>
              <p:cxnSp>
                <p:nvCxnSpPr>
                  <p:cNvPr id="433" name="Straight Connector 432">
                    <a:extLst>
                      <a:ext uri="{FF2B5EF4-FFF2-40B4-BE49-F238E27FC236}">
                        <a16:creationId xmlns:a16="http://schemas.microsoft.com/office/drawing/2014/main" id="{FE5E663B-C596-4BE0-8733-612059D1FF44}"/>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34" name="Straight Connector 433">
                    <a:extLst>
                      <a:ext uri="{FF2B5EF4-FFF2-40B4-BE49-F238E27FC236}">
                        <a16:creationId xmlns:a16="http://schemas.microsoft.com/office/drawing/2014/main" id="{65D53AC4-8242-45EA-8406-F70602D86175}"/>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35" name="Straight Connector 434">
                    <a:extLst>
                      <a:ext uri="{FF2B5EF4-FFF2-40B4-BE49-F238E27FC236}">
                        <a16:creationId xmlns:a16="http://schemas.microsoft.com/office/drawing/2014/main" id="{45B188F3-36C3-480A-BF9F-6E67060EDCB8}"/>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36" name="Straight Connector 435">
                    <a:extLst>
                      <a:ext uri="{FF2B5EF4-FFF2-40B4-BE49-F238E27FC236}">
                        <a16:creationId xmlns:a16="http://schemas.microsoft.com/office/drawing/2014/main" id="{088DC456-56E4-41C2-91EB-8B37FE300CAE}"/>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428" name="Group 427">
                  <a:extLst>
                    <a:ext uri="{FF2B5EF4-FFF2-40B4-BE49-F238E27FC236}">
                      <a16:creationId xmlns:a16="http://schemas.microsoft.com/office/drawing/2014/main" id="{063FD037-C187-46A1-8D40-32F74A5F02ED}"/>
                    </a:ext>
                  </a:extLst>
                </p:cNvPr>
                <p:cNvGrpSpPr/>
                <p:nvPr/>
              </p:nvGrpSpPr>
              <p:grpSpPr>
                <a:xfrm>
                  <a:off x="3485441" y="4677750"/>
                  <a:ext cx="80152" cy="368126"/>
                  <a:chOff x="4117783" y="4677750"/>
                  <a:chExt cx="129006" cy="368126"/>
                </a:xfrm>
              </p:grpSpPr>
              <p:cxnSp>
                <p:nvCxnSpPr>
                  <p:cNvPr id="429" name="Straight Connector 428">
                    <a:extLst>
                      <a:ext uri="{FF2B5EF4-FFF2-40B4-BE49-F238E27FC236}">
                        <a16:creationId xmlns:a16="http://schemas.microsoft.com/office/drawing/2014/main" id="{EF9F2FE7-7F64-413B-A54C-F39478C5183B}"/>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30" name="Straight Connector 429">
                    <a:extLst>
                      <a:ext uri="{FF2B5EF4-FFF2-40B4-BE49-F238E27FC236}">
                        <a16:creationId xmlns:a16="http://schemas.microsoft.com/office/drawing/2014/main" id="{75FC0CBC-B66E-4D6E-8737-71C95091849E}"/>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31" name="Straight Connector 430">
                    <a:extLst>
                      <a:ext uri="{FF2B5EF4-FFF2-40B4-BE49-F238E27FC236}">
                        <a16:creationId xmlns:a16="http://schemas.microsoft.com/office/drawing/2014/main" id="{35F6ABF3-33CA-4DF3-920D-98B4C58ABF75}"/>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432" name="Straight Connector 431">
                    <a:extLst>
                      <a:ext uri="{FF2B5EF4-FFF2-40B4-BE49-F238E27FC236}">
                        <a16:creationId xmlns:a16="http://schemas.microsoft.com/office/drawing/2014/main" id="{7D565EE2-B001-4182-94E4-5F12712C226A}"/>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sp>
          <p:nvSpPr>
            <p:cNvPr id="423" name="Freeform: Shape 520">
              <a:extLst>
                <a:ext uri="{FF2B5EF4-FFF2-40B4-BE49-F238E27FC236}">
                  <a16:creationId xmlns:a16="http://schemas.microsoft.com/office/drawing/2014/main" id="{D8A6DB7E-4856-4D91-9BE1-6CCB68BCC4A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EBEBEB"/>
                </a:solidFill>
                <a:latin typeface="Segoe UI"/>
                <a:cs typeface="Segoe UI" pitchFamily="34" charset="0"/>
              </a:endParaRPr>
            </a:p>
          </p:txBody>
        </p:sp>
      </p:grpSp>
      <p:sp>
        <p:nvSpPr>
          <p:cNvPr id="447" name="TextBox 446">
            <a:extLst>
              <a:ext uri="{FF2B5EF4-FFF2-40B4-BE49-F238E27FC236}">
                <a16:creationId xmlns:a16="http://schemas.microsoft.com/office/drawing/2014/main" id="{55CFFD90-9D6C-4D3D-A3C6-41CB72A1DF4D}"/>
              </a:ext>
              <a:ext uri="{C183D7F6-B498-43B3-948B-1728B52AA6E4}">
                <adec:decorative xmlns:adec="http://schemas.microsoft.com/office/drawing/2017/decorative" val="1"/>
              </a:ext>
            </a:extLst>
          </p:cNvPr>
          <p:cNvSpPr txBox="1"/>
          <p:nvPr/>
        </p:nvSpPr>
        <p:spPr>
          <a:xfrm>
            <a:off x="10843323" y="5776021"/>
            <a:ext cx="375897"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EBEBEB"/>
                </a:solidFill>
              </a:rPr>
              <a:t>FPGA</a:t>
            </a:r>
          </a:p>
        </p:txBody>
      </p:sp>
      <p:cxnSp>
        <p:nvCxnSpPr>
          <p:cNvPr id="448" name="Straight Connector 447">
            <a:extLst>
              <a:ext uri="{FF2B5EF4-FFF2-40B4-BE49-F238E27FC236}">
                <a16:creationId xmlns:a16="http://schemas.microsoft.com/office/drawing/2014/main" id="{C3FC1509-79E8-4466-B160-95FABBB2882A}"/>
              </a:ext>
              <a:ext uri="{C183D7F6-B498-43B3-948B-1728B52AA6E4}">
                <adec:decorative xmlns:adec="http://schemas.microsoft.com/office/drawing/2017/decorative" val="1"/>
              </a:ext>
            </a:extLst>
          </p:cNvPr>
          <p:cNvCxnSpPr>
            <a:cxnSpLocks/>
          </p:cNvCxnSpPr>
          <p:nvPr/>
        </p:nvCxnSpPr>
        <p:spPr>
          <a:xfrm>
            <a:off x="636080" y="2197758"/>
            <a:ext cx="10957253" cy="0"/>
          </a:xfrm>
          <a:prstGeom prst="line">
            <a:avLst/>
          </a:prstGeom>
          <a:noFill/>
          <a:ln w="15875" cap="rnd" cmpd="sng" algn="ctr">
            <a:solidFill>
              <a:srgbClr val="D9D9D9"/>
            </a:solidFill>
            <a:prstDash val="solid"/>
            <a:headEnd type="none"/>
            <a:tailEnd type="none"/>
          </a:ln>
          <a:effectLst/>
        </p:spPr>
      </p:cxnSp>
      <p:cxnSp>
        <p:nvCxnSpPr>
          <p:cNvPr id="449" name="Straight Connector 448">
            <a:extLst>
              <a:ext uri="{FF2B5EF4-FFF2-40B4-BE49-F238E27FC236}">
                <a16:creationId xmlns:a16="http://schemas.microsoft.com/office/drawing/2014/main" id="{C53577AD-9177-428B-9DAD-2F5A27D688F9}"/>
              </a:ext>
              <a:ext uri="{C183D7F6-B498-43B3-948B-1728B52AA6E4}">
                <adec:decorative xmlns:adec="http://schemas.microsoft.com/office/drawing/2017/decorative" val="1"/>
              </a:ext>
            </a:extLst>
          </p:cNvPr>
          <p:cNvCxnSpPr>
            <a:cxnSpLocks/>
          </p:cNvCxnSpPr>
          <p:nvPr/>
        </p:nvCxnSpPr>
        <p:spPr>
          <a:xfrm>
            <a:off x="636080" y="3167194"/>
            <a:ext cx="10957253" cy="0"/>
          </a:xfrm>
          <a:prstGeom prst="line">
            <a:avLst/>
          </a:prstGeom>
          <a:noFill/>
          <a:ln w="15875" cap="rnd" cmpd="sng" algn="ctr">
            <a:solidFill>
              <a:sysClr val="window" lastClr="FFFFFF">
                <a:lumMod val="85000"/>
              </a:sysClr>
            </a:solidFill>
            <a:prstDash val="solid"/>
            <a:headEnd type="none"/>
            <a:tailEnd type="none"/>
          </a:ln>
          <a:effectLst/>
        </p:spPr>
      </p:cxnSp>
      <p:cxnSp>
        <p:nvCxnSpPr>
          <p:cNvPr id="450" name="Straight Connector 449">
            <a:extLst>
              <a:ext uri="{FF2B5EF4-FFF2-40B4-BE49-F238E27FC236}">
                <a16:creationId xmlns:a16="http://schemas.microsoft.com/office/drawing/2014/main" id="{D4E04D3F-6E38-43BB-858A-AA2A90856F99}"/>
              </a:ext>
              <a:ext uri="{C183D7F6-B498-43B3-948B-1728B52AA6E4}">
                <adec:decorative xmlns:adec="http://schemas.microsoft.com/office/drawing/2017/decorative" val="1"/>
              </a:ext>
            </a:extLst>
          </p:cNvPr>
          <p:cNvCxnSpPr>
            <a:cxnSpLocks/>
          </p:cNvCxnSpPr>
          <p:nvPr/>
        </p:nvCxnSpPr>
        <p:spPr>
          <a:xfrm>
            <a:off x="636080" y="5106065"/>
            <a:ext cx="10957253" cy="0"/>
          </a:xfrm>
          <a:prstGeom prst="line">
            <a:avLst/>
          </a:prstGeom>
          <a:noFill/>
          <a:ln w="15875" cap="rnd" cmpd="sng" algn="ctr">
            <a:solidFill>
              <a:sysClr val="window" lastClr="FFFFFF">
                <a:lumMod val="85000"/>
              </a:sysClr>
            </a:solidFill>
            <a:prstDash val="solid"/>
            <a:headEnd type="none"/>
            <a:tailEnd type="none"/>
          </a:ln>
          <a:effectLst/>
        </p:spPr>
      </p:cxnSp>
      <p:pic>
        <p:nvPicPr>
          <p:cNvPr id="451" name="Picture 450">
            <a:extLst>
              <a:ext uri="{FF2B5EF4-FFF2-40B4-BE49-F238E27FC236}">
                <a16:creationId xmlns:a16="http://schemas.microsoft.com/office/drawing/2014/main" id="{00C4F5AE-E814-4972-9580-D37180F625EF}"/>
              </a:ex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blip>
          <a:stretch>
            <a:fillRect/>
          </a:stretch>
        </p:blipFill>
        <p:spPr>
          <a:xfrm>
            <a:off x="10846387" y="3357947"/>
            <a:ext cx="372832" cy="365730"/>
          </a:xfrm>
          <a:prstGeom prst="rect">
            <a:avLst/>
          </a:prstGeom>
          <a:ln>
            <a:noFill/>
          </a:ln>
        </p:spPr>
      </p:pic>
      <p:pic>
        <p:nvPicPr>
          <p:cNvPr id="452" name="Picture 451">
            <a:extLst>
              <a:ext uri="{FF2B5EF4-FFF2-40B4-BE49-F238E27FC236}">
                <a16:creationId xmlns:a16="http://schemas.microsoft.com/office/drawing/2014/main" id="{2735BC92-AD72-4DA1-B351-2529FC5921E9}"/>
              </a:ext>
              <a:ext uri="{C183D7F6-B498-43B3-948B-1728B52AA6E4}">
                <adec:decorative xmlns:adec="http://schemas.microsoft.com/office/drawing/2017/decorative" val="1"/>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09867" y="3366258"/>
            <a:ext cx="292956" cy="316812"/>
          </a:xfrm>
          <a:prstGeom prst="rect">
            <a:avLst/>
          </a:prstGeom>
          <a:ln>
            <a:noFill/>
          </a:ln>
        </p:spPr>
      </p:pic>
      <p:pic>
        <p:nvPicPr>
          <p:cNvPr id="453" name="Picture 452">
            <a:extLst>
              <a:ext uri="{FF2B5EF4-FFF2-40B4-BE49-F238E27FC236}">
                <a16:creationId xmlns:a16="http://schemas.microsoft.com/office/drawing/2014/main" id="{4B9E6F1D-4AB4-4BD9-B0C2-99E9CB522894}"/>
              </a:ext>
              <a:ext uri="{C183D7F6-B498-43B3-948B-1728B52AA6E4}">
                <adec:decorative xmlns:adec="http://schemas.microsoft.com/office/drawing/2017/decorative" val="1"/>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00855" y="3364156"/>
            <a:ext cx="286357" cy="336435"/>
          </a:xfrm>
          <a:prstGeom prst="rect">
            <a:avLst/>
          </a:prstGeom>
        </p:spPr>
      </p:pic>
      <p:pic>
        <p:nvPicPr>
          <p:cNvPr id="454" name="Picture 453">
            <a:extLst>
              <a:ext uri="{FF2B5EF4-FFF2-40B4-BE49-F238E27FC236}">
                <a16:creationId xmlns:a16="http://schemas.microsoft.com/office/drawing/2014/main" id="{3E6ADEB4-A024-426A-A3A2-29C68656291D}"/>
              </a:ext>
              <a:ext uri="{C183D7F6-B498-43B3-948B-1728B52AA6E4}">
                <adec:decorative xmlns:adec="http://schemas.microsoft.com/office/drawing/2017/decorative" val="1"/>
              </a:ext>
            </a:extLst>
          </p:cNvPr>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03096" y="3412160"/>
            <a:ext cx="542593" cy="288417"/>
          </a:xfrm>
          <a:prstGeom prst="rect">
            <a:avLst/>
          </a:prstGeom>
        </p:spPr>
      </p:pic>
      <p:cxnSp>
        <p:nvCxnSpPr>
          <p:cNvPr id="455" name="Straight Connector 454">
            <a:extLst>
              <a:ext uri="{FF2B5EF4-FFF2-40B4-BE49-F238E27FC236}">
                <a16:creationId xmlns:a16="http://schemas.microsoft.com/office/drawing/2014/main" id="{B9BC439A-382B-4799-8CAE-F4491AD67986}"/>
              </a:ext>
              <a:ext uri="{C183D7F6-B498-43B3-948B-1728B52AA6E4}">
                <adec:decorative xmlns:adec="http://schemas.microsoft.com/office/drawing/2017/decorative" val="1"/>
              </a:ext>
            </a:extLst>
          </p:cNvPr>
          <p:cNvCxnSpPr>
            <a:cxnSpLocks/>
          </p:cNvCxnSpPr>
          <p:nvPr/>
        </p:nvCxnSpPr>
        <p:spPr>
          <a:xfrm>
            <a:off x="636080" y="4136630"/>
            <a:ext cx="10957253" cy="0"/>
          </a:xfrm>
          <a:prstGeom prst="line">
            <a:avLst/>
          </a:prstGeom>
          <a:noFill/>
          <a:ln w="15875" cap="rnd" cmpd="sng" algn="ctr">
            <a:solidFill>
              <a:sysClr val="window" lastClr="FFFFFF">
                <a:lumMod val="85000"/>
              </a:sysClr>
            </a:solidFill>
            <a:prstDash val="solid"/>
            <a:headEnd type="none"/>
            <a:tailEnd type="none"/>
          </a:ln>
          <a:effectLst/>
        </p:spPr>
      </p:cxnSp>
      <p:sp>
        <p:nvSpPr>
          <p:cNvPr id="456" name="TextBox 455">
            <a:extLst>
              <a:ext uri="{FF2B5EF4-FFF2-40B4-BE49-F238E27FC236}">
                <a16:creationId xmlns:a16="http://schemas.microsoft.com/office/drawing/2014/main" id="{BB2C93EF-8137-49DB-A0F3-F2BD23B9CFDA}"/>
              </a:ext>
              <a:ext uri="{C183D7F6-B498-43B3-948B-1728B52AA6E4}">
                <adec:decorative xmlns:adec="http://schemas.microsoft.com/office/drawing/2017/decorative" val="1"/>
              </a:ext>
            </a:extLst>
          </p:cNvPr>
          <p:cNvSpPr txBox="1"/>
          <p:nvPr/>
        </p:nvSpPr>
        <p:spPr>
          <a:xfrm>
            <a:off x="3503414" y="6110200"/>
            <a:ext cx="5185172" cy="280605"/>
          </a:xfrm>
          <a:prstGeom prst="rect">
            <a:avLst/>
          </a:prstGeom>
          <a:solidFill>
            <a:schemeClr val="bg1"/>
          </a:solidFill>
        </p:spPr>
        <p:txBody>
          <a:bodyPr wrap="square" lIns="89642" tIns="44821" rIns="89642" bIns="44821" rtlCol="0">
            <a:spAutoFit/>
          </a:bodyPr>
          <a:lstStyle/>
          <a:p>
            <a:pPr algn="ctr" defTabSz="896386">
              <a:lnSpc>
                <a:spcPct val="90000"/>
              </a:lnSpc>
              <a:spcAft>
                <a:spcPts val="588"/>
              </a:spcAft>
              <a:defRPr/>
            </a:pPr>
            <a:r>
              <a:rPr lang="en-US" sz="1372" kern="0">
                <a:solidFill>
                  <a:prstClr val="black"/>
                </a:solidFill>
                <a:latin typeface="Segoe UI"/>
                <a:cs typeface="Segoe UI" pitchFamily="34" charset="0"/>
              </a:rPr>
              <a:t>From the Intelligent Cloud to the Intelligent Edge</a:t>
            </a:r>
          </a:p>
        </p:txBody>
      </p:sp>
      <p:sp>
        <p:nvSpPr>
          <p:cNvPr id="457" name="Freeform 128">
            <a:extLst>
              <a:ext uri="{FF2B5EF4-FFF2-40B4-BE49-F238E27FC236}">
                <a16:creationId xmlns:a16="http://schemas.microsoft.com/office/drawing/2014/main" id="{920D9682-12F5-455A-AF23-BCCD1DEFB77A}"/>
              </a:ext>
              <a:ext uri="{C183D7F6-B498-43B3-948B-1728B52AA6E4}">
                <adec:decorative xmlns:adec="http://schemas.microsoft.com/office/drawing/2017/decorative" val="1"/>
              </a:ext>
            </a:extLst>
          </p:cNvPr>
          <p:cNvSpPr>
            <a:spLocks noChangeAspect="1"/>
          </p:cNvSpPr>
          <p:nvPr/>
        </p:nvSpPr>
        <p:spPr bwMode="auto">
          <a:xfrm>
            <a:off x="3697331" y="6123130"/>
            <a:ext cx="373932" cy="20934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p:spPr>
        <p:txBody>
          <a:bodyPr vert="horz" wrap="square" lIns="89642" tIns="44821" rIns="89642" bIns="44821" numCol="1" anchor="t" anchorCtr="0" compatLnSpc="1">
            <a:prstTxWarp prst="textNoShape">
              <a:avLst/>
            </a:prstTxWarp>
          </a:bodyPr>
          <a:lstStyle/>
          <a:p>
            <a:pPr defTabSz="896386">
              <a:defRPr/>
            </a:pPr>
            <a:endParaRPr lang="en-US" sz="980">
              <a:solidFill>
                <a:srgbClr val="333333"/>
              </a:solidFill>
              <a:latin typeface="Segoe UI Semibold"/>
            </a:endParaRPr>
          </a:p>
        </p:txBody>
      </p:sp>
      <p:grpSp>
        <p:nvGrpSpPr>
          <p:cNvPr id="458" name="Group 457">
            <a:extLst>
              <a:ext uri="{FF2B5EF4-FFF2-40B4-BE49-F238E27FC236}">
                <a16:creationId xmlns:a16="http://schemas.microsoft.com/office/drawing/2014/main" id="{DFF65190-679E-4628-938D-2439CFF7CDD7}"/>
              </a:ext>
              <a:ext uri="{C183D7F6-B498-43B3-948B-1728B52AA6E4}">
                <adec:decorative xmlns:adec="http://schemas.microsoft.com/office/drawing/2017/decorative" val="1"/>
              </a:ext>
            </a:extLst>
          </p:cNvPr>
          <p:cNvGrpSpPr/>
          <p:nvPr/>
        </p:nvGrpSpPr>
        <p:grpSpPr>
          <a:xfrm>
            <a:off x="8188069" y="6125114"/>
            <a:ext cx="255052" cy="253960"/>
            <a:chOff x="9301765" y="6305291"/>
            <a:chExt cx="290033" cy="288792"/>
          </a:xfrm>
        </p:grpSpPr>
        <p:grpSp>
          <p:nvGrpSpPr>
            <p:cNvPr id="459" name="Group 458">
              <a:extLst>
                <a:ext uri="{FF2B5EF4-FFF2-40B4-BE49-F238E27FC236}">
                  <a16:creationId xmlns:a16="http://schemas.microsoft.com/office/drawing/2014/main" id="{6A6EA102-C5E5-4B81-9116-B68080297F10}"/>
                </a:ext>
              </a:extLst>
            </p:cNvPr>
            <p:cNvGrpSpPr/>
            <p:nvPr/>
          </p:nvGrpSpPr>
          <p:grpSpPr>
            <a:xfrm flipH="1">
              <a:off x="9301765" y="6305291"/>
              <a:ext cx="290033" cy="288792"/>
              <a:chOff x="7749590" y="2876913"/>
              <a:chExt cx="187018" cy="188120"/>
            </a:xfrm>
            <a:noFill/>
          </p:grpSpPr>
          <p:sp>
            <p:nvSpPr>
              <p:cNvPr id="461" name="Freeform 99">
                <a:extLst>
                  <a:ext uri="{FF2B5EF4-FFF2-40B4-BE49-F238E27FC236}">
                    <a16:creationId xmlns:a16="http://schemas.microsoft.com/office/drawing/2014/main" id="{B444A4C8-176E-45A4-AB08-7332BA0F2E2B}"/>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462" name="Freeform 100">
                <a:extLst>
                  <a:ext uri="{FF2B5EF4-FFF2-40B4-BE49-F238E27FC236}">
                    <a16:creationId xmlns:a16="http://schemas.microsoft.com/office/drawing/2014/main" id="{9B629EDF-62D9-4333-A1AD-66D595AE71F0}"/>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463" name="Freeform 101">
                <a:extLst>
                  <a:ext uri="{FF2B5EF4-FFF2-40B4-BE49-F238E27FC236}">
                    <a16:creationId xmlns:a16="http://schemas.microsoft.com/office/drawing/2014/main" id="{32AB7317-0B00-4D18-992D-278A65D91361}"/>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grpSp>
        <p:sp>
          <p:nvSpPr>
            <p:cNvPr id="460" name="Oval 459">
              <a:extLst>
                <a:ext uri="{FF2B5EF4-FFF2-40B4-BE49-F238E27FC236}">
                  <a16:creationId xmlns:a16="http://schemas.microsoft.com/office/drawing/2014/main" id="{68C87D4D-FAD9-4504-9927-D61BA2BB8E66}"/>
                </a:ext>
              </a:extLst>
            </p:cNvPr>
            <p:cNvSpPr/>
            <p:nvPr/>
          </p:nvSpPr>
          <p:spPr bwMode="auto">
            <a:xfrm>
              <a:off x="9496196" y="6496061"/>
              <a:ext cx="88179" cy="87287"/>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FFFFFF"/>
                </a:solidFill>
                <a:latin typeface="Segoe UI Semibold"/>
                <a:ea typeface="Segoe UI" pitchFamily="34" charset="0"/>
                <a:cs typeface="Segoe UI" pitchFamily="34" charset="0"/>
              </a:endParaRPr>
            </a:p>
          </p:txBody>
        </p:sp>
      </p:grpSp>
      <p:sp>
        <p:nvSpPr>
          <p:cNvPr id="464" name="Rectangle 463">
            <a:extLst>
              <a:ext uri="{FF2B5EF4-FFF2-40B4-BE49-F238E27FC236}">
                <a16:creationId xmlns:a16="http://schemas.microsoft.com/office/drawing/2014/main" id="{D0BE8242-71F6-4D68-934D-5F1E24DCA257}"/>
              </a:ext>
              <a:ext uri="{C183D7F6-B498-43B3-948B-1728B52AA6E4}">
                <adec:decorative xmlns:adec="http://schemas.microsoft.com/office/drawing/2017/decorative" val="1"/>
              </a:ext>
            </a:extLst>
          </p:cNvPr>
          <p:cNvSpPr/>
          <p:nvPr/>
        </p:nvSpPr>
        <p:spPr>
          <a:xfrm>
            <a:off x="8267435" y="2825859"/>
            <a:ext cx="892608" cy="135776"/>
          </a:xfrm>
          <a:prstGeom prst="rect">
            <a:avLst/>
          </a:prstGeom>
        </p:spPr>
        <p:txBody>
          <a:bodyPr wrap="none" lIns="0" tIns="0" rIns="0" bIns="0">
            <a:spAutoFit/>
          </a:bodyPr>
          <a:lstStyle/>
          <a:p>
            <a:pPr algn="ctr" defTabSz="896354">
              <a:defRPr/>
            </a:pPr>
            <a:r>
              <a:rPr lang="en-US" sz="882">
                <a:solidFill>
                  <a:srgbClr val="EBEBEB"/>
                </a:solidFill>
                <a:latin typeface="Segoe UI Semibold" panose="020B0702040204020203" pitchFamily="34" charset="0"/>
                <a:cs typeface="Segoe UI Semibold" panose="020B0702040204020203" pitchFamily="34" charset="0"/>
              </a:rPr>
              <a:t>Azure Notebooks</a:t>
            </a:r>
          </a:p>
        </p:txBody>
      </p:sp>
      <p:sp>
        <p:nvSpPr>
          <p:cNvPr id="465" name="Rectangle 464">
            <a:extLst>
              <a:ext uri="{FF2B5EF4-FFF2-40B4-BE49-F238E27FC236}">
                <a16:creationId xmlns:a16="http://schemas.microsoft.com/office/drawing/2014/main" id="{60326093-A72F-47F0-9EFC-B8078623DFBF}"/>
              </a:ext>
              <a:ext uri="{C183D7F6-B498-43B3-948B-1728B52AA6E4}">
                <adec:decorative xmlns:adec="http://schemas.microsoft.com/office/drawing/2017/decorative" val="1"/>
              </a:ext>
            </a:extLst>
          </p:cNvPr>
          <p:cNvSpPr/>
          <p:nvPr/>
        </p:nvSpPr>
        <p:spPr>
          <a:xfrm>
            <a:off x="9695700" y="2825859"/>
            <a:ext cx="380301" cy="135776"/>
          </a:xfrm>
          <a:prstGeom prst="rect">
            <a:avLst/>
          </a:prstGeom>
        </p:spPr>
        <p:txBody>
          <a:bodyPr wrap="none" lIns="0" tIns="0" rIns="0" bIns="0">
            <a:spAutoFit/>
          </a:bodyPr>
          <a:lstStyle/>
          <a:p>
            <a:pPr algn="ctr" defTabSz="896354">
              <a:defRPr/>
            </a:pPr>
            <a:r>
              <a:rPr lang="en-US" sz="882" err="1">
                <a:solidFill>
                  <a:srgbClr val="EBEBEB"/>
                </a:solidFill>
                <a:latin typeface="Segoe UI Semibold" panose="020B0702040204020203" pitchFamily="34" charset="0"/>
                <a:cs typeface="Segoe UI Semibold" panose="020B0702040204020203" pitchFamily="34" charset="0"/>
              </a:rPr>
              <a:t>Jupyter</a:t>
            </a:r>
            <a:endParaRPr lang="en-US" sz="882">
              <a:solidFill>
                <a:srgbClr val="EBEBEB"/>
              </a:solidFill>
              <a:latin typeface="Segoe UI Semibold" panose="020B0702040204020203" pitchFamily="34" charset="0"/>
              <a:cs typeface="Segoe UI Semibold" panose="020B0702040204020203" pitchFamily="34" charset="0"/>
            </a:endParaRPr>
          </a:p>
        </p:txBody>
      </p:sp>
      <p:sp>
        <p:nvSpPr>
          <p:cNvPr id="466" name="Rectangle 465">
            <a:extLst>
              <a:ext uri="{FF2B5EF4-FFF2-40B4-BE49-F238E27FC236}">
                <a16:creationId xmlns:a16="http://schemas.microsoft.com/office/drawing/2014/main" id="{214CF5B6-F94B-4907-A887-3AAEB8737A46}"/>
              </a:ext>
              <a:ext uri="{C183D7F6-B498-43B3-948B-1728B52AA6E4}">
                <adec:decorative xmlns:adec="http://schemas.microsoft.com/office/drawing/2017/decorative" val="1"/>
              </a:ext>
            </a:extLst>
          </p:cNvPr>
          <p:cNvSpPr/>
          <p:nvPr/>
        </p:nvSpPr>
        <p:spPr>
          <a:xfrm>
            <a:off x="7060017" y="2825859"/>
            <a:ext cx="968039" cy="135776"/>
          </a:xfrm>
          <a:prstGeom prst="rect">
            <a:avLst/>
          </a:prstGeom>
        </p:spPr>
        <p:txBody>
          <a:bodyPr wrap="none" lIns="0" tIns="0" rIns="0" bIns="0">
            <a:spAutoFit/>
          </a:bodyPr>
          <a:lstStyle/>
          <a:p>
            <a:pPr algn="ctr" defTabSz="896354">
              <a:defRPr/>
            </a:pPr>
            <a:r>
              <a:rPr lang="en-US" sz="882">
                <a:solidFill>
                  <a:srgbClr val="EBEBEB"/>
                </a:solidFill>
                <a:latin typeface="Segoe UI Semibold" panose="020B0702040204020203" pitchFamily="34" charset="0"/>
                <a:cs typeface="Segoe UI Semibold" panose="020B0702040204020203" pitchFamily="34" charset="0"/>
              </a:rPr>
              <a:t>Visual Studio Code</a:t>
            </a:r>
          </a:p>
        </p:txBody>
      </p:sp>
      <p:sp>
        <p:nvSpPr>
          <p:cNvPr id="467" name="Rectangle 466">
            <a:extLst>
              <a:ext uri="{FF2B5EF4-FFF2-40B4-BE49-F238E27FC236}">
                <a16:creationId xmlns:a16="http://schemas.microsoft.com/office/drawing/2014/main" id="{6DD39501-8B6F-45BB-8BE2-644439FAE32A}"/>
              </a:ext>
              <a:ext uri="{C183D7F6-B498-43B3-948B-1728B52AA6E4}">
                <adec:decorative xmlns:adec="http://schemas.microsoft.com/office/drawing/2017/decorative" val="1"/>
              </a:ext>
            </a:extLst>
          </p:cNvPr>
          <p:cNvSpPr/>
          <p:nvPr/>
        </p:nvSpPr>
        <p:spPr>
          <a:xfrm>
            <a:off x="10656471" y="2825859"/>
            <a:ext cx="749602" cy="135776"/>
          </a:xfrm>
          <a:prstGeom prst="rect">
            <a:avLst/>
          </a:prstGeom>
        </p:spPr>
        <p:txBody>
          <a:bodyPr wrap="none" lIns="0" tIns="0" rIns="0" bIns="0">
            <a:spAutoFit/>
          </a:bodyPr>
          <a:lstStyle/>
          <a:p>
            <a:pPr algn="ctr" defTabSz="896354">
              <a:defRPr/>
            </a:pPr>
            <a:r>
              <a:rPr lang="en-US" sz="882">
                <a:solidFill>
                  <a:srgbClr val="EBEBEB"/>
                </a:solidFill>
                <a:latin typeface="Segoe UI Semibold" panose="020B0702040204020203" pitchFamily="34" charset="0"/>
                <a:cs typeface="Segoe UI Semibold" panose="020B0702040204020203" pitchFamily="34" charset="0"/>
              </a:rPr>
              <a:t>Command line</a:t>
            </a:r>
          </a:p>
        </p:txBody>
      </p:sp>
      <p:grpSp>
        <p:nvGrpSpPr>
          <p:cNvPr id="468" name="Group 467">
            <a:extLst>
              <a:ext uri="{FF2B5EF4-FFF2-40B4-BE49-F238E27FC236}">
                <a16:creationId xmlns:a16="http://schemas.microsoft.com/office/drawing/2014/main" id="{BA5920F7-B4C5-404E-8A95-BC7CB48A3723}"/>
              </a:ext>
              <a:ext uri="{C183D7F6-B498-43B3-948B-1728B52AA6E4}">
                <adec:decorative xmlns:adec="http://schemas.microsoft.com/office/drawing/2017/decorative" val="1"/>
              </a:ext>
            </a:extLst>
          </p:cNvPr>
          <p:cNvGrpSpPr/>
          <p:nvPr/>
        </p:nvGrpSpPr>
        <p:grpSpPr>
          <a:xfrm>
            <a:off x="10860057" y="2381954"/>
            <a:ext cx="342429" cy="291297"/>
            <a:chOff x="11238522" y="2214151"/>
            <a:chExt cx="394713" cy="335774"/>
          </a:xfrm>
        </p:grpSpPr>
        <p:grpSp>
          <p:nvGrpSpPr>
            <p:cNvPr id="469" name="Group 468">
              <a:extLst>
                <a:ext uri="{FF2B5EF4-FFF2-40B4-BE49-F238E27FC236}">
                  <a16:creationId xmlns:a16="http://schemas.microsoft.com/office/drawing/2014/main" id="{F3ED90FB-766F-4A26-B569-98159936A3B8}"/>
                </a:ext>
              </a:extLst>
            </p:cNvPr>
            <p:cNvGrpSpPr/>
            <p:nvPr/>
          </p:nvGrpSpPr>
          <p:grpSpPr>
            <a:xfrm>
              <a:off x="11238522" y="2214151"/>
              <a:ext cx="394713" cy="335774"/>
              <a:chOff x="2107244" y="1575258"/>
              <a:chExt cx="310993" cy="264555"/>
            </a:xfrm>
          </p:grpSpPr>
          <p:grpSp>
            <p:nvGrpSpPr>
              <p:cNvPr id="472" name="Group 471">
                <a:extLst>
                  <a:ext uri="{FF2B5EF4-FFF2-40B4-BE49-F238E27FC236}">
                    <a16:creationId xmlns:a16="http://schemas.microsoft.com/office/drawing/2014/main" id="{AA8B48D0-5194-4A22-A673-DACD806C57D0}"/>
                  </a:ext>
                </a:extLst>
              </p:cNvPr>
              <p:cNvGrpSpPr/>
              <p:nvPr/>
            </p:nvGrpSpPr>
            <p:grpSpPr>
              <a:xfrm>
                <a:off x="2107244" y="1575258"/>
                <a:ext cx="310993" cy="264555"/>
                <a:chOff x="2107244" y="1575258"/>
                <a:chExt cx="310993" cy="264555"/>
              </a:xfrm>
            </p:grpSpPr>
            <p:sp>
              <p:nvSpPr>
                <p:cNvPr id="477" name="Rectangle 9">
                  <a:extLst>
                    <a:ext uri="{FF2B5EF4-FFF2-40B4-BE49-F238E27FC236}">
                      <a16:creationId xmlns:a16="http://schemas.microsoft.com/office/drawing/2014/main" id="{1EE1F935-9F80-47A3-A52D-A034E784F17E}"/>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478" name="Line 10">
                  <a:extLst>
                    <a:ext uri="{FF2B5EF4-FFF2-40B4-BE49-F238E27FC236}">
                      <a16:creationId xmlns:a16="http://schemas.microsoft.com/office/drawing/2014/main" id="{72580F81-8D48-489F-8A71-4D83111EB4E9}"/>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nvGrpSpPr>
              <p:cNvPr id="473" name="Group 472">
                <a:extLst>
                  <a:ext uri="{FF2B5EF4-FFF2-40B4-BE49-F238E27FC236}">
                    <a16:creationId xmlns:a16="http://schemas.microsoft.com/office/drawing/2014/main" id="{E66A5FFA-D5D9-45D0-9449-1F4845FB8BE8}"/>
                  </a:ext>
                </a:extLst>
              </p:cNvPr>
              <p:cNvGrpSpPr/>
              <p:nvPr/>
            </p:nvGrpSpPr>
            <p:grpSpPr>
              <a:xfrm>
                <a:off x="2287367" y="1599181"/>
                <a:ext cx="95690" cy="23923"/>
                <a:chOff x="2287367" y="1599181"/>
                <a:chExt cx="95690" cy="23923"/>
              </a:xfrm>
            </p:grpSpPr>
            <p:sp>
              <p:nvSpPr>
                <p:cNvPr id="474" name="Oval 11">
                  <a:extLst>
                    <a:ext uri="{FF2B5EF4-FFF2-40B4-BE49-F238E27FC236}">
                      <a16:creationId xmlns:a16="http://schemas.microsoft.com/office/drawing/2014/main" id="{4DFE51CE-847B-4E7C-8CFC-21562D389580}"/>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475" name="Oval 12">
                  <a:extLst>
                    <a:ext uri="{FF2B5EF4-FFF2-40B4-BE49-F238E27FC236}">
                      <a16:creationId xmlns:a16="http://schemas.microsoft.com/office/drawing/2014/main" id="{A8DF7132-D600-4FE8-B9EC-ACFBFDDD7C5E}"/>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476" name="Oval 13">
                  <a:extLst>
                    <a:ext uri="{FF2B5EF4-FFF2-40B4-BE49-F238E27FC236}">
                      <a16:creationId xmlns:a16="http://schemas.microsoft.com/office/drawing/2014/main" id="{A8F28363-E4B7-487A-86D8-F24538DE3D18}"/>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sp>
          <p:nvSpPr>
            <p:cNvPr id="470" name="Freeform 422">
              <a:extLst>
                <a:ext uri="{FF2B5EF4-FFF2-40B4-BE49-F238E27FC236}">
                  <a16:creationId xmlns:a16="http://schemas.microsoft.com/office/drawing/2014/main" id="{19C8295C-B27A-468F-9078-E24EFBCF6A8B}"/>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US">
                <a:solidFill>
                  <a:prstClr val="white"/>
                </a:solidFill>
                <a:latin typeface="Segoe UI"/>
              </a:endParaRPr>
            </a:p>
          </p:txBody>
        </p:sp>
        <p:cxnSp>
          <p:nvCxnSpPr>
            <p:cNvPr id="471" name="Straight Connector 470">
              <a:extLst>
                <a:ext uri="{FF2B5EF4-FFF2-40B4-BE49-F238E27FC236}">
                  <a16:creationId xmlns:a16="http://schemas.microsoft.com/office/drawing/2014/main" id="{EBB82291-F225-4026-B687-D54A596FBD00}"/>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79" name="Picture 478">
            <a:extLst>
              <a:ext uri="{FF2B5EF4-FFF2-40B4-BE49-F238E27FC236}">
                <a16:creationId xmlns:a16="http://schemas.microsoft.com/office/drawing/2014/main" id="{2C88FA6F-E22F-4B0C-B339-3FAEC86F5A49}"/>
              </a:ext>
              <a:ext uri="{C183D7F6-B498-43B3-948B-1728B52AA6E4}">
                <adec:decorative xmlns:adec="http://schemas.microsoft.com/office/drawing/2017/decorative" val="1"/>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14634" y="2381955"/>
            <a:ext cx="342430" cy="391560"/>
          </a:xfrm>
          <a:prstGeom prst="rect">
            <a:avLst/>
          </a:prstGeom>
          <a:ln>
            <a:noFill/>
          </a:ln>
        </p:spPr>
      </p:pic>
      <p:pic>
        <p:nvPicPr>
          <p:cNvPr id="480" name="Picture 479">
            <a:extLst>
              <a:ext uri="{FF2B5EF4-FFF2-40B4-BE49-F238E27FC236}">
                <a16:creationId xmlns:a16="http://schemas.microsoft.com/office/drawing/2014/main" id="{FEBA3173-DD4A-4C74-B869-EF5A65029F2C}"/>
              </a:ext>
              <a:ext uri="{C183D7F6-B498-43B3-948B-1728B52AA6E4}">
                <adec:decorative xmlns:adec="http://schemas.microsoft.com/office/drawing/2017/decorative" val="1"/>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83249" y="2381956"/>
            <a:ext cx="321579" cy="321134"/>
          </a:xfrm>
          <a:prstGeom prst="rect">
            <a:avLst/>
          </a:prstGeom>
          <a:ln>
            <a:solidFill>
              <a:schemeClr val="accent1"/>
            </a:solidFill>
          </a:ln>
        </p:spPr>
      </p:pic>
      <p:grpSp>
        <p:nvGrpSpPr>
          <p:cNvPr id="481" name="Group 480">
            <a:extLst>
              <a:ext uri="{FF2B5EF4-FFF2-40B4-BE49-F238E27FC236}">
                <a16:creationId xmlns:a16="http://schemas.microsoft.com/office/drawing/2014/main" id="{8ACD38E9-C94C-49CC-B8B6-9216006E6F23}"/>
              </a:ext>
              <a:ext uri="{C183D7F6-B498-43B3-948B-1728B52AA6E4}">
                <adec:decorative xmlns:adec="http://schemas.microsoft.com/office/drawing/2017/decorative" val="1"/>
              </a:ext>
            </a:extLst>
          </p:cNvPr>
          <p:cNvGrpSpPr>
            <a:grpSpLocks noChangeAspect="1"/>
          </p:cNvGrpSpPr>
          <p:nvPr/>
        </p:nvGrpSpPr>
        <p:grpSpPr>
          <a:xfrm>
            <a:off x="8529709" y="2434995"/>
            <a:ext cx="368056" cy="285480"/>
            <a:chOff x="3486498" y="5451027"/>
            <a:chExt cx="1893396" cy="1468600"/>
          </a:xfrm>
          <a:noFill/>
        </p:grpSpPr>
        <p:sp>
          <p:nvSpPr>
            <p:cNvPr id="482" name="Freeform: Shape 481">
              <a:extLst>
                <a:ext uri="{FF2B5EF4-FFF2-40B4-BE49-F238E27FC236}">
                  <a16:creationId xmlns:a16="http://schemas.microsoft.com/office/drawing/2014/main" id="{EDE1E3AB-6BEC-418E-AC54-0A26749DFBAE}"/>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3" name="Freeform: Shape 482">
              <a:extLst>
                <a:ext uri="{FF2B5EF4-FFF2-40B4-BE49-F238E27FC236}">
                  <a16:creationId xmlns:a16="http://schemas.microsoft.com/office/drawing/2014/main" id="{40509842-EB2C-43D5-9D85-CDB5B70D5D47}"/>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3168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wheel(1)">
                                      <p:cBhvr>
                                        <p:cTn id="7" dur="2000"/>
                                        <p:tgtEl>
                                          <p:spTgt spid="365"/>
                                        </p:tgtEl>
                                      </p:cBhvr>
                                    </p:animEffect>
                                  </p:childTnLst>
                                </p:cTn>
                              </p:par>
                              <p:par>
                                <p:cTn id="8" presetID="22" presetClass="entr" presetSubtype="2" fill="hold" nodeType="withEffect">
                                  <p:stCondLst>
                                    <p:cond delay="750"/>
                                  </p:stCondLst>
                                  <p:childTnLst>
                                    <p:set>
                                      <p:cBhvr>
                                        <p:cTn id="9" dur="1" fill="hold">
                                          <p:stCondLst>
                                            <p:cond delay="0"/>
                                          </p:stCondLst>
                                        </p:cTn>
                                        <p:tgtEl>
                                          <p:spTgt spid="458"/>
                                        </p:tgtEl>
                                        <p:attrNameLst>
                                          <p:attrName>style.visibility</p:attrName>
                                        </p:attrNameLst>
                                      </p:cBhvr>
                                      <p:to>
                                        <p:strVal val="visible"/>
                                      </p:to>
                                    </p:set>
                                    <p:animEffect transition="in" filter="wipe(right)">
                                      <p:cBhvr>
                                        <p:cTn id="10" dur="250"/>
                                        <p:tgtEl>
                                          <p:spTgt spid="458"/>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456"/>
                                        </p:tgtEl>
                                        <p:attrNameLst>
                                          <p:attrName>style.visibility</p:attrName>
                                        </p:attrNameLst>
                                      </p:cBhvr>
                                      <p:to>
                                        <p:strVal val="visible"/>
                                      </p:to>
                                    </p:set>
                                    <p:animEffect transition="in" filter="wipe(right)">
                                      <p:cBhvr>
                                        <p:cTn id="13" dur="500"/>
                                        <p:tgtEl>
                                          <p:spTgt spid="456"/>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457"/>
                                        </p:tgtEl>
                                        <p:attrNameLst>
                                          <p:attrName>style.visibility</p:attrName>
                                        </p:attrNameLst>
                                      </p:cBhvr>
                                      <p:to>
                                        <p:strVal val="visible"/>
                                      </p:to>
                                    </p:set>
                                    <p:animEffect transition="in" filter="wipe(right)">
                                      <p:cBhvr>
                                        <p:cTn id="16" dur="25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 grpId="0" animBg="1"/>
      <p:bldP spid="456" grpId="0" animBg="1"/>
      <p:bldP spid="4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descr="Azure Machine Learning">
            <a:extLst>
              <a:ext uri="{FF2B5EF4-FFF2-40B4-BE49-F238E27FC236}">
                <a16:creationId xmlns:a16="http://schemas.microsoft.com/office/drawing/2014/main" id="{316B1194-AC2C-468E-B4B8-A6FA4AD3261D}"/>
              </a:ext>
            </a:extLst>
          </p:cNvPr>
          <p:cNvGrpSpPr/>
          <p:nvPr/>
        </p:nvGrpSpPr>
        <p:grpSpPr>
          <a:xfrm>
            <a:off x="4645163" y="896699"/>
            <a:ext cx="2707376" cy="3102762"/>
            <a:chOff x="8882196" y="3721867"/>
            <a:chExt cx="266790" cy="305752"/>
          </a:xfrm>
          <a:solidFill>
            <a:schemeClr val="accent1"/>
          </a:solidFill>
        </p:grpSpPr>
        <p:sp>
          <p:nvSpPr>
            <p:cNvPr id="122" name="Rectangle 121">
              <a:extLst>
                <a:ext uri="{FF2B5EF4-FFF2-40B4-BE49-F238E27FC236}">
                  <a16:creationId xmlns:a16="http://schemas.microsoft.com/office/drawing/2014/main" id="{58E236F6-9AA1-498E-97A5-65EA8793834D}"/>
                </a:ext>
              </a:extLst>
            </p:cNvPr>
            <p:cNvSpPr/>
            <p:nvPr/>
          </p:nvSpPr>
          <p:spPr bwMode="auto">
            <a:xfrm>
              <a:off x="8901347" y="3950022"/>
              <a:ext cx="247639" cy="77597"/>
            </a:xfrm>
            <a:prstGeom prst="rect">
              <a:avLst/>
            </a:prstGeom>
            <a:grpFill/>
            <a:ln w="101600" cap="flat" cmpd="sng" algn="ctr">
              <a:solidFill>
                <a:schemeClr val="bg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spcBef>
                  <a:spcPct val="0"/>
                </a:spcBef>
                <a:spcAft>
                  <a:spcPct val="0"/>
                </a:spcAft>
                <a:defRPr/>
              </a:pPr>
              <a:endParaRPr lang="en-US" sz="1961" kern="0">
                <a:solidFill>
                  <a:prstClr val="white"/>
                </a:solidFill>
                <a:latin typeface="Segoe UI"/>
                <a:ea typeface="Segoe UI" pitchFamily="34" charset="0"/>
                <a:cs typeface="Segoe UI" pitchFamily="34" charset="0"/>
              </a:endParaRPr>
            </a:p>
          </p:txBody>
        </p:sp>
        <p:sp>
          <p:nvSpPr>
            <p:cNvPr id="123" name="Freeform 123">
              <a:extLst>
                <a:ext uri="{FF2B5EF4-FFF2-40B4-BE49-F238E27FC236}">
                  <a16:creationId xmlns:a16="http://schemas.microsoft.com/office/drawing/2014/main" id="{D6B409E1-B02A-494D-8A36-0755A0682E90}"/>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01600" cap="flat" cmpd="sng" algn="ctr">
              <a:solidFill>
                <a:schemeClr val="bg1"/>
              </a:solid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spcBef>
                  <a:spcPct val="0"/>
                </a:spcBef>
                <a:spcAft>
                  <a:spcPct val="0"/>
                </a:spcAft>
                <a:defRPr/>
              </a:pPr>
              <a:endParaRPr lang="en-US" sz="1961" kern="0" err="1">
                <a:solidFill>
                  <a:prstClr val="white"/>
                </a:solidFill>
                <a:latin typeface="Segoe UI"/>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4CD2E7FE-F4D6-41A4-AB47-1CE2B162EEA1}"/>
              </a:ext>
            </a:extLst>
          </p:cNvPr>
          <p:cNvSpPr txBox="1"/>
          <p:nvPr/>
        </p:nvSpPr>
        <p:spPr>
          <a:xfrm>
            <a:off x="1333499" y="4488383"/>
            <a:ext cx="9525004" cy="1068029"/>
          </a:xfrm>
          <a:prstGeom prst="rect">
            <a:avLst/>
          </a:prstGeom>
          <a:noFill/>
        </p:spPr>
        <p:txBody>
          <a:bodyPr wrap="none" lIns="89642" tIns="44821" rIns="89642" bIns="44821" rtlCol="0" anchor="t">
            <a:spAutoFit/>
          </a:bodyPr>
          <a:lstStyle/>
          <a:p>
            <a:pPr algn="ctr" defTabSz="878221">
              <a:lnSpc>
                <a:spcPct val="90000"/>
              </a:lnSpc>
              <a:spcAft>
                <a:spcPts val="576"/>
              </a:spcAft>
              <a:defRPr/>
            </a:pPr>
            <a:r>
              <a:rPr lang="en-US" sz="7058">
                <a:solidFill>
                  <a:srgbClr val="0078D4"/>
                </a:solidFill>
                <a:latin typeface="Segoe UI Semibold" panose="020B0702040204020203" pitchFamily="34" charset="0"/>
                <a:cs typeface="Segoe UI Semibold" panose="020B0702040204020203" pitchFamily="34" charset="0"/>
              </a:rPr>
              <a:t>Azure </a:t>
            </a:r>
            <a:r>
              <a:rPr lang="en-US" sz="6470">
                <a:solidFill>
                  <a:srgbClr val="0078D4"/>
                </a:solidFill>
                <a:latin typeface="Segoe UI Semibold" panose="020B0702040204020203" pitchFamily="34" charset="0"/>
                <a:cs typeface="Segoe UI Semibold" panose="020B0702040204020203" pitchFamily="34" charset="0"/>
              </a:rPr>
              <a:t>Machine</a:t>
            </a:r>
            <a:r>
              <a:rPr lang="en-US" sz="7058">
                <a:solidFill>
                  <a:srgbClr val="0078D4"/>
                </a:solidFill>
                <a:latin typeface="Segoe UI Semibold" panose="020B0702040204020203" pitchFamily="34" charset="0"/>
                <a:cs typeface="Segoe UI Semibold" panose="020B0702040204020203" pitchFamily="34" charset="0"/>
              </a:rPr>
              <a:t> </a:t>
            </a:r>
            <a:r>
              <a:rPr lang="en-US" sz="6470">
                <a:solidFill>
                  <a:srgbClr val="0078D4"/>
                </a:solidFill>
                <a:latin typeface="Segoe UI Semibold" panose="020B0702040204020203" pitchFamily="34" charset="0"/>
                <a:cs typeface="Segoe UI Semibold" panose="020B0702040204020203" pitchFamily="34" charset="0"/>
              </a:rPr>
              <a:t>Learning</a:t>
            </a:r>
            <a:endParaRPr lang="en-US" sz="7058">
              <a:solidFill>
                <a:srgbClr val="0078D4"/>
              </a:solidFill>
              <a:latin typeface="Segoe UI Semibold" panose="020B0702040204020203" pitchFamily="34" charset="0"/>
              <a:cs typeface="Segoe UI Semibold" panose="020B0702040204020203" pitchFamily="34" charset="0"/>
            </a:endParaRPr>
          </a:p>
        </p:txBody>
      </p:sp>
      <p:pic>
        <p:nvPicPr>
          <p:cNvPr id="8" name="Picture 2" descr="Azure Machine Learning&#10;">
            <a:extLst>
              <a:ext uri="{FF2B5EF4-FFF2-40B4-BE49-F238E27FC236}">
                <a16:creationId xmlns:a16="http://schemas.microsoft.com/office/drawing/2014/main" id="{1FF01579-12F8-4287-AC12-564F35F2462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67514" y="896700"/>
            <a:ext cx="3056974" cy="305697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801695"/>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p>
            <a:r>
              <a:rPr lang="en-US"/>
              <a:t>Azure Machine Learning</a:t>
            </a:r>
          </a:p>
        </p:txBody>
      </p:sp>
      <p:sp>
        <p:nvSpPr>
          <p:cNvPr id="100" name="TextBox 99">
            <a:extLst>
              <a:ext uri="{FF2B5EF4-FFF2-40B4-BE49-F238E27FC236}">
                <a16:creationId xmlns:a16="http://schemas.microsoft.com/office/drawing/2014/main" id="{9859B204-D685-AD4C-8E00-87044172BE13}"/>
              </a:ext>
              <a:ext uri="{C183D7F6-B498-43B3-948B-1728B52AA6E4}">
                <adec:decorative xmlns:adec="http://schemas.microsoft.com/office/drawing/2017/decorative" val="1"/>
              </a:ext>
            </a:extLst>
          </p:cNvPr>
          <p:cNvSpPr txBox="1"/>
          <p:nvPr/>
        </p:nvSpPr>
        <p:spPr>
          <a:xfrm>
            <a:off x="3567763" y="3732041"/>
            <a:ext cx="2016217" cy="69397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defTabSz="896386">
              <a:defRPr/>
            </a:pPr>
            <a:r>
              <a:rPr lang="en-US" sz="1961">
                <a:solidFill>
                  <a:srgbClr val="0078D3"/>
                </a:solidFill>
              </a:rPr>
              <a:t>Industry leading MLOps</a:t>
            </a:r>
          </a:p>
        </p:txBody>
      </p:sp>
      <p:grpSp>
        <p:nvGrpSpPr>
          <p:cNvPr id="8" name="Group 7">
            <a:extLst>
              <a:ext uri="{FF2B5EF4-FFF2-40B4-BE49-F238E27FC236}">
                <a16:creationId xmlns:a16="http://schemas.microsoft.com/office/drawing/2014/main" id="{54090FDD-325B-4963-9532-0A78A90F43AD}"/>
              </a:ext>
              <a:ext uri="{C183D7F6-B498-43B3-948B-1728B52AA6E4}">
                <adec:decorative xmlns:adec="http://schemas.microsoft.com/office/drawing/2017/decorative" val="1"/>
              </a:ext>
            </a:extLst>
          </p:cNvPr>
          <p:cNvGrpSpPr/>
          <p:nvPr/>
        </p:nvGrpSpPr>
        <p:grpSpPr>
          <a:xfrm>
            <a:off x="3984109" y="2204770"/>
            <a:ext cx="1183526" cy="1187847"/>
            <a:chOff x="4063998" y="2002626"/>
            <a:chExt cx="1207258" cy="1211666"/>
          </a:xfrm>
        </p:grpSpPr>
        <p:sp>
          <p:nvSpPr>
            <p:cNvPr id="187" name="Oval 186">
              <a:extLst>
                <a:ext uri="{FF2B5EF4-FFF2-40B4-BE49-F238E27FC236}">
                  <a16:creationId xmlns:a16="http://schemas.microsoft.com/office/drawing/2014/main" id="{8E57E85D-6195-844A-A8FB-CD2738434440}"/>
                </a:ext>
              </a:extLst>
            </p:cNvPr>
            <p:cNvSpPr/>
            <p:nvPr/>
          </p:nvSpPr>
          <p:spPr>
            <a:xfrm>
              <a:off x="4063998" y="2002626"/>
              <a:ext cx="1207258" cy="1211666"/>
            </a:xfrm>
            <a:prstGeom prst="ellipse">
              <a:avLst/>
            </a:prstGeom>
            <a:solidFill>
              <a:schemeClr val="bg1">
                <a:lumMod val="95000"/>
              </a:schemeClr>
            </a:solidFill>
            <a:ln w="25400">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a:solidFill>
                  <a:prstClr val="white"/>
                </a:solidFill>
                <a:latin typeface="Segoe UI"/>
              </a:endParaRPr>
            </a:p>
          </p:txBody>
        </p:sp>
        <p:grpSp>
          <p:nvGrpSpPr>
            <p:cNvPr id="95" name="Group 94">
              <a:extLst>
                <a:ext uri="{FF2B5EF4-FFF2-40B4-BE49-F238E27FC236}">
                  <a16:creationId xmlns:a16="http://schemas.microsoft.com/office/drawing/2014/main" id="{B9BF4DB1-DA5F-4C35-B2B6-165558A878EC}"/>
                </a:ext>
              </a:extLst>
            </p:cNvPr>
            <p:cNvGrpSpPr/>
            <p:nvPr/>
          </p:nvGrpSpPr>
          <p:grpSpPr>
            <a:xfrm>
              <a:off x="4309914" y="2331460"/>
              <a:ext cx="715426" cy="553998"/>
              <a:chOff x="7865202" y="2495983"/>
              <a:chExt cx="2399352" cy="1693167"/>
            </a:xfrm>
          </p:grpSpPr>
          <p:sp>
            <p:nvSpPr>
              <p:cNvPr id="96" name="Arrow: Bent 22">
                <a:extLst>
                  <a:ext uri="{FF2B5EF4-FFF2-40B4-BE49-F238E27FC236}">
                    <a16:creationId xmlns:a16="http://schemas.microsoft.com/office/drawing/2014/main" id="{21333D00-3E9A-4DEB-8B21-86D855871B88}"/>
                  </a:ext>
                </a:extLst>
              </p:cNvPr>
              <p:cNvSpPr/>
              <p:nvPr/>
            </p:nvSpPr>
            <p:spPr bwMode="auto">
              <a:xfrm rot="16200000">
                <a:off x="8180894" y="3026406"/>
                <a:ext cx="306806" cy="442882"/>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rgbClr val="1A1A1A"/>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280067" indent="-280067" defTabSz="913927" fontAlgn="base">
                  <a:spcBef>
                    <a:spcPct val="0"/>
                  </a:spcBef>
                  <a:spcAft>
                    <a:spcPct val="0"/>
                  </a:spcAft>
                  <a:buFont typeface="Arial" panose="020B0604020202020204" pitchFamily="34" charset="0"/>
                  <a:buChar char="•"/>
                  <a:defRPr/>
                </a:pPr>
                <a:endParaRPr lang="en-US" sz="1372" kern="0">
                  <a:solidFill>
                    <a:srgbClr val="505050"/>
                  </a:solidFill>
                  <a:latin typeface="Segoe UI Semilight"/>
                  <a:ea typeface="Segoe UI" pitchFamily="34" charset="0"/>
                  <a:cs typeface="Segoe UI" pitchFamily="34" charset="0"/>
                </a:endParaRPr>
              </a:p>
            </p:txBody>
          </p:sp>
          <p:sp>
            <p:nvSpPr>
              <p:cNvPr id="98" name="Arrow: Bent 24">
                <a:extLst>
                  <a:ext uri="{FF2B5EF4-FFF2-40B4-BE49-F238E27FC236}">
                    <a16:creationId xmlns:a16="http://schemas.microsoft.com/office/drawing/2014/main" id="{82DA1C57-CEB6-4225-AD5E-E74F15E115C6}"/>
                  </a:ext>
                </a:extLst>
              </p:cNvPr>
              <p:cNvSpPr/>
              <p:nvPr/>
            </p:nvSpPr>
            <p:spPr bwMode="auto">
              <a:xfrm rot="16200000">
                <a:off x="9368692" y="3735405"/>
                <a:ext cx="228567" cy="569032"/>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rgbClr val="1A1A1A"/>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280067" indent="-280067" defTabSz="913927" fontAlgn="base">
                  <a:spcBef>
                    <a:spcPct val="0"/>
                  </a:spcBef>
                  <a:spcAft>
                    <a:spcPct val="0"/>
                  </a:spcAft>
                  <a:buFont typeface="Arial" panose="020B0604020202020204" pitchFamily="34" charset="0"/>
                  <a:buChar char="•"/>
                  <a:defRPr/>
                </a:pPr>
                <a:endParaRPr lang="en-US" sz="1372" kern="0">
                  <a:solidFill>
                    <a:srgbClr val="505050"/>
                  </a:solidFill>
                  <a:latin typeface="Segoe UI Semilight"/>
                  <a:ea typeface="Segoe UI" pitchFamily="34" charset="0"/>
                  <a:cs typeface="Segoe UI" pitchFamily="34" charset="0"/>
                </a:endParaRPr>
              </a:p>
            </p:txBody>
          </p:sp>
          <p:sp>
            <p:nvSpPr>
              <p:cNvPr id="102" name="Arrow: Bent 76">
                <a:extLst>
                  <a:ext uri="{FF2B5EF4-FFF2-40B4-BE49-F238E27FC236}">
                    <a16:creationId xmlns:a16="http://schemas.microsoft.com/office/drawing/2014/main" id="{B3595A68-738A-46BD-88D4-75501388D04A}"/>
                  </a:ext>
                </a:extLst>
              </p:cNvPr>
              <p:cNvSpPr/>
              <p:nvPr/>
            </p:nvSpPr>
            <p:spPr bwMode="auto">
              <a:xfrm rot="5400000">
                <a:off x="8866275" y="2361450"/>
                <a:ext cx="920098" cy="150644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rgbClr val="1A1A1A"/>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79259" tIns="143408" rIns="179259" bIns="143408" numCol="1" spcCol="0" rtlCol="0" fromWordArt="0" anchor="t" anchorCtr="0" forceAA="0" compatLnSpc="1">
                <a:prstTxWarp prst="textNoShape">
                  <a:avLst/>
                </a:prstTxWarp>
                <a:noAutofit/>
              </a:bodyPr>
              <a:lstStyle/>
              <a:p>
                <a:pPr marL="280067" indent="-280067" defTabSz="913927" fontAlgn="base">
                  <a:spcBef>
                    <a:spcPct val="0"/>
                  </a:spcBef>
                  <a:spcAft>
                    <a:spcPct val="0"/>
                  </a:spcAft>
                  <a:buFont typeface="Arial" panose="020B0604020202020204" pitchFamily="34" charset="0"/>
                  <a:buChar char="•"/>
                  <a:defRPr/>
                </a:pPr>
                <a:endParaRPr lang="en-US" sz="1372" kern="0">
                  <a:solidFill>
                    <a:srgbClr val="505050"/>
                  </a:solidFill>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DE2E1528-14A1-4917-BBBD-959CE64F6EF5}"/>
                  </a:ext>
                </a:extLst>
              </p:cNvPr>
              <p:cNvSpPr/>
              <p:nvPr/>
            </p:nvSpPr>
            <p:spPr bwMode="auto">
              <a:xfrm>
                <a:off x="8655935" y="2966291"/>
                <a:ext cx="198523" cy="204938"/>
              </a:xfrm>
              <a:prstGeom prst="rect">
                <a:avLst/>
              </a:prstGeom>
              <a:solidFill>
                <a:srgbClr val="0078D4"/>
              </a:solidFill>
              <a:ln w="12700" cap="sq">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sp>
            <p:nvSpPr>
              <p:cNvPr id="104" name="Rectangle 103">
                <a:extLst>
                  <a:ext uri="{FF2B5EF4-FFF2-40B4-BE49-F238E27FC236}">
                    <a16:creationId xmlns:a16="http://schemas.microsoft.com/office/drawing/2014/main" id="{502698AE-33FF-439C-B6CC-CD4E3C47C62B}"/>
                  </a:ext>
                </a:extLst>
              </p:cNvPr>
              <p:cNvSpPr/>
              <p:nvPr/>
            </p:nvSpPr>
            <p:spPr bwMode="auto">
              <a:xfrm>
                <a:off x="8945097" y="2966291"/>
                <a:ext cx="198523" cy="204938"/>
              </a:xfrm>
              <a:prstGeom prst="rect">
                <a:avLst/>
              </a:prstGeom>
              <a:solidFill>
                <a:srgbClr val="0078D4"/>
              </a:solidFill>
              <a:ln w="12700" cap="sq">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sp>
            <p:nvSpPr>
              <p:cNvPr id="105" name="Rectangle 104">
                <a:extLst>
                  <a:ext uri="{FF2B5EF4-FFF2-40B4-BE49-F238E27FC236}">
                    <a16:creationId xmlns:a16="http://schemas.microsoft.com/office/drawing/2014/main" id="{3714CFD6-1B6C-4D00-94B3-177D1AA65EC2}"/>
                  </a:ext>
                </a:extLst>
              </p:cNvPr>
              <p:cNvSpPr/>
              <p:nvPr/>
            </p:nvSpPr>
            <p:spPr bwMode="auto">
              <a:xfrm>
                <a:off x="9247708" y="2966291"/>
                <a:ext cx="198523" cy="204938"/>
              </a:xfrm>
              <a:prstGeom prst="rect">
                <a:avLst/>
              </a:prstGeom>
              <a:solidFill>
                <a:srgbClr val="0078D4"/>
              </a:solidFill>
              <a:ln w="12700" cap="sq">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sp>
            <p:nvSpPr>
              <p:cNvPr id="106" name="Rectangle 105">
                <a:extLst>
                  <a:ext uri="{FF2B5EF4-FFF2-40B4-BE49-F238E27FC236}">
                    <a16:creationId xmlns:a16="http://schemas.microsoft.com/office/drawing/2014/main" id="{B21CAAC6-1596-48CC-9D66-74F6332C539B}"/>
                  </a:ext>
                </a:extLst>
              </p:cNvPr>
              <p:cNvSpPr/>
              <p:nvPr/>
            </p:nvSpPr>
            <p:spPr bwMode="auto">
              <a:xfrm>
                <a:off x="8655935" y="3270831"/>
                <a:ext cx="198523" cy="204938"/>
              </a:xfrm>
              <a:prstGeom prst="rect">
                <a:avLst/>
              </a:prstGeom>
              <a:solidFill>
                <a:srgbClr val="0078D4"/>
              </a:solidFill>
              <a:ln w="12700" cap="sq">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sp>
            <p:nvSpPr>
              <p:cNvPr id="107" name="Rectangle 106">
                <a:extLst>
                  <a:ext uri="{FF2B5EF4-FFF2-40B4-BE49-F238E27FC236}">
                    <a16:creationId xmlns:a16="http://schemas.microsoft.com/office/drawing/2014/main" id="{90C61738-6125-451A-A2F2-72A39C84B0B5}"/>
                  </a:ext>
                </a:extLst>
              </p:cNvPr>
              <p:cNvSpPr/>
              <p:nvPr/>
            </p:nvSpPr>
            <p:spPr bwMode="auto">
              <a:xfrm>
                <a:off x="8945097" y="3270832"/>
                <a:ext cx="198523" cy="204938"/>
              </a:xfrm>
              <a:prstGeom prst="rect">
                <a:avLst/>
              </a:prstGeom>
              <a:solidFill>
                <a:srgbClr val="002050"/>
              </a:solidFill>
              <a:ln w="12700" cap="sq">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sp>
            <p:nvSpPr>
              <p:cNvPr id="108" name="Rectangle 107">
                <a:extLst>
                  <a:ext uri="{FF2B5EF4-FFF2-40B4-BE49-F238E27FC236}">
                    <a16:creationId xmlns:a16="http://schemas.microsoft.com/office/drawing/2014/main" id="{190E2895-543A-451B-B8A0-E67096D6B371}"/>
                  </a:ext>
                </a:extLst>
              </p:cNvPr>
              <p:cNvSpPr/>
              <p:nvPr/>
            </p:nvSpPr>
            <p:spPr bwMode="auto">
              <a:xfrm>
                <a:off x="9247709" y="3270831"/>
                <a:ext cx="198523" cy="204938"/>
              </a:xfrm>
              <a:prstGeom prst="rect">
                <a:avLst/>
              </a:prstGeom>
              <a:solidFill>
                <a:srgbClr val="002050"/>
              </a:solidFill>
              <a:ln w="12700" cap="sq">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sp>
            <p:nvSpPr>
              <p:cNvPr id="109" name="Rectangle 108">
                <a:extLst>
                  <a:ext uri="{FF2B5EF4-FFF2-40B4-BE49-F238E27FC236}">
                    <a16:creationId xmlns:a16="http://schemas.microsoft.com/office/drawing/2014/main" id="{510D6996-F7B5-42F0-A92A-6E548366C52B}"/>
                  </a:ext>
                </a:extLst>
              </p:cNvPr>
              <p:cNvSpPr/>
              <p:nvPr/>
            </p:nvSpPr>
            <p:spPr bwMode="auto">
              <a:xfrm>
                <a:off x="8655935" y="3582294"/>
                <a:ext cx="198523" cy="204938"/>
              </a:xfrm>
              <a:prstGeom prst="rect">
                <a:avLst/>
              </a:prstGeom>
              <a:solidFill>
                <a:srgbClr val="0078D4"/>
              </a:solidFill>
              <a:ln w="12700" cap="sq">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sp>
            <p:nvSpPr>
              <p:cNvPr id="110" name="Rectangle 109">
                <a:extLst>
                  <a:ext uri="{FF2B5EF4-FFF2-40B4-BE49-F238E27FC236}">
                    <a16:creationId xmlns:a16="http://schemas.microsoft.com/office/drawing/2014/main" id="{3E2966D5-D512-4694-B2E9-9F3976B0D150}"/>
                  </a:ext>
                </a:extLst>
              </p:cNvPr>
              <p:cNvSpPr/>
              <p:nvPr/>
            </p:nvSpPr>
            <p:spPr bwMode="auto">
              <a:xfrm>
                <a:off x="8945097" y="3582294"/>
                <a:ext cx="198523" cy="204938"/>
              </a:xfrm>
              <a:prstGeom prst="rect">
                <a:avLst/>
              </a:prstGeom>
              <a:solidFill>
                <a:srgbClr val="002050"/>
              </a:solidFill>
              <a:ln w="12700" cap="sq">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sp>
            <p:nvSpPr>
              <p:cNvPr id="111" name="Rectangle 110">
                <a:extLst>
                  <a:ext uri="{FF2B5EF4-FFF2-40B4-BE49-F238E27FC236}">
                    <a16:creationId xmlns:a16="http://schemas.microsoft.com/office/drawing/2014/main" id="{0922FC88-4B3F-4762-81AB-DB216E4872F7}"/>
                  </a:ext>
                </a:extLst>
              </p:cNvPr>
              <p:cNvSpPr/>
              <p:nvPr/>
            </p:nvSpPr>
            <p:spPr bwMode="auto">
              <a:xfrm>
                <a:off x="9247709" y="3582294"/>
                <a:ext cx="198523" cy="204938"/>
              </a:xfrm>
              <a:prstGeom prst="rect">
                <a:avLst/>
              </a:prstGeom>
              <a:solidFill>
                <a:srgbClr val="002050"/>
              </a:solidFill>
              <a:ln w="12700" cap="sq">
                <a:noFill/>
                <a:prstDash val="solid"/>
                <a:miter lim="800000"/>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sp>
            <p:nvSpPr>
              <p:cNvPr id="112" name="Rectangle 111">
                <a:extLst>
                  <a:ext uri="{FF2B5EF4-FFF2-40B4-BE49-F238E27FC236}">
                    <a16:creationId xmlns:a16="http://schemas.microsoft.com/office/drawing/2014/main" id="{98934529-6AA7-4E0C-94D4-59CF1E88EC05}"/>
                  </a:ext>
                </a:extLst>
              </p:cNvPr>
              <p:cNvSpPr/>
              <p:nvPr/>
            </p:nvSpPr>
            <p:spPr bwMode="auto">
              <a:xfrm>
                <a:off x="8894209" y="3220469"/>
                <a:ext cx="603423" cy="622313"/>
              </a:xfrm>
              <a:prstGeom prst="rect">
                <a:avLst/>
              </a:prstGeom>
              <a:noFill/>
              <a:ln w="12700" cap="sq">
                <a:solidFill>
                  <a:srgbClr val="002050"/>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896215">
                  <a:defRPr/>
                </a:pPr>
                <a:endParaRPr lang="en-US" kern="0">
                  <a:solidFill>
                    <a:srgbClr val="505050"/>
                  </a:solidFill>
                  <a:latin typeface="Segoe UI Semilight"/>
                  <a:ea typeface="MS PGothic" charset="0"/>
                </a:endParaRPr>
              </a:p>
            </p:txBody>
          </p:sp>
          <p:cxnSp>
            <p:nvCxnSpPr>
              <p:cNvPr id="118" name="Straight Connector 117">
                <a:extLst>
                  <a:ext uri="{FF2B5EF4-FFF2-40B4-BE49-F238E27FC236}">
                    <a16:creationId xmlns:a16="http://schemas.microsoft.com/office/drawing/2014/main" id="{43F98AE5-2C68-44EF-9884-939B1C8E13FC}"/>
                  </a:ext>
                </a:extLst>
              </p:cNvPr>
              <p:cNvCxnSpPr>
                <a:cxnSpLocks/>
                <a:stCxn id="107" idx="3"/>
                <a:endCxn id="108" idx="1"/>
              </p:cNvCxnSpPr>
              <p:nvPr/>
            </p:nvCxnSpPr>
            <p:spPr>
              <a:xfrm>
                <a:off x="9143626" y="3373301"/>
                <a:ext cx="95881" cy="0"/>
              </a:xfrm>
              <a:prstGeom prst="line">
                <a:avLst/>
              </a:prstGeom>
              <a:noFill/>
              <a:ln w="19050" cap="sq">
                <a:solidFill>
                  <a:srgbClr val="002050"/>
                </a:solidFill>
                <a:prstDash val="solid"/>
                <a:miter lim="800000"/>
                <a:headEnd/>
                <a:tailEnd/>
              </a:ln>
              <a:extLst>
                <a:ext uri="{909E8E84-426E-40DD-AFC4-6F175D3DCCD1}">
                  <a14:hiddenFill xmlns:a14="http://schemas.microsoft.com/office/drawing/2010/main">
                    <a:noFill/>
                  </a14:hiddenFill>
                </a:ext>
              </a:extLst>
            </p:spPr>
          </p:cxnSp>
          <p:cxnSp>
            <p:nvCxnSpPr>
              <p:cNvPr id="123" name="Straight Connector 122">
                <a:extLst>
                  <a:ext uri="{FF2B5EF4-FFF2-40B4-BE49-F238E27FC236}">
                    <a16:creationId xmlns:a16="http://schemas.microsoft.com/office/drawing/2014/main" id="{A4ED083C-2793-4D50-B877-072067110CE9}"/>
                  </a:ext>
                </a:extLst>
              </p:cNvPr>
              <p:cNvCxnSpPr>
                <a:cxnSpLocks/>
                <a:stCxn id="110" idx="3"/>
                <a:endCxn id="111" idx="1"/>
              </p:cNvCxnSpPr>
              <p:nvPr/>
            </p:nvCxnSpPr>
            <p:spPr>
              <a:xfrm>
                <a:off x="9143626" y="3684763"/>
                <a:ext cx="95881" cy="0"/>
              </a:xfrm>
              <a:prstGeom prst="line">
                <a:avLst/>
              </a:prstGeom>
              <a:noFill/>
              <a:ln w="19050" cap="sq">
                <a:solidFill>
                  <a:srgbClr val="002050"/>
                </a:solidFill>
                <a:prstDash val="solid"/>
                <a:miter lim="800000"/>
                <a:headEnd/>
                <a:tailEnd/>
              </a:ln>
              <a:extLst>
                <a:ext uri="{909E8E84-426E-40DD-AFC4-6F175D3DCCD1}">
                  <a14:hiddenFill xmlns:a14="http://schemas.microsoft.com/office/drawing/2010/main">
                    <a:noFill/>
                  </a14:hiddenFill>
                </a:ext>
              </a:extLst>
            </p:spPr>
          </p:cxnSp>
          <p:cxnSp>
            <p:nvCxnSpPr>
              <p:cNvPr id="124" name="Straight Connector 123">
                <a:extLst>
                  <a:ext uri="{FF2B5EF4-FFF2-40B4-BE49-F238E27FC236}">
                    <a16:creationId xmlns:a16="http://schemas.microsoft.com/office/drawing/2014/main" id="{5EEDA34A-AE05-4737-BB30-CC86A117DB83}"/>
                  </a:ext>
                </a:extLst>
              </p:cNvPr>
              <p:cNvCxnSpPr>
                <a:cxnSpLocks/>
                <a:stCxn id="107" idx="2"/>
                <a:endCxn id="110" idx="0"/>
              </p:cNvCxnSpPr>
              <p:nvPr/>
            </p:nvCxnSpPr>
            <p:spPr>
              <a:xfrm>
                <a:off x="9044358" y="3475769"/>
                <a:ext cx="0" cy="106524"/>
              </a:xfrm>
              <a:prstGeom prst="line">
                <a:avLst/>
              </a:prstGeom>
              <a:noFill/>
              <a:ln w="19050" cap="sq">
                <a:solidFill>
                  <a:srgbClr val="002050"/>
                </a:solidFill>
                <a:prstDash val="solid"/>
                <a:miter lim="800000"/>
                <a:headEnd/>
                <a:tailEnd/>
              </a:ln>
              <a:extLst>
                <a:ext uri="{909E8E84-426E-40DD-AFC4-6F175D3DCCD1}">
                  <a14:hiddenFill xmlns:a14="http://schemas.microsoft.com/office/drawing/2010/main">
                    <a:noFill/>
                  </a14:hiddenFill>
                </a:ext>
              </a:extLst>
            </p:spPr>
          </p:cxnSp>
          <p:cxnSp>
            <p:nvCxnSpPr>
              <p:cNvPr id="126" name="Straight Connector 125">
                <a:extLst>
                  <a:ext uri="{FF2B5EF4-FFF2-40B4-BE49-F238E27FC236}">
                    <a16:creationId xmlns:a16="http://schemas.microsoft.com/office/drawing/2014/main" id="{3F928074-403B-4661-B22D-1C0F9FDE473E}"/>
                  </a:ext>
                </a:extLst>
              </p:cNvPr>
              <p:cNvCxnSpPr>
                <a:cxnSpLocks/>
              </p:cNvCxnSpPr>
              <p:nvPr/>
            </p:nvCxnSpPr>
            <p:spPr>
              <a:xfrm>
                <a:off x="9346969" y="3475769"/>
                <a:ext cx="0" cy="106524"/>
              </a:xfrm>
              <a:prstGeom prst="line">
                <a:avLst/>
              </a:prstGeom>
              <a:noFill/>
              <a:ln w="19050" cap="sq">
                <a:solidFill>
                  <a:srgbClr val="002050"/>
                </a:solidFill>
                <a:prstDash val="solid"/>
                <a:miter lim="800000"/>
                <a:headEnd/>
                <a:tailEnd/>
              </a:ln>
              <a:extLst>
                <a:ext uri="{909E8E84-426E-40DD-AFC4-6F175D3DCCD1}">
                  <a14:hiddenFill xmlns:a14="http://schemas.microsoft.com/office/drawing/2010/main">
                    <a:noFill/>
                  </a14:hiddenFill>
                </a:ext>
              </a:extLst>
            </p:spPr>
          </p:cxnSp>
          <p:cxnSp>
            <p:nvCxnSpPr>
              <p:cNvPr id="127" name="Straight Connector 126">
                <a:extLst>
                  <a:ext uri="{FF2B5EF4-FFF2-40B4-BE49-F238E27FC236}">
                    <a16:creationId xmlns:a16="http://schemas.microsoft.com/office/drawing/2014/main" id="{D6EFF633-140A-4755-8F6E-CBCDCAC1BA25}"/>
                  </a:ext>
                </a:extLst>
              </p:cNvPr>
              <p:cNvCxnSpPr>
                <a:cxnSpLocks/>
              </p:cNvCxnSpPr>
              <p:nvPr/>
            </p:nvCxnSpPr>
            <p:spPr>
              <a:xfrm flipH="1">
                <a:off x="9103867" y="3416961"/>
                <a:ext cx="203351" cy="208994"/>
              </a:xfrm>
              <a:prstGeom prst="line">
                <a:avLst/>
              </a:prstGeom>
              <a:noFill/>
              <a:ln w="19050" cap="sq">
                <a:solidFill>
                  <a:srgbClr val="002050"/>
                </a:solidFill>
                <a:prstDash val="solid"/>
                <a:miter lim="800000"/>
                <a:headEnd/>
                <a:tailEnd/>
              </a:ln>
              <a:extLst>
                <a:ext uri="{909E8E84-426E-40DD-AFC4-6F175D3DCCD1}">
                  <a14:hiddenFill xmlns:a14="http://schemas.microsoft.com/office/drawing/2010/main">
                    <a:noFill/>
                  </a14:hiddenFill>
                </a:ext>
              </a:extLst>
            </p:spPr>
          </p:cxnSp>
          <p:grpSp>
            <p:nvGrpSpPr>
              <p:cNvPr id="128" name="Group 4">
                <a:extLst>
                  <a:ext uri="{FF2B5EF4-FFF2-40B4-BE49-F238E27FC236}">
                    <a16:creationId xmlns:a16="http://schemas.microsoft.com/office/drawing/2014/main" id="{C9808406-CA04-4005-BEA2-3CDD9E743BA6}"/>
                  </a:ext>
                </a:extLst>
              </p:cNvPr>
              <p:cNvGrpSpPr>
                <a:grpSpLocks noChangeAspect="1"/>
              </p:cNvGrpSpPr>
              <p:nvPr/>
            </p:nvGrpSpPr>
            <p:grpSpPr bwMode="auto">
              <a:xfrm>
                <a:off x="9907367" y="3693850"/>
                <a:ext cx="357187" cy="495300"/>
                <a:chOff x="1057" y="999"/>
                <a:chExt cx="225" cy="312"/>
              </a:xfrm>
              <a:solidFill>
                <a:srgbClr val="0078D4"/>
              </a:solidFill>
            </p:grpSpPr>
            <p:sp>
              <p:nvSpPr>
                <p:cNvPr id="146" name="Oval 5">
                  <a:extLst>
                    <a:ext uri="{FF2B5EF4-FFF2-40B4-BE49-F238E27FC236}">
                      <a16:creationId xmlns:a16="http://schemas.microsoft.com/office/drawing/2014/main" id="{164D2B84-4CB7-4268-B96A-1E81232806CC}"/>
                    </a:ext>
                  </a:extLst>
                </p:cNvPr>
                <p:cNvSpPr>
                  <a:spLocks noChangeArrowheads="1"/>
                </p:cNvSpPr>
                <p:nvPr/>
              </p:nvSpPr>
              <p:spPr bwMode="auto">
                <a:xfrm>
                  <a:off x="1057" y="999"/>
                  <a:ext cx="225" cy="224"/>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47" name="Freeform 6">
                  <a:extLst>
                    <a:ext uri="{FF2B5EF4-FFF2-40B4-BE49-F238E27FC236}">
                      <a16:creationId xmlns:a16="http://schemas.microsoft.com/office/drawing/2014/main" id="{026A6D6C-27A4-4203-AC55-B937E5C5A5D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48" name="Freeform 7">
                  <a:extLst>
                    <a:ext uri="{FF2B5EF4-FFF2-40B4-BE49-F238E27FC236}">
                      <a16:creationId xmlns:a16="http://schemas.microsoft.com/office/drawing/2014/main" id="{28C7BA11-250C-41AE-8FDF-E42B0026DF72}"/>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49" name="Freeform 8">
                  <a:extLst>
                    <a:ext uri="{FF2B5EF4-FFF2-40B4-BE49-F238E27FC236}">
                      <a16:creationId xmlns:a16="http://schemas.microsoft.com/office/drawing/2014/main" id="{C6C0597C-4C53-4FDD-AC6D-21311C9D8C5B}"/>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grpSp>
          <p:grpSp>
            <p:nvGrpSpPr>
              <p:cNvPr id="129" name="Group 96">
                <a:extLst>
                  <a:ext uri="{FF2B5EF4-FFF2-40B4-BE49-F238E27FC236}">
                    <a16:creationId xmlns:a16="http://schemas.microsoft.com/office/drawing/2014/main" id="{97DD5963-5AC5-4489-8333-C2D39CE8D2AD}"/>
                  </a:ext>
                </a:extLst>
              </p:cNvPr>
              <p:cNvGrpSpPr>
                <a:grpSpLocks noChangeAspect="1"/>
              </p:cNvGrpSpPr>
              <p:nvPr/>
            </p:nvGrpSpPr>
            <p:grpSpPr bwMode="auto">
              <a:xfrm>
                <a:off x="7865202" y="2495983"/>
                <a:ext cx="495307" cy="463550"/>
                <a:chOff x="2208" y="2791"/>
                <a:chExt cx="312" cy="292"/>
              </a:xfrm>
            </p:grpSpPr>
            <p:sp>
              <p:nvSpPr>
                <p:cNvPr id="130" name="Rectangle 98">
                  <a:extLst>
                    <a:ext uri="{FF2B5EF4-FFF2-40B4-BE49-F238E27FC236}">
                      <a16:creationId xmlns:a16="http://schemas.microsoft.com/office/drawing/2014/main" id="{9E4F940F-70E8-4357-A239-BDF2076B6388}"/>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31" name="Rectangle 99">
                  <a:extLst>
                    <a:ext uri="{FF2B5EF4-FFF2-40B4-BE49-F238E27FC236}">
                      <a16:creationId xmlns:a16="http://schemas.microsoft.com/office/drawing/2014/main" id="{D9D7840B-B10E-470A-A825-3412656572C9}"/>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32" name="Rectangle 100">
                  <a:extLst>
                    <a:ext uri="{FF2B5EF4-FFF2-40B4-BE49-F238E27FC236}">
                      <a16:creationId xmlns:a16="http://schemas.microsoft.com/office/drawing/2014/main" id="{EFBCDEDA-5F77-49B5-8547-1D5CD2B121F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33" name="Rectangle 101">
                  <a:extLst>
                    <a:ext uri="{FF2B5EF4-FFF2-40B4-BE49-F238E27FC236}">
                      <a16:creationId xmlns:a16="http://schemas.microsoft.com/office/drawing/2014/main" id="{C41DD991-A0DE-4922-B46B-DEC523657DB3}"/>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34" name="Oval 102">
                  <a:extLst>
                    <a:ext uri="{FF2B5EF4-FFF2-40B4-BE49-F238E27FC236}">
                      <a16:creationId xmlns:a16="http://schemas.microsoft.com/office/drawing/2014/main" id="{8435AF79-D875-46CF-9212-7531EB1FACD3}"/>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35" name="Oval 103">
                  <a:extLst>
                    <a:ext uri="{FF2B5EF4-FFF2-40B4-BE49-F238E27FC236}">
                      <a16:creationId xmlns:a16="http://schemas.microsoft.com/office/drawing/2014/main" id="{A916229D-A375-4101-8EDE-427ACE28C36D}"/>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36" name="Oval 104">
                  <a:extLst>
                    <a:ext uri="{FF2B5EF4-FFF2-40B4-BE49-F238E27FC236}">
                      <a16:creationId xmlns:a16="http://schemas.microsoft.com/office/drawing/2014/main" id="{58BDEF14-8A02-4E76-B0FF-0729D7F4F75A}"/>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37" name="Oval 105">
                  <a:extLst>
                    <a:ext uri="{FF2B5EF4-FFF2-40B4-BE49-F238E27FC236}">
                      <a16:creationId xmlns:a16="http://schemas.microsoft.com/office/drawing/2014/main" id="{3FA0CE6C-DC9A-49EF-A6DB-2544CD9C1FE4}"/>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38" name="Oval 106">
                  <a:extLst>
                    <a:ext uri="{FF2B5EF4-FFF2-40B4-BE49-F238E27FC236}">
                      <a16:creationId xmlns:a16="http://schemas.microsoft.com/office/drawing/2014/main" id="{BF1F201E-703B-484C-AD57-060E175326E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39" name="Oval 107">
                  <a:extLst>
                    <a:ext uri="{FF2B5EF4-FFF2-40B4-BE49-F238E27FC236}">
                      <a16:creationId xmlns:a16="http://schemas.microsoft.com/office/drawing/2014/main" id="{870F2E03-5B76-4238-8C3D-D5BE42FB7ACD}"/>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40" name="Oval 108">
                  <a:extLst>
                    <a:ext uri="{FF2B5EF4-FFF2-40B4-BE49-F238E27FC236}">
                      <a16:creationId xmlns:a16="http://schemas.microsoft.com/office/drawing/2014/main" id="{DE8DB008-3345-4E45-AE84-D070843252FD}"/>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41" name="Oval 109">
                  <a:extLst>
                    <a:ext uri="{FF2B5EF4-FFF2-40B4-BE49-F238E27FC236}">
                      <a16:creationId xmlns:a16="http://schemas.microsoft.com/office/drawing/2014/main" id="{367E2D21-F7E5-496E-95E7-66948F84326C}"/>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42" name="Oval 110">
                  <a:extLst>
                    <a:ext uri="{FF2B5EF4-FFF2-40B4-BE49-F238E27FC236}">
                      <a16:creationId xmlns:a16="http://schemas.microsoft.com/office/drawing/2014/main" id="{682D951E-4A92-4562-BB88-796BDEE1790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43" name="Oval 111">
                  <a:extLst>
                    <a:ext uri="{FF2B5EF4-FFF2-40B4-BE49-F238E27FC236}">
                      <a16:creationId xmlns:a16="http://schemas.microsoft.com/office/drawing/2014/main" id="{659F48B7-1B72-46FD-ADD4-F1FDDC2F718B}"/>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44" name="Oval 112">
                  <a:extLst>
                    <a:ext uri="{FF2B5EF4-FFF2-40B4-BE49-F238E27FC236}">
                      <a16:creationId xmlns:a16="http://schemas.microsoft.com/office/drawing/2014/main" id="{965D5149-1E55-4D8E-8340-9AC43101931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45" name="Oval 113">
                  <a:extLst>
                    <a:ext uri="{FF2B5EF4-FFF2-40B4-BE49-F238E27FC236}">
                      <a16:creationId xmlns:a16="http://schemas.microsoft.com/office/drawing/2014/main" id="{01BC121D-D469-4A83-A5FA-C99B65D7FD61}"/>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grpSp>
        </p:grpSp>
      </p:grpSp>
      <p:grpSp>
        <p:nvGrpSpPr>
          <p:cNvPr id="10" name="Group 9">
            <a:extLst>
              <a:ext uri="{FF2B5EF4-FFF2-40B4-BE49-F238E27FC236}">
                <a16:creationId xmlns:a16="http://schemas.microsoft.com/office/drawing/2014/main" id="{9C958897-9DFE-475D-99D0-103DA3846FD8}"/>
              </a:ext>
              <a:ext uri="{C183D7F6-B498-43B3-948B-1728B52AA6E4}">
                <adec:decorative xmlns:adec="http://schemas.microsoft.com/office/drawing/2017/decorative" val="1"/>
              </a:ext>
            </a:extLst>
          </p:cNvPr>
          <p:cNvGrpSpPr/>
          <p:nvPr/>
        </p:nvGrpSpPr>
        <p:grpSpPr>
          <a:xfrm>
            <a:off x="437984" y="2204771"/>
            <a:ext cx="2195264" cy="1919515"/>
            <a:chOff x="446766" y="2002626"/>
            <a:chExt cx="2239284" cy="1958005"/>
          </a:xfrm>
        </p:grpSpPr>
        <p:sp>
          <p:nvSpPr>
            <p:cNvPr id="97" name="TextBox 96">
              <a:extLst>
                <a:ext uri="{FF2B5EF4-FFF2-40B4-BE49-F238E27FC236}">
                  <a16:creationId xmlns:a16="http://schemas.microsoft.com/office/drawing/2014/main" id="{5FAE0B66-ACB8-784F-9B74-10EC0A1C3DBF}"/>
                </a:ext>
              </a:extLst>
            </p:cNvPr>
            <p:cNvSpPr txBox="1"/>
            <p:nvPr/>
          </p:nvSpPr>
          <p:spPr>
            <a:xfrm>
              <a:off x="446766" y="3560521"/>
              <a:ext cx="2239284" cy="40011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defTabSz="896386">
                <a:defRPr/>
              </a:pPr>
              <a:r>
                <a:rPr lang="en-US" sz="1961">
                  <a:solidFill>
                    <a:srgbClr val="0078D3"/>
                  </a:solidFill>
                </a:rPr>
                <a:t>For all skill levels</a:t>
              </a:r>
            </a:p>
          </p:txBody>
        </p:sp>
        <p:grpSp>
          <p:nvGrpSpPr>
            <p:cNvPr id="9" name="Group 8">
              <a:extLst>
                <a:ext uri="{FF2B5EF4-FFF2-40B4-BE49-F238E27FC236}">
                  <a16:creationId xmlns:a16="http://schemas.microsoft.com/office/drawing/2014/main" id="{1D9A8E8D-0018-421A-93DC-D4DAE47CEA04}"/>
                </a:ext>
              </a:extLst>
            </p:cNvPr>
            <p:cNvGrpSpPr/>
            <p:nvPr/>
          </p:nvGrpSpPr>
          <p:grpSpPr>
            <a:xfrm>
              <a:off x="962779" y="2002626"/>
              <a:ext cx="1207258" cy="1211666"/>
              <a:chOff x="962779" y="2002626"/>
              <a:chExt cx="1207258" cy="1211666"/>
            </a:xfrm>
          </p:grpSpPr>
          <p:sp>
            <p:nvSpPr>
              <p:cNvPr id="94" name="Oval 93">
                <a:extLst>
                  <a:ext uri="{FF2B5EF4-FFF2-40B4-BE49-F238E27FC236}">
                    <a16:creationId xmlns:a16="http://schemas.microsoft.com/office/drawing/2014/main" id="{865F7AE0-E7A3-C84D-BBFB-D6DD8A0850FF}"/>
                  </a:ext>
                </a:extLst>
              </p:cNvPr>
              <p:cNvSpPr/>
              <p:nvPr/>
            </p:nvSpPr>
            <p:spPr>
              <a:xfrm>
                <a:off x="962779" y="2002626"/>
                <a:ext cx="1207258" cy="1211666"/>
              </a:xfrm>
              <a:prstGeom prst="ellipse">
                <a:avLst/>
              </a:prstGeom>
              <a:solidFill>
                <a:schemeClr val="bg1">
                  <a:lumMod val="95000"/>
                </a:schemeClr>
              </a:solidFill>
              <a:ln w="25400">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a:solidFill>
                    <a:prstClr val="white"/>
                  </a:solidFill>
                  <a:latin typeface="Segoe UI"/>
                </a:endParaRPr>
              </a:p>
            </p:txBody>
          </p:sp>
          <p:grpSp>
            <p:nvGrpSpPr>
              <p:cNvPr id="150" name="Group 56">
                <a:extLst>
                  <a:ext uri="{FF2B5EF4-FFF2-40B4-BE49-F238E27FC236}">
                    <a16:creationId xmlns:a16="http://schemas.microsoft.com/office/drawing/2014/main" id="{2B991AB9-85B5-44A6-AAEA-3FDA2264BF14}"/>
                  </a:ext>
                </a:extLst>
              </p:cNvPr>
              <p:cNvGrpSpPr>
                <a:grpSpLocks noChangeAspect="1"/>
              </p:cNvGrpSpPr>
              <p:nvPr/>
            </p:nvGrpSpPr>
            <p:grpSpPr bwMode="auto">
              <a:xfrm>
                <a:off x="1296594" y="2338645"/>
                <a:ext cx="539629" cy="539629"/>
                <a:chOff x="410" y="999"/>
                <a:chExt cx="312" cy="312"/>
              </a:xfrm>
              <a:solidFill>
                <a:srgbClr val="0078D4"/>
              </a:solidFill>
            </p:grpSpPr>
            <p:sp>
              <p:nvSpPr>
                <p:cNvPr id="151" name="Oval 57">
                  <a:extLst>
                    <a:ext uri="{FF2B5EF4-FFF2-40B4-BE49-F238E27FC236}">
                      <a16:creationId xmlns:a16="http://schemas.microsoft.com/office/drawing/2014/main" id="{D6479012-23ED-4198-839B-6ACDB95245FE}"/>
                    </a:ext>
                  </a:extLst>
                </p:cNvPr>
                <p:cNvSpPr>
                  <a:spLocks noChangeArrowheads="1"/>
                </p:cNvSpPr>
                <p:nvPr/>
              </p:nvSpPr>
              <p:spPr bwMode="auto">
                <a:xfrm>
                  <a:off x="410"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52" name="Oval 58">
                  <a:extLst>
                    <a:ext uri="{FF2B5EF4-FFF2-40B4-BE49-F238E27FC236}">
                      <a16:creationId xmlns:a16="http://schemas.microsoft.com/office/drawing/2014/main" id="{C5369A2E-97DE-4405-A0EC-F874D7055EDA}"/>
                    </a:ext>
                  </a:extLst>
                </p:cNvPr>
                <p:cNvSpPr>
                  <a:spLocks noChangeArrowheads="1"/>
                </p:cNvSpPr>
                <p:nvPr/>
              </p:nvSpPr>
              <p:spPr bwMode="auto">
                <a:xfrm>
                  <a:off x="468" y="99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61" name="Oval 59">
                  <a:extLst>
                    <a:ext uri="{FF2B5EF4-FFF2-40B4-BE49-F238E27FC236}">
                      <a16:creationId xmlns:a16="http://schemas.microsoft.com/office/drawing/2014/main" id="{72EE276A-51ED-4C6D-9D64-5CBA0B633FD9}"/>
                    </a:ext>
                  </a:extLst>
                </p:cNvPr>
                <p:cNvSpPr>
                  <a:spLocks noChangeArrowheads="1"/>
                </p:cNvSpPr>
                <p:nvPr/>
              </p:nvSpPr>
              <p:spPr bwMode="auto">
                <a:xfrm>
                  <a:off x="525"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68" name="Oval 60">
                  <a:extLst>
                    <a:ext uri="{FF2B5EF4-FFF2-40B4-BE49-F238E27FC236}">
                      <a16:creationId xmlns:a16="http://schemas.microsoft.com/office/drawing/2014/main" id="{9D1223AE-42ED-4C26-87FC-1BD79CA66D1B}"/>
                    </a:ext>
                  </a:extLst>
                </p:cNvPr>
                <p:cNvSpPr>
                  <a:spLocks noChangeArrowheads="1"/>
                </p:cNvSpPr>
                <p:nvPr/>
              </p:nvSpPr>
              <p:spPr bwMode="auto">
                <a:xfrm>
                  <a:off x="643"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170" name="Oval 61">
                  <a:extLst>
                    <a:ext uri="{FF2B5EF4-FFF2-40B4-BE49-F238E27FC236}">
                      <a16:creationId xmlns:a16="http://schemas.microsoft.com/office/drawing/2014/main" id="{E56703F3-8472-4F62-85B9-957107A5A94C}"/>
                    </a:ext>
                  </a:extLst>
                </p:cNvPr>
                <p:cNvSpPr>
                  <a:spLocks noChangeArrowheads="1"/>
                </p:cNvSpPr>
                <p:nvPr/>
              </p:nvSpPr>
              <p:spPr bwMode="auto">
                <a:xfrm>
                  <a:off x="697"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26" name="Oval 62">
                  <a:extLst>
                    <a:ext uri="{FF2B5EF4-FFF2-40B4-BE49-F238E27FC236}">
                      <a16:creationId xmlns:a16="http://schemas.microsoft.com/office/drawing/2014/main" id="{463645A8-EFE9-4054-9207-FB949964CDEA}"/>
                    </a:ext>
                  </a:extLst>
                </p:cNvPr>
                <p:cNvSpPr>
                  <a:spLocks noChangeArrowheads="1"/>
                </p:cNvSpPr>
                <p:nvPr/>
              </p:nvSpPr>
              <p:spPr bwMode="auto">
                <a:xfrm>
                  <a:off x="410" y="1057"/>
                  <a:ext cx="20"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27" name="Oval 63">
                  <a:extLst>
                    <a:ext uri="{FF2B5EF4-FFF2-40B4-BE49-F238E27FC236}">
                      <a16:creationId xmlns:a16="http://schemas.microsoft.com/office/drawing/2014/main" id="{26A75196-E647-4B01-B3D3-D91BDD90C2CD}"/>
                    </a:ext>
                  </a:extLst>
                </p:cNvPr>
                <p:cNvSpPr>
                  <a:spLocks noChangeArrowheads="1"/>
                </p:cNvSpPr>
                <p:nvPr/>
              </p:nvSpPr>
              <p:spPr bwMode="auto">
                <a:xfrm>
                  <a:off x="468" y="1057"/>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28" name="Oval 64">
                  <a:extLst>
                    <a:ext uri="{FF2B5EF4-FFF2-40B4-BE49-F238E27FC236}">
                      <a16:creationId xmlns:a16="http://schemas.microsoft.com/office/drawing/2014/main" id="{EAE6641F-A869-44BB-A604-F084459C5FAF}"/>
                    </a:ext>
                  </a:extLst>
                </p:cNvPr>
                <p:cNvSpPr>
                  <a:spLocks noChangeArrowheads="1"/>
                </p:cNvSpPr>
                <p:nvPr/>
              </p:nvSpPr>
              <p:spPr bwMode="auto">
                <a:xfrm>
                  <a:off x="520"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29" name="Oval 65">
                  <a:extLst>
                    <a:ext uri="{FF2B5EF4-FFF2-40B4-BE49-F238E27FC236}">
                      <a16:creationId xmlns:a16="http://schemas.microsoft.com/office/drawing/2014/main" id="{61923B2D-AC5D-4569-A443-3378A73BCE97}"/>
                    </a:ext>
                  </a:extLst>
                </p:cNvPr>
                <p:cNvSpPr>
                  <a:spLocks noChangeArrowheads="1"/>
                </p:cNvSpPr>
                <p:nvPr/>
              </p:nvSpPr>
              <p:spPr bwMode="auto">
                <a:xfrm>
                  <a:off x="638"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0" name="Oval 66">
                  <a:extLst>
                    <a:ext uri="{FF2B5EF4-FFF2-40B4-BE49-F238E27FC236}">
                      <a16:creationId xmlns:a16="http://schemas.microsoft.com/office/drawing/2014/main" id="{B1C6AE99-6437-4DA4-A10A-D71E4BE29C8B}"/>
                    </a:ext>
                  </a:extLst>
                </p:cNvPr>
                <p:cNvSpPr>
                  <a:spLocks noChangeArrowheads="1"/>
                </p:cNvSpPr>
                <p:nvPr/>
              </p:nvSpPr>
              <p:spPr bwMode="auto">
                <a:xfrm>
                  <a:off x="692"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1" name="Oval 67">
                  <a:extLst>
                    <a:ext uri="{FF2B5EF4-FFF2-40B4-BE49-F238E27FC236}">
                      <a16:creationId xmlns:a16="http://schemas.microsoft.com/office/drawing/2014/main" id="{FC2DE15D-C0DD-42CA-9EFB-147932AA9416}"/>
                    </a:ext>
                  </a:extLst>
                </p:cNvPr>
                <p:cNvSpPr>
                  <a:spLocks noChangeArrowheads="1"/>
                </p:cNvSpPr>
                <p:nvPr/>
              </p:nvSpPr>
              <p:spPr bwMode="auto">
                <a:xfrm>
                  <a:off x="410" y="111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2" name="Oval 68">
                  <a:extLst>
                    <a:ext uri="{FF2B5EF4-FFF2-40B4-BE49-F238E27FC236}">
                      <a16:creationId xmlns:a16="http://schemas.microsoft.com/office/drawing/2014/main" id="{DC3725B9-17AA-4CCC-8D7D-4EA2B336A9B7}"/>
                    </a:ext>
                  </a:extLst>
                </p:cNvPr>
                <p:cNvSpPr>
                  <a:spLocks noChangeArrowheads="1"/>
                </p:cNvSpPr>
                <p:nvPr/>
              </p:nvSpPr>
              <p:spPr bwMode="auto">
                <a:xfrm>
                  <a:off x="463" y="1109"/>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3" name="Oval 69">
                  <a:extLst>
                    <a:ext uri="{FF2B5EF4-FFF2-40B4-BE49-F238E27FC236}">
                      <a16:creationId xmlns:a16="http://schemas.microsoft.com/office/drawing/2014/main" id="{92640880-C6DF-42BF-919C-1743FF640BFD}"/>
                    </a:ext>
                  </a:extLst>
                </p:cNvPr>
                <p:cNvSpPr>
                  <a:spLocks noChangeArrowheads="1"/>
                </p:cNvSpPr>
                <p:nvPr/>
              </p:nvSpPr>
              <p:spPr bwMode="auto">
                <a:xfrm>
                  <a:off x="692" y="110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4" name="Oval 70">
                  <a:extLst>
                    <a:ext uri="{FF2B5EF4-FFF2-40B4-BE49-F238E27FC236}">
                      <a16:creationId xmlns:a16="http://schemas.microsoft.com/office/drawing/2014/main" id="{95A7BF98-DE93-464E-9DFB-6CB27B332CA8}"/>
                    </a:ext>
                  </a:extLst>
                </p:cNvPr>
                <p:cNvSpPr>
                  <a:spLocks noChangeArrowheads="1"/>
                </p:cNvSpPr>
                <p:nvPr/>
              </p:nvSpPr>
              <p:spPr bwMode="auto">
                <a:xfrm>
                  <a:off x="410" y="11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5" name="Oval 71">
                  <a:extLst>
                    <a:ext uri="{FF2B5EF4-FFF2-40B4-BE49-F238E27FC236}">
                      <a16:creationId xmlns:a16="http://schemas.microsoft.com/office/drawing/2014/main" id="{44BC9C53-FCAD-4264-8F42-25E433A4079C}"/>
                    </a:ext>
                  </a:extLst>
                </p:cNvPr>
                <p:cNvSpPr>
                  <a:spLocks noChangeArrowheads="1"/>
                </p:cNvSpPr>
                <p:nvPr/>
              </p:nvSpPr>
              <p:spPr bwMode="auto">
                <a:xfrm>
                  <a:off x="410" y="12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6" name="Oval 72">
                  <a:extLst>
                    <a:ext uri="{FF2B5EF4-FFF2-40B4-BE49-F238E27FC236}">
                      <a16:creationId xmlns:a16="http://schemas.microsoft.com/office/drawing/2014/main" id="{2557663B-DC88-4094-9DFD-70153D3D49A8}"/>
                    </a:ext>
                  </a:extLst>
                </p:cNvPr>
                <p:cNvSpPr>
                  <a:spLocks noChangeArrowheads="1"/>
                </p:cNvSpPr>
                <p:nvPr/>
              </p:nvSpPr>
              <p:spPr bwMode="auto">
                <a:xfrm>
                  <a:off x="468" y="122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7" name="Oval 73">
                  <a:extLst>
                    <a:ext uri="{FF2B5EF4-FFF2-40B4-BE49-F238E27FC236}">
                      <a16:creationId xmlns:a16="http://schemas.microsoft.com/office/drawing/2014/main" id="{ADB068CD-7CA4-4B5A-9275-8A6548136152}"/>
                    </a:ext>
                  </a:extLst>
                </p:cNvPr>
                <p:cNvSpPr>
                  <a:spLocks noChangeArrowheads="1"/>
                </p:cNvSpPr>
                <p:nvPr/>
              </p:nvSpPr>
              <p:spPr bwMode="auto">
                <a:xfrm>
                  <a:off x="410" y="12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8" name="Oval 74">
                  <a:extLst>
                    <a:ext uri="{FF2B5EF4-FFF2-40B4-BE49-F238E27FC236}">
                      <a16:creationId xmlns:a16="http://schemas.microsoft.com/office/drawing/2014/main" id="{C8665BE9-2990-4477-8AF8-3DF258E82579}"/>
                    </a:ext>
                  </a:extLst>
                </p:cNvPr>
                <p:cNvSpPr>
                  <a:spLocks noChangeArrowheads="1"/>
                </p:cNvSpPr>
                <p:nvPr/>
              </p:nvSpPr>
              <p:spPr bwMode="auto">
                <a:xfrm>
                  <a:off x="468" y="1286"/>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39" name="Oval 75">
                  <a:extLst>
                    <a:ext uri="{FF2B5EF4-FFF2-40B4-BE49-F238E27FC236}">
                      <a16:creationId xmlns:a16="http://schemas.microsoft.com/office/drawing/2014/main" id="{1C1E1716-6CEA-4F22-8074-037797B638C2}"/>
                    </a:ext>
                  </a:extLst>
                </p:cNvPr>
                <p:cNvSpPr>
                  <a:spLocks noChangeArrowheads="1"/>
                </p:cNvSpPr>
                <p:nvPr/>
              </p:nvSpPr>
              <p:spPr bwMode="auto">
                <a:xfrm>
                  <a:off x="520"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0" name="Oval 76">
                  <a:extLst>
                    <a:ext uri="{FF2B5EF4-FFF2-40B4-BE49-F238E27FC236}">
                      <a16:creationId xmlns:a16="http://schemas.microsoft.com/office/drawing/2014/main" id="{B22F6AC1-7533-4257-810A-72318D28B66D}"/>
                    </a:ext>
                  </a:extLst>
                </p:cNvPr>
                <p:cNvSpPr>
                  <a:spLocks noChangeArrowheads="1"/>
                </p:cNvSpPr>
                <p:nvPr/>
              </p:nvSpPr>
              <p:spPr bwMode="auto">
                <a:xfrm>
                  <a:off x="638"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1" name="Oval 77">
                  <a:extLst>
                    <a:ext uri="{FF2B5EF4-FFF2-40B4-BE49-F238E27FC236}">
                      <a16:creationId xmlns:a16="http://schemas.microsoft.com/office/drawing/2014/main" id="{A2286DE1-0FD2-48C9-B73F-97C906C4756B}"/>
                    </a:ext>
                  </a:extLst>
                </p:cNvPr>
                <p:cNvSpPr>
                  <a:spLocks noChangeArrowheads="1"/>
                </p:cNvSpPr>
                <p:nvPr/>
              </p:nvSpPr>
              <p:spPr bwMode="auto">
                <a:xfrm>
                  <a:off x="583" y="999"/>
                  <a:ext cx="20" cy="2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2" name="Oval 78">
                  <a:extLst>
                    <a:ext uri="{FF2B5EF4-FFF2-40B4-BE49-F238E27FC236}">
                      <a16:creationId xmlns:a16="http://schemas.microsoft.com/office/drawing/2014/main" id="{DDDD28F2-1BF0-4620-807D-ED37B6CA480B}"/>
                    </a:ext>
                  </a:extLst>
                </p:cNvPr>
                <p:cNvSpPr>
                  <a:spLocks noChangeArrowheads="1"/>
                </p:cNvSpPr>
                <p:nvPr/>
              </p:nvSpPr>
              <p:spPr bwMode="auto">
                <a:xfrm>
                  <a:off x="579" y="1052"/>
                  <a:ext cx="29"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3" name="Oval 79">
                  <a:extLst>
                    <a:ext uri="{FF2B5EF4-FFF2-40B4-BE49-F238E27FC236}">
                      <a16:creationId xmlns:a16="http://schemas.microsoft.com/office/drawing/2014/main" id="{E95812CC-DE36-44BA-9615-DD3F92CD6D84}"/>
                    </a:ext>
                  </a:extLst>
                </p:cNvPr>
                <p:cNvSpPr>
                  <a:spLocks noChangeArrowheads="1"/>
                </p:cNvSpPr>
                <p:nvPr/>
              </p:nvSpPr>
              <p:spPr bwMode="auto">
                <a:xfrm>
                  <a:off x="520" y="1109"/>
                  <a:ext cx="30"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4" name="Oval 80">
                  <a:extLst>
                    <a:ext uri="{FF2B5EF4-FFF2-40B4-BE49-F238E27FC236}">
                      <a16:creationId xmlns:a16="http://schemas.microsoft.com/office/drawing/2014/main" id="{81AFB3AF-C0FF-4ED6-AB49-0B6EE59599A1}"/>
                    </a:ext>
                  </a:extLst>
                </p:cNvPr>
                <p:cNvSpPr>
                  <a:spLocks noChangeArrowheads="1"/>
                </p:cNvSpPr>
                <p:nvPr/>
              </p:nvSpPr>
              <p:spPr bwMode="auto">
                <a:xfrm>
                  <a:off x="573" y="1104"/>
                  <a:ext cx="40" cy="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5" name="Oval 81">
                  <a:extLst>
                    <a:ext uri="{FF2B5EF4-FFF2-40B4-BE49-F238E27FC236}">
                      <a16:creationId xmlns:a16="http://schemas.microsoft.com/office/drawing/2014/main" id="{EAFC86AC-F521-46C6-8BC4-B4F03984E9A2}"/>
                    </a:ext>
                  </a:extLst>
                </p:cNvPr>
                <p:cNvSpPr>
                  <a:spLocks noChangeArrowheads="1"/>
                </p:cNvSpPr>
                <p:nvPr/>
              </p:nvSpPr>
              <p:spPr bwMode="auto">
                <a:xfrm>
                  <a:off x="638" y="1109"/>
                  <a:ext cx="30"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6" name="Oval 82">
                  <a:extLst>
                    <a:ext uri="{FF2B5EF4-FFF2-40B4-BE49-F238E27FC236}">
                      <a16:creationId xmlns:a16="http://schemas.microsoft.com/office/drawing/2014/main" id="{F15D0DE4-EA87-42B4-A540-4B7BED687290}"/>
                    </a:ext>
                  </a:extLst>
                </p:cNvPr>
                <p:cNvSpPr>
                  <a:spLocks noChangeArrowheads="1"/>
                </p:cNvSpPr>
                <p:nvPr/>
              </p:nvSpPr>
              <p:spPr bwMode="auto">
                <a:xfrm>
                  <a:off x="463" y="1168"/>
                  <a:ext cx="29"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7" name="Oval 83">
                  <a:extLst>
                    <a:ext uri="{FF2B5EF4-FFF2-40B4-BE49-F238E27FC236}">
                      <a16:creationId xmlns:a16="http://schemas.microsoft.com/office/drawing/2014/main" id="{454D8ADB-6A88-4248-B7F4-48A0BB8FC312}"/>
                    </a:ext>
                  </a:extLst>
                </p:cNvPr>
                <p:cNvSpPr>
                  <a:spLocks noChangeArrowheads="1"/>
                </p:cNvSpPr>
                <p:nvPr/>
              </p:nvSpPr>
              <p:spPr bwMode="auto">
                <a:xfrm>
                  <a:off x="515" y="1162"/>
                  <a:ext cx="40" cy="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8" name="Oval 84">
                  <a:extLst>
                    <a:ext uri="{FF2B5EF4-FFF2-40B4-BE49-F238E27FC236}">
                      <a16:creationId xmlns:a16="http://schemas.microsoft.com/office/drawing/2014/main" id="{E04C072E-BFBC-459A-AF8F-221ED8835B91}"/>
                    </a:ext>
                  </a:extLst>
                </p:cNvPr>
                <p:cNvSpPr>
                  <a:spLocks noChangeArrowheads="1"/>
                </p:cNvSpPr>
                <p:nvPr/>
              </p:nvSpPr>
              <p:spPr bwMode="auto">
                <a:xfrm>
                  <a:off x="564" y="1153"/>
                  <a:ext cx="59" cy="5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49" name="Oval 85">
                  <a:extLst>
                    <a:ext uri="{FF2B5EF4-FFF2-40B4-BE49-F238E27FC236}">
                      <a16:creationId xmlns:a16="http://schemas.microsoft.com/office/drawing/2014/main" id="{F76E2EFE-80E0-4F82-AC13-B017C795E0A0}"/>
                    </a:ext>
                  </a:extLst>
                </p:cNvPr>
                <p:cNvSpPr>
                  <a:spLocks noChangeArrowheads="1"/>
                </p:cNvSpPr>
                <p:nvPr/>
              </p:nvSpPr>
              <p:spPr bwMode="auto">
                <a:xfrm>
                  <a:off x="633" y="1162"/>
                  <a:ext cx="40" cy="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50" name="Oval 86">
                  <a:extLst>
                    <a:ext uri="{FF2B5EF4-FFF2-40B4-BE49-F238E27FC236}">
                      <a16:creationId xmlns:a16="http://schemas.microsoft.com/office/drawing/2014/main" id="{D2F2D919-E311-4099-979B-F51150958D9B}"/>
                    </a:ext>
                  </a:extLst>
                </p:cNvPr>
                <p:cNvSpPr>
                  <a:spLocks noChangeArrowheads="1"/>
                </p:cNvSpPr>
                <p:nvPr/>
              </p:nvSpPr>
              <p:spPr bwMode="auto">
                <a:xfrm>
                  <a:off x="697" y="1172"/>
                  <a:ext cx="20" cy="2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51" name="Oval 87">
                  <a:extLst>
                    <a:ext uri="{FF2B5EF4-FFF2-40B4-BE49-F238E27FC236}">
                      <a16:creationId xmlns:a16="http://schemas.microsoft.com/office/drawing/2014/main" id="{7FFF2543-B65E-44EA-8B20-B38289AB8795}"/>
                    </a:ext>
                  </a:extLst>
                </p:cNvPr>
                <p:cNvSpPr>
                  <a:spLocks noChangeArrowheads="1"/>
                </p:cNvSpPr>
                <p:nvPr/>
              </p:nvSpPr>
              <p:spPr bwMode="auto">
                <a:xfrm>
                  <a:off x="520" y="1224"/>
                  <a:ext cx="30"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52" name="Oval 88">
                  <a:extLst>
                    <a:ext uri="{FF2B5EF4-FFF2-40B4-BE49-F238E27FC236}">
                      <a16:creationId xmlns:a16="http://schemas.microsoft.com/office/drawing/2014/main" id="{B2C4F782-5554-4ADC-8E18-12472025BF7C}"/>
                    </a:ext>
                  </a:extLst>
                </p:cNvPr>
                <p:cNvSpPr>
                  <a:spLocks noChangeArrowheads="1"/>
                </p:cNvSpPr>
                <p:nvPr/>
              </p:nvSpPr>
              <p:spPr bwMode="auto">
                <a:xfrm>
                  <a:off x="573" y="1219"/>
                  <a:ext cx="40" cy="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53" name="Oval 89">
                  <a:extLst>
                    <a:ext uri="{FF2B5EF4-FFF2-40B4-BE49-F238E27FC236}">
                      <a16:creationId xmlns:a16="http://schemas.microsoft.com/office/drawing/2014/main" id="{3714AECD-E4DD-4291-8733-F44139A6E99D}"/>
                    </a:ext>
                  </a:extLst>
                </p:cNvPr>
                <p:cNvSpPr>
                  <a:spLocks noChangeArrowheads="1"/>
                </p:cNvSpPr>
                <p:nvPr/>
              </p:nvSpPr>
              <p:spPr bwMode="auto">
                <a:xfrm>
                  <a:off x="638" y="1226"/>
                  <a:ext cx="30"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54" name="Oval 90">
                  <a:extLst>
                    <a:ext uri="{FF2B5EF4-FFF2-40B4-BE49-F238E27FC236}">
                      <a16:creationId xmlns:a16="http://schemas.microsoft.com/office/drawing/2014/main" id="{DC8CBCC8-7259-4E99-A19A-189F92F40386}"/>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55" name="Oval 91">
                  <a:extLst>
                    <a:ext uri="{FF2B5EF4-FFF2-40B4-BE49-F238E27FC236}">
                      <a16:creationId xmlns:a16="http://schemas.microsoft.com/office/drawing/2014/main" id="{C38D37B7-0C6E-4F48-998A-39DB21AC5A0A}"/>
                    </a:ext>
                  </a:extLst>
                </p:cNvPr>
                <p:cNvSpPr>
                  <a:spLocks noChangeArrowheads="1"/>
                </p:cNvSpPr>
                <p:nvPr/>
              </p:nvSpPr>
              <p:spPr bwMode="auto">
                <a:xfrm>
                  <a:off x="579" y="1281"/>
                  <a:ext cx="29"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sp>
              <p:nvSpPr>
                <p:cNvPr id="256" name="Oval 92">
                  <a:extLst>
                    <a:ext uri="{FF2B5EF4-FFF2-40B4-BE49-F238E27FC236}">
                      <a16:creationId xmlns:a16="http://schemas.microsoft.com/office/drawing/2014/main" id="{CCA1B596-BC1E-4370-BDA1-747272CE6297}"/>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prstClr val="black"/>
                    </a:solidFill>
                    <a:latin typeface="Segoe UI"/>
                  </a:endParaRPr>
                </a:p>
              </p:txBody>
            </p:sp>
          </p:grpSp>
        </p:grpSp>
      </p:grpSp>
      <p:grpSp>
        <p:nvGrpSpPr>
          <p:cNvPr id="12" name="Group 11">
            <a:extLst>
              <a:ext uri="{FF2B5EF4-FFF2-40B4-BE49-F238E27FC236}">
                <a16:creationId xmlns:a16="http://schemas.microsoft.com/office/drawing/2014/main" id="{30188327-9986-47CB-A310-5AA931069700}"/>
              </a:ext>
              <a:ext uri="{C183D7F6-B498-43B3-948B-1728B52AA6E4}">
                <adec:decorative xmlns:adec="http://schemas.microsoft.com/office/drawing/2017/decorative" val="1"/>
              </a:ext>
            </a:extLst>
          </p:cNvPr>
          <p:cNvGrpSpPr/>
          <p:nvPr/>
        </p:nvGrpSpPr>
        <p:grpSpPr>
          <a:xfrm>
            <a:off x="6678867" y="2204771"/>
            <a:ext cx="1874520" cy="2221241"/>
            <a:chOff x="6812792" y="2002626"/>
            <a:chExt cx="1912108" cy="2265781"/>
          </a:xfrm>
        </p:grpSpPr>
        <p:sp>
          <p:nvSpPr>
            <p:cNvPr id="92" name="TextBox 91">
              <a:extLst>
                <a:ext uri="{FF2B5EF4-FFF2-40B4-BE49-F238E27FC236}">
                  <a16:creationId xmlns:a16="http://schemas.microsoft.com/office/drawing/2014/main" id="{16754EC6-452C-4DEA-A91A-AAA9C1FF0A4D}"/>
                </a:ext>
              </a:extLst>
            </p:cNvPr>
            <p:cNvSpPr txBox="1"/>
            <p:nvPr/>
          </p:nvSpPr>
          <p:spPr>
            <a:xfrm>
              <a:off x="6812792" y="3560521"/>
              <a:ext cx="1912108" cy="707886"/>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defTabSz="896386">
                <a:defRPr/>
              </a:pPr>
              <a:r>
                <a:rPr lang="en-US" sz="1961">
                  <a:solidFill>
                    <a:srgbClr val="0078D3"/>
                  </a:solidFill>
                </a:rPr>
                <a:t>Open &amp; </a:t>
              </a:r>
              <a:br>
                <a:rPr lang="en-US" sz="1961">
                  <a:solidFill>
                    <a:srgbClr val="0078D3"/>
                  </a:solidFill>
                </a:rPr>
              </a:br>
              <a:r>
                <a:rPr lang="en-US" sz="1961">
                  <a:solidFill>
                    <a:srgbClr val="0078D3"/>
                  </a:solidFill>
                </a:rPr>
                <a:t>Interoperable</a:t>
              </a:r>
            </a:p>
          </p:txBody>
        </p:sp>
        <p:grpSp>
          <p:nvGrpSpPr>
            <p:cNvPr id="7" name="Group 6">
              <a:extLst>
                <a:ext uri="{FF2B5EF4-FFF2-40B4-BE49-F238E27FC236}">
                  <a16:creationId xmlns:a16="http://schemas.microsoft.com/office/drawing/2014/main" id="{65B83262-835A-4419-91F2-5DE86A6A1EFE}"/>
                </a:ext>
              </a:extLst>
            </p:cNvPr>
            <p:cNvGrpSpPr/>
            <p:nvPr/>
          </p:nvGrpSpPr>
          <p:grpSpPr>
            <a:xfrm>
              <a:off x="7165217" y="2002626"/>
              <a:ext cx="1207258" cy="1211666"/>
              <a:chOff x="7165217" y="2002626"/>
              <a:chExt cx="1207258" cy="1211666"/>
            </a:xfrm>
          </p:grpSpPr>
          <p:sp>
            <p:nvSpPr>
              <p:cNvPr id="93" name="Oval 92">
                <a:extLst>
                  <a:ext uri="{FF2B5EF4-FFF2-40B4-BE49-F238E27FC236}">
                    <a16:creationId xmlns:a16="http://schemas.microsoft.com/office/drawing/2014/main" id="{213340F6-6EDD-BC4E-9FAE-FC731291CF18}"/>
                  </a:ext>
                </a:extLst>
              </p:cNvPr>
              <p:cNvSpPr/>
              <p:nvPr/>
            </p:nvSpPr>
            <p:spPr>
              <a:xfrm>
                <a:off x="7165217" y="2002626"/>
                <a:ext cx="1207258" cy="1211666"/>
              </a:xfrm>
              <a:prstGeom prst="ellipse">
                <a:avLst/>
              </a:prstGeom>
              <a:solidFill>
                <a:schemeClr val="bg1">
                  <a:lumMod val="95000"/>
                </a:schemeClr>
              </a:solidFill>
              <a:ln w="25400">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a:solidFill>
                    <a:prstClr val="white"/>
                  </a:solidFill>
                  <a:latin typeface="Segoe UI"/>
                </a:endParaRPr>
              </a:p>
            </p:txBody>
          </p:sp>
          <p:pic>
            <p:nvPicPr>
              <p:cNvPr id="257" name="Picture 256">
                <a:extLst>
                  <a:ext uri="{FF2B5EF4-FFF2-40B4-BE49-F238E27FC236}">
                    <a16:creationId xmlns:a16="http://schemas.microsoft.com/office/drawing/2014/main" id="{C7C15F78-B90F-42E8-A0EB-A549E070C42F}"/>
                  </a:ext>
                </a:extLst>
              </p:cNvPr>
              <p:cNvPicPr>
                <a:picLocks noChangeAspect="1"/>
              </p:cNvPicPr>
              <p:nvPr/>
            </p:nvPicPr>
            <p:blipFill>
              <a:blip r:embed="rId3">
                <a:duotone>
                  <a:prstClr val="black"/>
                  <a:srgbClr val="0078D4">
                    <a:tint val="45000"/>
                    <a:satMod val="400000"/>
                  </a:srgbClr>
                </a:duotone>
              </a:blip>
              <a:stretch>
                <a:fillRect/>
              </a:stretch>
            </p:blipFill>
            <p:spPr>
              <a:xfrm>
                <a:off x="7447379" y="2302094"/>
                <a:ext cx="642935" cy="612730"/>
              </a:xfrm>
              <a:prstGeom prst="rect">
                <a:avLst/>
              </a:prstGeom>
            </p:spPr>
          </p:pic>
        </p:grpSp>
      </p:grpSp>
      <p:grpSp>
        <p:nvGrpSpPr>
          <p:cNvPr id="13" name="Group 12">
            <a:extLst>
              <a:ext uri="{FF2B5EF4-FFF2-40B4-BE49-F238E27FC236}">
                <a16:creationId xmlns:a16="http://schemas.microsoft.com/office/drawing/2014/main" id="{3D966FAD-573A-42BC-B228-EC868A01A90E}"/>
              </a:ext>
              <a:ext uri="{C183D7F6-B498-43B3-948B-1728B52AA6E4}">
                <adec:decorative xmlns:adec="http://schemas.microsoft.com/office/drawing/2017/decorative" val="1"/>
              </a:ext>
            </a:extLst>
          </p:cNvPr>
          <p:cNvGrpSpPr/>
          <p:nvPr/>
        </p:nvGrpSpPr>
        <p:grpSpPr>
          <a:xfrm>
            <a:off x="10014079" y="2204771"/>
            <a:ext cx="1284609" cy="1919515"/>
            <a:chOff x="10214882" y="2002626"/>
            <a:chExt cx="1310368" cy="1958005"/>
          </a:xfrm>
        </p:grpSpPr>
        <p:sp>
          <p:nvSpPr>
            <p:cNvPr id="99" name="TextBox 98">
              <a:extLst>
                <a:ext uri="{FF2B5EF4-FFF2-40B4-BE49-F238E27FC236}">
                  <a16:creationId xmlns:a16="http://schemas.microsoft.com/office/drawing/2014/main" id="{72CD95E8-B7F8-0D44-BEE1-8234D4CBABE9}"/>
                </a:ext>
              </a:extLst>
            </p:cNvPr>
            <p:cNvSpPr txBox="1"/>
            <p:nvPr/>
          </p:nvSpPr>
          <p:spPr>
            <a:xfrm>
              <a:off x="10214882" y="3560521"/>
              <a:ext cx="1310368" cy="40011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defTabSz="896386">
                <a:defRPr/>
              </a:pPr>
              <a:r>
                <a:rPr lang="en-US" sz="1961">
                  <a:solidFill>
                    <a:srgbClr val="0078D3"/>
                  </a:solidFill>
                </a:rPr>
                <a:t>Trusted</a:t>
              </a:r>
            </a:p>
          </p:txBody>
        </p:sp>
        <p:grpSp>
          <p:nvGrpSpPr>
            <p:cNvPr id="6" name="Group 5">
              <a:extLst>
                <a:ext uri="{FF2B5EF4-FFF2-40B4-BE49-F238E27FC236}">
                  <a16:creationId xmlns:a16="http://schemas.microsoft.com/office/drawing/2014/main" id="{A43C9C1E-9993-4D3E-977A-A532EB86FFCF}"/>
                </a:ext>
              </a:extLst>
            </p:cNvPr>
            <p:cNvGrpSpPr/>
            <p:nvPr/>
          </p:nvGrpSpPr>
          <p:grpSpPr>
            <a:xfrm>
              <a:off x="10266437" y="2002626"/>
              <a:ext cx="1207258" cy="1211666"/>
              <a:chOff x="10266437" y="2002626"/>
              <a:chExt cx="1207258" cy="1211666"/>
            </a:xfrm>
          </p:grpSpPr>
          <p:sp>
            <p:nvSpPr>
              <p:cNvPr id="101" name="Oval 100">
                <a:extLst>
                  <a:ext uri="{FF2B5EF4-FFF2-40B4-BE49-F238E27FC236}">
                    <a16:creationId xmlns:a16="http://schemas.microsoft.com/office/drawing/2014/main" id="{9B6D3BC9-6AFC-41CB-859C-A6BD33987E50}"/>
                  </a:ext>
                </a:extLst>
              </p:cNvPr>
              <p:cNvSpPr/>
              <p:nvPr/>
            </p:nvSpPr>
            <p:spPr>
              <a:xfrm>
                <a:off x="10266437" y="2002626"/>
                <a:ext cx="1207258" cy="1211666"/>
              </a:xfrm>
              <a:prstGeom prst="ellipse">
                <a:avLst/>
              </a:prstGeom>
              <a:solidFill>
                <a:schemeClr val="bg1">
                  <a:lumMod val="95000"/>
                </a:schemeClr>
              </a:solidFill>
              <a:ln w="25400">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a:solidFill>
                    <a:prstClr val="white"/>
                  </a:solidFill>
                  <a:latin typeface="Segoe UI"/>
                </a:endParaRPr>
              </a:p>
            </p:txBody>
          </p:sp>
          <p:pic>
            <p:nvPicPr>
              <p:cNvPr id="258" name="Picture 257" descr="A close up of a logo&#10;&#10;Description automatically generated">
                <a:extLst>
                  <a:ext uri="{FF2B5EF4-FFF2-40B4-BE49-F238E27FC236}">
                    <a16:creationId xmlns:a16="http://schemas.microsoft.com/office/drawing/2014/main" id="{E47C7443-A5E3-48FC-B997-D0BCF50CD066}"/>
                  </a:ext>
                </a:extLst>
              </p:cNvPr>
              <p:cNvPicPr>
                <a:picLocks noChangeAspect="1"/>
              </p:cNvPicPr>
              <p:nvPr/>
            </p:nvPicPr>
            <p:blipFill>
              <a:blip r:embed="rId4" cstate="print">
                <a:duotone>
                  <a:srgbClr val="0078D4">
                    <a:shade val="45000"/>
                    <a:satMod val="135000"/>
                  </a:srgbClr>
                  <a:prstClr val="white"/>
                </a:duotone>
                <a:extLst>
                  <a:ext uri="{28A0092B-C50C-407E-A947-70E740481C1C}">
                    <a14:useLocalDpi xmlns:a14="http://schemas.microsoft.com/office/drawing/2010/main" val="0"/>
                  </a:ext>
                </a:extLst>
              </a:blip>
              <a:stretch>
                <a:fillRect/>
              </a:stretch>
            </p:blipFill>
            <p:spPr>
              <a:xfrm>
                <a:off x="10553331" y="2291724"/>
                <a:ext cx="633470" cy="633470"/>
              </a:xfrm>
              <a:prstGeom prst="rect">
                <a:avLst/>
              </a:prstGeom>
            </p:spPr>
          </p:pic>
        </p:grpSp>
      </p:grpSp>
    </p:spTree>
    <p:extLst>
      <p:ext uri="{BB962C8B-B14F-4D97-AF65-F5344CB8AC3E}">
        <p14:creationId xmlns:p14="http://schemas.microsoft.com/office/powerpoint/2010/main" val="807800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ext Placeholder 6">
            <a:extLst>
              <a:ext uri="{FF2B5EF4-FFF2-40B4-BE49-F238E27FC236}">
                <a16:creationId xmlns:a16="http://schemas.microsoft.com/office/drawing/2014/main" id="{5320DD57-DF11-4EFD-B471-799208949D23}"/>
              </a:ext>
            </a:extLst>
          </p:cNvPr>
          <p:cNvSpPr txBox="1">
            <a:spLocks/>
          </p:cNvSpPr>
          <p:nvPr/>
        </p:nvSpPr>
        <p:spPr>
          <a:xfrm>
            <a:off x="767080" y="4804784"/>
            <a:ext cx="3200400" cy="61555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t>Automated</a:t>
            </a:r>
            <a:b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br>
            <a: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t>machine learning UI</a:t>
            </a:r>
          </a:p>
        </p:txBody>
      </p:sp>
      <p:sp>
        <p:nvSpPr>
          <p:cNvPr id="321" name="Text Placeholder 10">
            <a:extLst>
              <a:ext uri="{FF2B5EF4-FFF2-40B4-BE49-F238E27FC236}">
                <a16:creationId xmlns:a16="http://schemas.microsoft.com/office/drawing/2014/main" id="{B220FFE1-8770-45D9-A7B8-D5B01D26E9B0}"/>
              </a:ext>
            </a:extLst>
          </p:cNvPr>
          <p:cNvSpPr txBox="1">
            <a:spLocks/>
          </p:cNvSpPr>
          <p:nvPr/>
        </p:nvSpPr>
        <p:spPr>
          <a:xfrm>
            <a:off x="4495800" y="4804784"/>
            <a:ext cx="3200400"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t>Designer</a:t>
            </a:r>
          </a:p>
        </p:txBody>
      </p:sp>
      <p:sp>
        <p:nvSpPr>
          <p:cNvPr id="322" name="Text Placeholder 11">
            <a:extLst>
              <a:ext uri="{FF2B5EF4-FFF2-40B4-BE49-F238E27FC236}">
                <a16:creationId xmlns:a16="http://schemas.microsoft.com/office/drawing/2014/main" id="{FA6E2A8F-8022-485D-A201-3F3FE26CA8A2}"/>
              </a:ext>
            </a:extLst>
          </p:cNvPr>
          <p:cNvSpPr txBox="1">
            <a:spLocks/>
          </p:cNvSpPr>
          <p:nvPr/>
        </p:nvSpPr>
        <p:spPr>
          <a:xfrm>
            <a:off x="8154181" y="4804784"/>
            <a:ext cx="334108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t>Machine learning notebooks</a:t>
            </a:r>
          </a:p>
        </p:txBody>
      </p:sp>
      <p:sp>
        <p:nvSpPr>
          <p:cNvPr id="3" name="Title 2">
            <a:extLst>
              <a:ext uri="{FF2B5EF4-FFF2-40B4-BE49-F238E27FC236}">
                <a16:creationId xmlns:a16="http://schemas.microsoft.com/office/drawing/2014/main" id="{53903AE2-23A4-4562-89AF-C76BDE7399EE}"/>
              </a:ext>
            </a:extLst>
          </p:cNvPr>
          <p:cNvSpPr>
            <a:spLocks noGrp="1"/>
          </p:cNvSpPr>
          <p:nvPr>
            <p:ph type="title"/>
          </p:nvPr>
        </p:nvSpPr>
        <p:spPr/>
        <p:txBody>
          <a:bodyPr/>
          <a:lstStyle/>
          <a:p>
            <a:r>
              <a:rPr lang="en-US"/>
              <a:t>Simplify machine learning for any skill level</a:t>
            </a:r>
          </a:p>
        </p:txBody>
      </p:sp>
      <p:pic>
        <p:nvPicPr>
          <p:cNvPr id="2" name="Automated ML UX_1">
            <a:hlinkClick r:id="" action="ppaction://media"/>
            <a:extLst>
              <a:ext uri="{FF2B5EF4-FFF2-40B4-BE49-F238E27FC236}">
                <a16:creationId xmlns:a16="http://schemas.microsoft.com/office/drawing/2014/main" id="{7D10E904-F5CF-48F6-BA26-53CC8252C650}"/>
              </a:ext>
            </a:extLst>
          </p:cNvPr>
          <p:cNvPicPr>
            <a:picLocks noChangeAspect="1"/>
          </p:cNvPicPr>
          <p:nvPr>
            <a:videoFile r:link="rId1"/>
            <p:extLst>
              <p:ext uri="{DAA4B4D4-6D71-4841-9C94-3DE7FCFB9230}">
                <p14:media xmlns:p14="http://schemas.microsoft.com/office/powerpoint/2010/main" r:embed="rId2">
                  <p14:trim st="1466"/>
                </p14:media>
              </p:ext>
            </p:extLst>
          </p:nvPr>
        </p:nvPicPr>
        <p:blipFill>
          <a:blip r:embed="rId8"/>
          <a:stretch>
            <a:fillRect/>
          </a:stretch>
        </p:blipFill>
        <p:spPr>
          <a:xfrm>
            <a:off x="582612" y="2427491"/>
            <a:ext cx="3566161" cy="2004509"/>
          </a:xfrm>
          <a:prstGeom prst="rect">
            <a:avLst/>
          </a:prstGeom>
          <a:effectLst>
            <a:outerShdw blurRad="63500" algn="ctr" rotWithShape="0">
              <a:prstClr val="black">
                <a:alpha val="40000"/>
              </a:prstClr>
            </a:outerShdw>
          </a:effectLst>
        </p:spPr>
      </p:pic>
      <p:pic>
        <p:nvPicPr>
          <p:cNvPr id="8" name="Visual ML_1">
            <a:hlinkClick r:id="" action="ppaction://media"/>
            <a:extLst>
              <a:ext uri="{FF2B5EF4-FFF2-40B4-BE49-F238E27FC236}">
                <a16:creationId xmlns:a16="http://schemas.microsoft.com/office/drawing/2014/main" id="{8B590CF9-C6B0-424B-98D6-CF35229A6174}"/>
              </a:ext>
            </a:extLst>
          </p:cNvPr>
          <p:cNvPicPr>
            <a:picLocks noChangeAspect="1"/>
          </p:cNvPicPr>
          <p:nvPr>
            <a:videoFile r:link="rId1"/>
            <p:extLst>
              <p:ext uri="{DAA4B4D4-6D71-4841-9C94-3DE7FCFB9230}">
                <p14:media xmlns:p14="http://schemas.microsoft.com/office/powerpoint/2010/main" r:embed="rId3">
                  <p14:trim st="5331"/>
                </p14:media>
              </p:ext>
            </p:extLst>
          </p:nvPr>
        </p:nvPicPr>
        <p:blipFill>
          <a:blip r:embed="rId9"/>
          <a:stretch>
            <a:fillRect/>
          </a:stretch>
        </p:blipFill>
        <p:spPr>
          <a:xfrm>
            <a:off x="4312921" y="2426001"/>
            <a:ext cx="3566160" cy="2005999"/>
          </a:xfrm>
          <a:prstGeom prst="rect">
            <a:avLst/>
          </a:prstGeom>
          <a:effectLst>
            <a:outerShdw blurRad="63500" algn="ctr" rotWithShape="0">
              <a:prstClr val="black">
                <a:alpha val="40000"/>
              </a:prstClr>
            </a:outerShdw>
          </a:effectLst>
        </p:spPr>
      </p:pic>
      <p:pic>
        <p:nvPicPr>
          <p:cNvPr id="9" name="ML Notebooks_1_1">
            <a:hlinkClick r:id="" action="ppaction://media"/>
            <a:extLst>
              <a:ext uri="{FF2B5EF4-FFF2-40B4-BE49-F238E27FC236}">
                <a16:creationId xmlns:a16="http://schemas.microsoft.com/office/drawing/2014/main" id="{9AEC3D3D-2641-49F5-ABAF-1242D18D6CCE}"/>
              </a:ext>
            </a:extLst>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8041642" y="2427491"/>
            <a:ext cx="3563511" cy="2004509"/>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485268442"/>
      </p:ext>
    </p:extLst>
  </p:cSld>
  <p:clrMapOvr>
    <a:masterClrMapping/>
  </p:clrMapOvr>
  <p:transition>
    <p:fade/>
  </p:transition>
  <p:timing>
    <p:tnLst>
      <p:par>
        <p:cTn id="1" dur="indefinite" restart="never" nodeType="tmRoot">
          <p:childTnLst>
            <p:video>
              <p:cMediaNode vol="80000">
                <p:cTn id="2" fill="hold" display="0">
                  <p:stCondLst>
                    <p:cond delay="indefinite"/>
                  </p:stCondLst>
                </p:cTn>
                <p:tgtEl>
                  <p:spTgt spid="2"/>
                </p:tgtEl>
              </p:cMediaNode>
            </p:video>
            <p:video>
              <p:cMediaNode vol="80000">
                <p:cTn id="3" fill="hold" display="0">
                  <p:stCondLst>
                    <p:cond delay="indefinite"/>
                  </p:stCondLst>
                </p:cTn>
                <p:tgtEl>
                  <p:spTgt spid="8"/>
                </p:tgtEl>
              </p:cMediaNode>
            </p:video>
            <p:video>
              <p:cMediaNode vol="80000">
                <p:cTn id="4" fill="hold" display="0">
                  <p:stCondLst>
                    <p:cond delay="indefinite"/>
                  </p:stCondLst>
                </p:cTn>
                <p:tgtEl>
                  <p:spTgt spid="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Visual ML_1">
            <a:hlinkClick r:id="" action="ppaction://media"/>
            <a:extLst>
              <a:ext uri="{FF2B5EF4-FFF2-40B4-BE49-F238E27FC236}">
                <a16:creationId xmlns:a16="http://schemas.microsoft.com/office/drawing/2014/main" id="{3DEEDB78-9FAE-408E-B3E7-A2FD940AC53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622381" y="2600075"/>
            <a:ext cx="2947240" cy="1657850"/>
          </a:xfrm>
          <a:prstGeom prst="rect">
            <a:avLst/>
          </a:prstGeom>
          <a:effectLst>
            <a:outerShdw blurRad="63500" algn="ctr" rotWithShape="0">
              <a:prstClr val="black">
                <a:alpha val="40000"/>
              </a:prstClr>
            </a:outerShdw>
          </a:effectLst>
        </p:spPr>
      </p:pic>
      <p:pic>
        <p:nvPicPr>
          <p:cNvPr id="13" name="ML Notebooks_1_1">
            <a:hlinkClick r:id="" action="ppaction://media"/>
            <a:extLst>
              <a:ext uri="{FF2B5EF4-FFF2-40B4-BE49-F238E27FC236}">
                <a16:creationId xmlns:a16="http://schemas.microsoft.com/office/drawing/2014/main" id="{D40DF4BE-652A-478D-86D6-F195FD1E383E}"/>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350872" y="2601436"/>
            <a:ext cx="2945050" cy="1656619"/>
          </a:xfrm>
          <a:prstGeom prst="rect">
            <a:avLst/>
          </a:prstGeom>
          <a:effectLst>
            <a:outerShdw blurRad="63500" algn="ctr" rotWithShape="0">
              <a:prstClr val="black">
                <a:alpha val="40000"/>
              </a:prstClr>
            </a:outerShdw>
          </a:effectLst>
        </p:spPr>
      </p:pic>
      <p:sp>
        <p:nvSpPr>
          <p:cNvPr id="321" name="Text Placeholder 10">
            <a:extLst>
              <a:ext uri="{FF2B5EF4-FFF2-40B4-BE49-F238E27FC236}">
                <a16:creationId xmlns:a16="http://schemas.microsoft.com/office/drawing/2014/main" id="{B220FFE1-8770-45D9-A7B8-D5B01D26E9B0}"/>
              </a:ext>
            </a:extLst>
          </p:cNvPr>
          <p:cNvSpPr txBox="1">
            <a:spLocks/>
          </p:cNvSpPr>
          <p:nvPr/>
        </p:nvSpPr>
        <p:spPr>
          <a:xfrm>
            <a:off x="4495800" y="4804784"/>
            <a:ext cx="3200400"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Visual interface</a:t>
            </a:r>
          </a:p>
        </p:txBody>
      </p:sp>
      <p:sp>
        <p:nvSpPr>
          <p:cNvPr id="322" name="Text Placeholder 11">
            <a:extLst>
              <a:ext uri="{FF2B5EF4-FFF2-40B4-BE49-F238E27FC236}">
                <a16:creationId xmlns:a16="http://schemas.microsoft.com/office/drawing/2014/main" id="{FA6E2A8F-8022-485D-A201-3F3FE26CA8A2}"/>
              </a:ext>
            </a:extLst>
          </p:cNvPr>
          <p:cNvSpPr txBox="1">
            <a:spLocks/>
          </p:cNvSpPr>
          <p:nvPr/>
        </p:nvSpPr>
        <p:spPr>
          <a:xfrm>
            <a:off x="8154181" y="4804784"/>
            <a:ext cx="3341082"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Machine learning notebooks</a:t>
            </a:r>
          </a:p>
        </p:txBody>
      </p:sp>
      <p:sp>
        <p:nvSpPr>
          <p:cNvPr id="3" name="Rectangle 2">
            <a:extLst>
              <a:ext uri="{FF2B5EF4-FFF2-40B4-BE49-F238E27FC236}">
                <a16:creationId xmlns:a16="http://schemas.microsoft.com/office/drawing/2014/main" id="{3BC60F77-AAE8-41E7-9892-746C3CBD6338}"/>
              </a:ext>
            </a:extLst>
          </p:cNvPr>
          <p:cNvSpPr/>
          <p:nvPr/>
        </p:nvSpPr>
        <p:spPr>
          <a:xfrm>
            <a:off x="3169920" y="1759979"/>
            <a:ext cx="9022080" cy="381424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0" name="Text Placeholder 6">
            <a:extLst>
              <a:ext uri="{FF2B5EF4-FFF2-40B4-BE49-F238E27FC236}">
                <a16:creationId xmlns:a16="http://schemas.microsoft.com/office/drawing/2014/main" id="{5320DD57-DF11-4EFD-B471-799208949D23}"/>
              </a:ext>
            </a:extLst>
          </p:cNvPr>
          <p:cNvSpPr txBox="1">
            <a:spLocks/>
          </p:cNvSpPr>
          <p:nvPr/>
        </p:nvSpPr>
        <p:spPr>
          <a:xfrm>
            <a:off x="1270000" y="4958672"/>
            <a:ext cx="3200400" cy="61555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t>Automated</a:t>
            </a:r>
            <a:b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br>
            <a: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t>machine learning UI</a:t>
            </a:r>
          </a:p>
        </p:txBody>
      </p:sp>
      <p:sp>
        <p:nvSpPr>
          <p:cNvPr id="7" name="Title 6">
            <a:extLst>
              <a:ext uri="{FF2B5EF4-FFF2-40B4-BE49-F238E27FC236}">
                <a16:creationId xmlns:a16="http://schemas.microsoft.com/office/drawing/2014/main" id="{3C19406D-FA4A-4775-9B39-EECB32096E7E}"/>
              </a:ext>
            </a:extLst>
          </p:cNvPr>
          <p:cNvSpPr>
            <a:spLocks noGrp="1"/>
          </p:cNvSpPr>
          <p:nvPr>
            <p:ph type="title"/>
          </p:nvPr>
        </p:nvSpPr>
        <p:spPr/>
        <p:txBody>
          <a:bodyPr/>
          <a:lstStyle/>
          <a:p>
            <a:pPr lvl="0"/>
            <a:r>
              <a:rPr lang="en-US"/>
              <a:t>Simplify machine learning for any skill level</a:t>
            </a:r>
          </a:p>
        </p:txBody>
      </p:sp>
      <p:pic>
        <p:nvPicPr>
          <p:cNvPr id="14" name="Automated ML UX_1">
            <a:hlinkClick r:id="" action="ppaction://media"/>
            <a:extLst>
              <a:ext uri="{FF2B5EF4-FFF2-40B4-BE49-F238E27FC236}">
                <a16:creationId xmlns:a16="http://schemas.microsoft.com/office/drawing/2014/main" id="{A8C912D6-3D92-4C4A-94FE-36FF1E6378EA}"/>
              </a:ext>
            </a:extLst>
          </p:cNvPr>
          <p:cNvPicPr>
            <a:picLocks noChangeAspect="1"/>
          </p:cNvPicPr>
          <p:nvPr>
            <a:videoFile r:link="rId5"/>
            <p:extLst>
              <p:ext uri="{DAA4B4D4-6D71-4841-9C94-3DE7FCFB9230}">
                <p14:media xmlns:p14="http://schemas.microsoft.com/office/powerpoint/2010/main" r:embed="rId6">
                  <p14:trim st="2456" end="4154.4999"/>
                </p14:media>
              </p:ext>
            </p:extLst>
          </p:nvPr>
        </p:nvPicPr>
        <p:blipFill>
          <a:blip r:embed="rId11"/>
          <a:stretch>
            <a:fillRect/>
          </a:stretch>
        </p:blipFill>
        <p:spPr>
          <a:xfrm>
            <a:off x="582612" y="2144059"/>
            <a:ext cx="4572000" cy="2569883"/>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3730158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0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video>
              <p:cMediaNode vol="80000">
                <p:cTn id="8" fill="hold" display="0">
                  <p:stCondLst>
                    <p:cond delay="indefinite"/>
                  </p:stCondLst>
                </p:cTn>
                <p:tgtEl>
                  <p:spTgt spid="13"/>
                </p:tgtEl>
              </p:cMediaNode>
            </p:video>
            <p:video>
              <p:cMediaNode vol="80000">
                <p:cTn id="9"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61281" y="4865388"/>
            <a:ext cx="6885001" cy="576510"/>
          </a:xfrm>
          <a:prstGeom prst="rect">
            <a:avLst/>
          </a:prstGeom>
          <a:noFill/>
        </p:spPr>
        <p:txBody>
          <a:bodyPr wrap="square" tIns="89630" bIns="8963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192">
              <a:defRPr/>
            </a:pPr>
            <a:r>
              <a:rPr lang="en-US" sz="2800" spc="-50">
                <a:solidFill>
                  <a:schemeClr val="accent1"/>
                </a:solidFill>
                <a:latin typeface="Segoe UI Semibold" panose="020B0702040204020203" pitchFamily="34" charset="0"/>
                <a:cs typeface="Segoe UI Semibold" panose="020B07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47048" y="2659605"/>
            <a:ext cx="3297904" cy="1984097"/>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sp>
        <p:nvSpPr>
          <p:cNvPr id="4" name="Title 3">
            <a:extLst>
              <a:ext uri="{FF2B5EF4-FFF2-40B4-BE49-F238E27FC236}">
                <a16:creationId xmlns:a16="http://schemas.microsoft.com/office/drawing/2014/main" id="{035693D4-FD57-41B5-995B-476C4411F258}"/>
              </a:ext>
            </a:extLst>
          </p:cNvPr>
          <p:cNvSpPr>
            <a:spLocks noGrp="1"/>
          </p:cNvSpPr>
          <p:nvPr>
            <p:ph type="title"/>
          </p:nvPr>
        </p:nvSpPr>
        <p:spPr/>
        <p:txBody>
          <a:bodyPr/>
          <a:lstStyle/>
          <a:p>
            <a:r>
              <a:rPr lang="en-US"/>
              <a:t>Azure Machine Learning </a:t>
            </a:r>
          </a:p>
        </p:txBody>
      </p:sp>
      <p:sp>
        <p:nvSpPr>
          <p:cNvPr id="2" name="Text Placeholder 1">
            <a:extLst>
              <a:ext uri="{FF2B5EF4-FFF2-40B4-BE49-F238E27FC236}">
                <a16:creationId xmlns:a16="http://schemas.microsoft.com/office/drawing/2014/main" id="{3F59676B-66B3-C940-9521-3C8F8DF249B5}"/>
              </a:ext>
            </a:extLst>
          </p:cNvPr>
          <p:cNvSpPr>
            <a:spLocks noGrp="1"/>
          </p:cNvSpPr>
          <p:nvPr>
            <p:ph type="body" sz="quarter" idx="12"/>
          </p:nvPr>
        </p:nvSpPr>
        <p:spPr/>
        <p:txBody>
          <a:bodyPr/>
          <a:lstStyle/>
          <a:p>
            <a:r>
              <a:rPr lang="en-US"/>
              <a:t>Automated machine learning</a:t>
            </a:r>
          </a:p>
        </p:txBody>
      </p:sp>
    </p:spTree>
    <p:extLst>
      <p:ext uri="{BB962C8B-B14F-4D97-AF65-F5344CB8AC3E}">
        <p14:creationId xmlns:p14="http://schemas.microsoft.com/office/powerpoint/2010/main" val="416951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14:presetBounceEnd="35000">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14:bounceEnd="35000">
                                          <p:cBhvr additive="base">
                                            <p:cTn id="10" dur="750" fill="hold"/>
                                            <p:tgtEl>
                                              <p:spTgt spid="5"/>
                                            </p:tgtEl>
                                            <p:attrNameLst>
                                              <p:attrName>ppt_x</p:attrName>
                                            </p:attrNameLst>
                                          </p:cBhvr>
                                          <p:tavLst>
                                            <p:tav tm="0">
                                              <p:val>
                                                <p:strVal val="0-#ppt_w/2"/>
                                              </p:val>
                                            </p:tav>
                                            <p:tav tm="100000">
                                              <p:val>
                                                <p:strVal val="#ppt_x"/>
                                              </p:val>
                                            </p:tav>
                                          </p:tavLst>
                                        </p:anim>
                                        <p:anim calcmode="lin" valueType="num" p14:bounceEnd="35000">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2" presetClass="entr" presetSubtype="8" accel="6667"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750" fill="hold"/>
                                            <p:tgtEl>
                                              <p:spTgt spid="5"/>
                                            </p:tgtEl>
                                            <p:attrNameLst>
                                              <p:attrName>ppt_x</p:attrName>
                                            </p:attrNameLst>
                                          </p:cBhvr>
                                          <p:tavLst>
                                            <p:tav tm="0">
                                              <p:val>
                                                <p:strVal val="0-#ppt_w/2"/>
                                              </p:val>
                                            </p:tav>
                                            <p:tav tm="100000">
                                              <p:val>
                                                <p:strVal val="#ppt_x"/>
                                              </p:val>
                                            </p:tav>
                                          </p:tavLst>
                                        </p:anim>
                                        <p:anim calcmode="lin" valueType="num">
                                          <p:cBhvr additive="base">
                                            <p:cTn id="11" dur="7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5" grpId="0"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68F540-B516-4595-99BE-669BAE43E877}"/>
              </a:ext>
            </a:extLst>
          </p:cNvPr>
          <p:cNvSpPr/>
          <p:nvPr/>
        </p:nvSpPr>
        <p:spPr bwMode="auto">
          <a:xfrm>
            <a:off x="736343" y="2780242"/>
            <a:ext cx="1775612" cy="2104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7" name="Rectangle 6">
            <a:extLst>
              <a:ext uri="{FF2B5EF4-FFF2-40B4-BE49-F238E27FC236}">
                <a16:creationId xmlns:a16="http://schemas.microsoft.com/office/drawing/2014/main" id="{6EA458CC-0786-48FB-A64B-B427CE24316B}"/>
              </a:ext>
            </a:extLst>
          </p:cNvPr>
          <p:cNvSpPr/>
          <p:nvPr/>
        </p:nvSpPr>
        <p:spPr bwMode="auto">
          <a:xfrm>
            <a:off x="5577549" y="2780243"/>
            <a:ext cx="1371450" cy="1750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Parameter 1</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Parameter 2</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Parameter 3</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Parameter 4</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2"/>
            <a:ext cx="2281267" cy="2104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SVM</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6343" y="2827305"/>
            <a:ext cx="1859308" cy="2991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2802669"/>
            <a:ext cx="2083918" cy="3411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27428" rIns="91427" bIns="45713" numCol="1" spcCol="0" rtlCol="0" fromWordArt="0" anchor="t" anchorCtr="0" forceAA="0" compatLnSpc="1">
            <a:prstTxWarp prst="textNoShape">
              <a:avLst/>
            </a:prstTxWarp>
            <a:noAutofit/>
          </a:bodyPr>
          <a:lstStyle/>
          <a:p>
            <a:pPr defTabSz="932293" fontAlgn="base">
              <a:lnSpc>
                <a:spcPct val="150000"/>
              </a:lnSpc>
              <a:spcBef>
                <a:spcPct val="0"/>
              </a:spcBef>
              <a:spcAft>
                <a:spcPts val="600"/>
              </a:spcAft>
              <a:defRPr/>
            </a:pPr>
            <a:r>
              <a:rPr lang="en-US" sz="1200">
                <a:solidFill>
                  <a:prstClr val="white"/>
                </a:solidFill>
                <a:latin typeface="Segoe UI Semibold"/>
                <a:cs typeface="Segoe UI Semibold" panose="020B0702040204020203" pitchFamily="34" charset="0"/>
              </a:rPr>
              <a:t>Gradient Boosted</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50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Others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89338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41041"/>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88690"/>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677" y="294893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677" y="32965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677" y="364424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677" y="399189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0712" y="4218228"/>
            <a:ext cx="574115" cy="240609"/>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a:solidFill>
                  <a:schemeClr val="accent1"/>
                </a:solidFill>
                <a:latin typeface="Segoe UI"/>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70274" y="2268209"/>
            <a:ext cx="7251453" cy="346521"/>
            <a:chOff x="735582" y="2268043"/>
            <a:chExt cx="7252482" cy="346570"/>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chemeClr val="accent1"/>
                  </a:solidFill>
                  <a:latin typeface="Segoe UI Semibold" panose="020B0702040204020203" pitchFamily="34" charset="0"/>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chemeClr val="accent1"/>
                  </a:solidFill>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6570"/>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chemeClr val="accent1"/>
                  </a:solidFill>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6343" y="3527090"/>
            <a:ext cx="1859308" cy="2991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6343" y="3877336"/>
            <a:ext cx="1859308" cy="2991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4889" y="4281249"/>
            <a:ext cx="1450408" cy="146981"/>
            <a:chOff x="8120217" y="3558128"/>
            <a:chExt cx="1940664" cy="147002"/>
          </a:xfrm>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677"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Title 2">
            <a:extLst>
              <a:ext uri="{FF2B5EF4-FFF2-40B4-BE49-F238E27FC236}">
                <a16:creationId xmlns:a16="http://schemas.microsoft.com/office/drawing/2014/main" id="{BC7CF112-30E2-49C7-9EBC-3DB07CA682BD}"/>
              </a:ext>
            </a:extLst>
          </p:cNvPr>
          <p:cNvSpPr>
            <a:spLocks noGrp="1"/>
          </p:cNvSpPr>
          <p:nvPr>
            <p:ph type="title"/>
          </p:nvPr>
        </p:nvSpPr>
        <p:spPr/>
        <p:txBody>
          <a:bodyPr/>
          <a:lstStyle/>
          <a:p>
            <a:r>
              <a:rPr lang="en-US" spc="-147"/>
              <a:t>Model creation is typically a time consuming process </a:t>
            </a:r>
          </a:p>
        </p:txBody>
      </p:sp>
    </p:spTree>
    <p:extLst>
      <p:ext uri="{BB962C8B-B14F-4D97-AF65-F5344CB8AC3E}">
        <p14:creationId xmlns:p14="http://schemas.microsoft.com/office/powerpoint/2010/main" val="55918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11" grpId="0" animBg="1"/>
      <p:bldP spid="12" grpId="0" animBg="1"/>
      <p:bldP spid="13" grpId="0"/>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B5FBF-7A11-624E-AA00-C53BF09BA7EB}"/>
              </a:ext>
            </a:extLst>
          </p:cNvPr>
          <p:cNvSpPr>
            <a:spLocks noGrp="1"/>
          </p:cNvSpPr>
          <p:nvPr>
            <p:ph type="title"/>
          </p:nvPr>
        </p:nvSpPr>
        <p:spPr>
          <a:xfrm>
            <a:off x="392287" y="2956419"/>
            <a:ext cx="9400227" cy="945166"/>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3600" spc="-50">
                <a:solidFill>
                  <a:srgbClr val="00CDF8"/>
                </a:solidFill>
                <a:latin typeface="Segoe UI Semibold"/>
                <a:cs typeface="Segoe UI" pitchFamily="34" charset="0"/>
              </a:rPr>
              <a:t>Azure Machine Learning</a:t>
            </a:r>
            <a:endParaRPr lang="en-US">
              <a:solidFill>
                <a:srgbClr val="00CDF8"/>
              </a:solidFill>
            </a:endParaRPr>
          </a:p>
        </p:txBody>
      </p:sp>
      <p:sp>
        <p:nvSpPr>
          <p:cNvPr id="3" name="Text Placeholder 2">
            <a:extLst>
              <a:ext uri="{FF2B5EF4-FFF2-40B4-BE49-F238E27FC236}">
                <a16:creationId xmlns:a16="http://schemas.microsoft.com/office/drawing/2014/main" id="{7A026A1A-543E-E746-9FD3-87127F947D8A}"/>
              </a:ext>
            </a:extLst>
          </p:cNvPr>
          <p:cNvSpPr>
            <a:spLocks noGrp="1"/>
          </p:cNvSpPr>
          <p:nvPr>
            <p:ph type="body" sz="quarter" idx="12"/>
          </p:nvPr>
        </p:nvSpPr>
        <p:spPr>
          <a:xfrm>
            <a:off x="392287" y="5690713"/>
            <a:ext cx="9400227" cy="945166"/>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2745">
                <a:solidFill>
                  <a:schemeClr val="bg1"/>
                </a:solidFill>
                <a:latin typeface="+mj-lt"/>
              </a:rPr>
              <a:t>Shiva Chittamuru</a:t>
            </a:r>
          </a:p>
          <a:p>
            <a:r>
              <a:rPr lang="en-US" sz="2400">
                <a:solidFill>
                  <a:schemeClr val="bg1"/>
                </a:solidFill>
              </a:rPr>
              <a:t>Cloud Solution Architect</a:t>
            </a:r>
          </a:p>
        </p:txBody>
      </p:sp>
      <p:pic>
        <p:nvPicPr>
          <p:cNvPr id="7" name="Picture 6" descr="A picture containing diagram&#10;&#10;Description automatically generated">
            <a:extLst>
              <a:ext uri="{FF2B5EF4-FFF2-40B4-BE49-F238E27FC236}">
                <a16:creationId xmlns:a16="http://schemas.microsoft.com/office/drawing/2014/main" id="{B2365319-0E63-421B-8ABD-928C829B6053}"/>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7884"/>
          <a:stretch/>
        </p:blipFill>
        <p:spPr>
          <a:xfrm>
            <a:off x="7136921" y="0"/>
            <a:ext cx="5055079" cy="6858000"/>
          </a:xfrm>
          <a:prstGeom prst="rect">
            <a:avLst/>
          </a:prstGeom>
        </p:spPr>
      </p:pic>
      <p:sp>
        <p:nvSpPr>
          <p:cNvPr id="8" name="TextBox 7">
            <a:extLst>
              <a:ext uri="{FF2B5EF4-FFF2-40B4-BE49-F238E27FC236}">
                <a16:creationId xmlns:a16="http://schemas.microsoft.com/office/drawing/2014/main" id="{97EE0987-C186-4125-94A6-A21E53910EE9}"/>
              </a:ext>
            </a:extLst>
          </p:cNvPr>
          <p:cNvSpPr txBox="1"/>
          <p:nvPr/>
        </p:nvSpPr>
        <p:spPr>
          <a:xfrm>
            <a:off x="2492287" y="6858000"/>
            <a:ext cx="9699713" cy="433965"/>
          </a:xfrm>
          <a:prstGeom prst="rect">
            <a:avLst/>
          </a:prstGeom>
          <a:noFill/>
        </p:spPr>
        <p:txBody>
          <a:bodyPr wrap="square" lIns="182880" tIns="146304" rIns="182880" bIns="146304" rtlCol="0">
            <a:spAutoFit/>
          </a:bodyPr>
          <a:lstStyle/>
          <a:p>
            <a:r>
              <a:rPr lang="en-US" sz="900">
                <a:hlinkClick r:id="rId3" tooltip="http://xavi.ivars.me/bloc/2016/machine-learning-reloaded/"/>
              </a:rPr>
              <a:t>This Photo</a:t>
            </a:r>
            <a:r>
              <a:rPr lang="en-US" sz="900"/>
              <a:t> by Unknown Author is licensed under </a:t>
            </a:r>
            <a:r>
              <a:rPr lang="en-US" sz="900">
                <a:hlinkClick r:id="rId4" tooltip="https://creativecommons.org/licenses/by-sa/3.0/"/>
              </a:rPr>
              <a:t>CC BY-SA</a:t>
            </a:r>
            <a:endParaRPr lang="en-US" sz="900"/>
          </a:p>
        </p:txBody>
      </p:sp>
      <p:sp>
        <p:nvSpPr>
          <p:cNvPr id="4" name="Oval 3">
            <a:extLst>
              <a:ext uri="{FF2B5EF4-FFF2-40B4-BE49-F238E27FC236}">
                <a16:creationId xmlns:a16="http://schemas.microsoft.com/office/drawing/2014/main" id="{5A23B0E4-4D9F-419D-918D-46A77F282A96}"/>
              </a:ext>
            </a:extLst>
          </p:cNvPr>
          <p:cNvSpPr/>
          <p:nvPr/>
        </p:nvSpPr>
        <p:spPr bwMode="auto">
          <a:xfrm>
            <a:off x="8994475" y="1955321"/>
            <a:ext cx="1017917" cy="101791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2826567A-4500-4A99-BB38-72E0077D40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7424" y="2148268"/>
            <a:ext cx="646690" cy="646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71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chemeClr val="accent1"/>
                </a:solidFill>
                <a:latin typeface="Segoe UI Semibold" panose="020B0702040204020203" pitchFamily="34" charset="0"/>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chemeClr val="accent1"/>
                </a:solidFill>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chemeClr val="accent1"/>
                </a:solidFill>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6343" y="2780243"/>
            <a:ext cx="1775612"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Mileage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Condition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Car brand</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Year of make</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Regulations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5138" y="2780243"/>
            <a:ext cx="2281267" cy="2137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Gradient Boosted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Nearest Neighbors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SGD</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Bayesian Regression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LGBM </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5139" y="3156537"/>
            <a:ext cx="2083918" cy="3382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Nearest Neighbors</a:t>
            </a:r>
          </a:p>
        </p:txBody>
      </p:sp>
      <p:sp>
        <p:nvSpPr>
          <p:cNvPr id="13" name="Rectangle 12">
            <a:extLst>
              <a:ext uri="{FF2B5EF4-FFF2-40B4-BE49-F238E27FC236}">
                <a16:creationId xmlns:a16="http://schemas.microsoft.com/office/drawing/2014/main" id="{6D24F1C5-AFA1-4EB9-B62D-87EF246C2E29}"/>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cs typeface="Segoe UI Semibold" panose="020B0702040204020203" pitchFamily="34" charset="0"/>
              </a:rPr>
              <a:t>Criterion</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cs typeface="Segoe UI Semibold" panose="020B0702040204020203" pitchFamily="34" charset="0"/>
              </a:rPr>
              <a:t>Loss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cs typeface="Segoe UI Semibold" panose="020B0702040204020203" pitchFamily="34" charset="0"/>
              </a:rPr>
              <a:t>Min Samples Split</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cs typeface="Segoe UI Semibold" panose="020B0702040204020203" pitchFamily="34" charset="0"/>
              </a:rPr>
              <a:t>Min Samples Leaf</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cs typeface="Segoe UI Semibold" panose="020B0702040204020203" pitchFamily="34" charset="0"/>
              </a:rPr>
              <a:t>XYZ</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4889" y="2917699"/>
            <a:ext cx="1450408" cy="146982"/>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4889" y="3257248"/>
            <a:ext cx="1450408" cy="146978"/>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4889" y="3596793"/>
            <a:ext cx="1450408" cy="146979"/>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4889" y="3936339"/>
            <a:ext cx="1450408" cy="146981"/>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410" y="297325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682" y="331280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541" y="3652346"/>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422" y="3991893"/>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195" y="3743405"/>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5493" y="4225153"/>
            <a:ext cx="564552" cy="237743"/>
          </a:xfrm>
          <a:prstGeom prst="rect">
            <a:avLst/>
          </a:prstGeom>
          <a:noFill/>
        </p:spPr>
        <p:txBody>
          <a:bodyPr wrap="none" lIns="91427" tIns="45713" rIns="91427" bIns="45713" rtlCol="0">
            <a:spAutoFit/>
          </a:bodyPr>
          <a:lstStyle/>
          <a:p>
            <a:pPr algn="ctr" defTabSz="914225">
              <a:lnSpc>
                <a:spcPct val="90000"/>
              </a:lnSpc>
              <a:spcAft>
                <a:spcPts val="600"/>
              </a:spcAft>
              <a:defRPr/>
            </a:pPr>
            <a:r>
              <a:rPr lang="en-US" sz="1050">
                <a:solidFill>
                  <a:schemeClr val="accent1"/>
                </a:solidFill>
                <a:latin typeface="Segoe UI"/>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9045" y="5680087"/>
            <a:ext cx="8659839" cy="667278"/>
            <a:chOff x="837631" y="5844617"/>
            <a:chExt cx="9792001" cy="667372"/>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2" y="954966"/>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4652842" y="6221910"/>
              <a:ext cx="2161581"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a:solidFill>
                    <a:schemeClr val="accent1"/>
                  </a:solidFill>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195" y="3751822"/>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5139" y="2805555"/>
            <a:ext cx="2083918" cy="33828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Gradient Boosted</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550" y="2780243"/>
            <a:ext cx="1669425" cy="17776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150000"/>
              </a:lnSpc>
              <a:spcBef>
                <a:spcPct val="0"/>
              </a:spcBef>
              <a:spcAft>
                <a:spcPts val="600"/>
              </a:spcAft>
              <a:defRPr/>
            </a:pPr>
            <a:r>
              <a:rPr lang="en-US" sz="1200">
                <a:solidFill>
                  <a:prstClr val="black">
                    <a:lumMod val="50000"/>
                    <a:lumOff val="50000"/>
                  </a:prstClr>
                </a:solidFill>
                <a:latin typeface="Segoe UI"/>
                <a:cs typeface="Segoe UI Semibold" panose="020B0702040204020203" pitchFamily="34" charset="0"/>
              </a:rPr>
              <a:t>N </a:t>
            </a:r>
            <a:r>
              <a:rPr lang="en-US" sz="1200">
                <a:solidFill>
                  <a:prstClr val="black">
                    <a:lumMod val="50000"/>
                    <a:lumOff val="50000"/>
                  </a:prstClr>
                </a:solidFill>
                <a:latin typeface="Segoe UI"/>
                <a:ea typeface="Segoe UI" pitchFamily="34" charset="0"/>
                <a:cs typeface="Segoe UI Semibold" panose="020B0702040204020203" pitchFamily="34" charset="0"/>
              </a:rPr>
              <a:t>Neighbors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Weights</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Metric</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P</a:t>
            </a:r>
          </a:p>
          <a:p>
            <a:pPr defTabSz="932293" fontAlgn="base">
              <a:lnSpc>
                <a:spcPct val="150000"/>
              </a:lnSpc>
              <a:spcBef>
                <a:spcPct val="0"/>
              </a:spcBef>
              <a:spcAft>
                <a:spcPts val="600"/>
              </a:spcAft>
              <a:defRPr/>
            </a:pPr>
            <a:r>
              <a:rPr lang="en-US" sz="1200">
                <a:solidFill>
                  <a:prstClr val="black">
                    <a:lumMod val="50000"/>
                    <a:lumOff val="50000"/>
                  </a:prstClr>
                </a:solidFill>
                <a:latin typeface="Segoe UI"/>
                <a:ea typeface="Segoe UI" pitchFamily="34" charset="0"/>
                <a:cs typeface="Segoe UI Semibold" panose="020B0702040204020203" pitchFamily="34" charset="0"/>
              </a:rPr>
              <a:t>ZYX</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983" y="2829465"/>
            <a:ext cx="1859308" cy="1349172"/>
            <a:chOff x="887982" y="2979620"/>
            <a:chExt cx="1859572" cy="1349364"/>
          </a:xfrm>
          <a:solidFill>
            <a:schemeClr val="tx2"/>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7962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983" y="3179358"/>
            <a:ext cx="1859308" cy="999280"/>
            <a:chOff x="887982" y="3329562"/>
            <a:chExt cx="1859572" cy="999422"/>
          </a:xfrm>
          <a:solidFill>
            <a:schemeClr val="tx2"/>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79504"/>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29800"/>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29562"/>
              <a:ext cx="1859572" cy="29918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r>
                <a:rPr lang="en-US" sz="1200">
                  <a:solidFill>
                    <a:prstClr val="white"/>
                  </a:solidFill>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4889" y="4281249"/>
            <a:ext cx="1450408" cy="146981"/>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254" y="4336801"/>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6C391238-5F66-4C8A-A304-CCDA94D8567D}"/>
              </a:ext>
            </a:extLst>
          </p:cNvPr>
          <p:cNvGrpSpPr/>
          <p:nvPr/>
        </p:nvGrpSpPr>
        <p:grpSpPr>
          <a:xfrm>
            <a:off x="9347929" y="1743237"/>
            <a:ext cx="2808891" cy="3976883"/>
            <a:chOff x="9351516" y="1586752"/>
            <a:chExt cx="2809289" cy="4133694"/>
          </a:xfrm>
        </p:grpSpPr>
        <p:sp>
          <p:nvSpPr>
            <p:cNvPr id="106" name="Rectangle 105">
              <a:extLst>
                <a:ext uri="{FF2B5EF4-FFF2-40B4-BE49-F238E27FC236}">
                  <a16:creationId xmlns:a16="http://schemas.microsoft.com/office/drawing/2014/main" id="{5D4D48D9-5A7A-4EB7-896A-2AA61BE32CEE}"/>
                </a:ext>
              </a:extLst>
            </p:cNvPr>
            <p:cNvSpPr/>
            <p:nvPr/>
          </p:nvSpPr>
          <p:spPr bwMode="auto">
            <a:xfrm>
              <a:off x="9615066" y="1756590"/>
              <a:ext cx="2298048" cy="324332"/>
            </a:xfrm>
            <a:prstGeom prst="rect">
              <a:avLst/>
            </a:prstGeom>
            <a:solidFill>
              <a:schemeClr val="bg1"/>
            </a:solidFill>
          </p:spPr>
          <p:txBody>
            <a:bodyPr wrap="square">
              <a:spAutoFit/>
            </a:bodyPr>
            <a:lstStyle/>
            <a:p>
              <a:pPr algn="ctr" defTabSz="914225">
                <a:defRPr/>
              </a:pPr>
              <a:r>
                <a:rPr lang="en-US" sz="1400">
                  <a:solidFill>
                    <a:schemeClr val="accent1"/>
                  </a:solidFill>
                  <a:latin typeface="Segoe UI Semibold"/>
                </a:rPr>
                <a:t>Track</a:t>
              </a:r>
            </a:p>
          </p:txBody>
        </p:sp>
        <p:sp>
          <p:nvSpPr>
            <p:cNvPr id="107" name="Isosceles Triangle 31">
              <a:extLst>
                <a:ext uri="{FF2B5EF4-FFF2-40B4-BE49-F238E27FC236}">
                  <a16:creationId xmlns:a16="http://schemas.microsoft.com/office/drawing/2014/main" id="{9B155A72-72D4-4E6F-BBCB-2606C125CBB3}"/>
                </a:ext>
              </a:extLst>
            </p:cNvPr>
            <p:cNvSpPr/>
            <p:nvPr/>
          </p:nvSpPr>
          <p:spPr>
            <a:xfrm>
              <a:off x="9351516" y="1586752"/>
              <a:ext cx="2809289" cy="551139"/>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108" name="Rectangle 5">
              <a:extLst>
                <a:ext uri="{FF2B5EF4-FFF2-40B4-BE49-F238E27FC236}">
                  <a16:creationId xmlns:a16="http://schemas.microsoft.com/office/drawing/2014/main" id="{FA011F11-7DEF-420F-9BFE-D4EEF17942EB}"/>
                </a:ext>
              </a:extLst>
            </p:cNvPr>
            <p:cNvSpPr/>
            <p:nvPr/>
          </p:nvSpPr>
          <p:spPr bwMode="auto">
            <a:xfrm>
              <a:off x="9457198" y="2113387"/>
              <a:ext cx="2609823" cy="3607059"/>
            </a:xfrm>
            <a:custGeom>
              <a:avLst/>
              <a:gdLst>
                <a:gd name="connsiteX0" fmla="*/ 0 w 1703540"/>
                <a:gd name="connsiteY0" fmla="*/ 0 h 1703540"/>
                <a:gd name="connsiteX1" fmla="*/ 1703540 w 1703540"/>
                <a:gd name="connsiteY1" fmla="*/ 0 h 1703540"/>
                <a:gd name="connsiteX2" fmla="*/ 1703540 w 1703540"/>
                <a:gd name="connsiteY2" fmla="*/ 1703540 h 1703540"/>
                <a:gd name="connsiteX3" fmla="*/ 0 w 1703540"/>
                <a:gd name="connsiteY3" fmla="*/ 1703540 h 1703540"/>
                <a:gd name="connsiteX4" fmla="*/ 0 w 1703540"/>
                <a:gd name="connsiteY4" fmla="*/ 0 h 1703540"/>
                <a:gd name="connsiteX0" fmla="*/ 1703540 w 1703540"/>
                <a:gd name="connsiteY0" fmla="*/ 0 h 1703540"/>
                <a:gd name="connsiteX1" fmla="*/ 1703540 w 1703540"/>
                <a:gd name="connsiteY1" fmla="*/ 1703540 h 1703540"/>
                <a:gd name="connsiteX2" fmla="*/ 0 w 1703540"/>
                <a:gd name="connsiteY2" fmla="*/ 1703540 h 1703540"/>
                <a:gd name="connsiteX3" fmla="*/ 91440 w 1703540"/>
                <a:gd name="connsiteY3" fmla="*/ 91440 h 1703540"/>
                <a:gd name="connsiteX0" fmla="*/ 1715339 w 1715339"/>
                <a:gd name="connsiteY0" fmla="*/ 0 h 1703540"/>
                <a:gd name="connsiteX1" fmla="*/ 1715339 w 1715339"/>
                <a:gd name="connsiteY1" fmla="*/ 1703540 h 1703540"/>
                <a:gd name="connsiteX2" fmla="*/ 11799 w 1715339"/>
                <a:gd name="connsiteY2" fmla="*/ 1703540 h 1703540"/>
                <a:gd name="connsiteX3" fmla="*/ 0 w 1715339"/>
                <a:gd name="connsiteY3" fmla="*/ 91440 h 1703540"/>
                <a:gd name="connsiteX0" fmla="*/ 1707965 w 1707965"/>
                <a:gd name="connsiteY0" fmla="*/ 0 h 1703540"/>
                <a:gd name="connsiteX1" fmla="*/ 1707965 w 1707965"/>
                <a:gd name="connsiteY1" fmla="*/ 1703540 h 1703540"/>
                <a:gd name="connsiteX2" fmla="*/ 4425 w 1707965"/>
                <a:gd name="connsiteY2" fmla="*/ 1703540 h 1703540"/>
                <a:gd name="connsiteX3" fmla="*/ 0 w 1707965"/>
                <a:gd name="connsiteY3" fmla="*/ 32447 h 1703540"/>
                <a:gd name="connsiteX0" fmla="*/ 1715339 w 1715339"/>
                <a:gd name="connsiteY0" fmla="*/ 19172 h 1722712"/>
                <a:gd name="connsiteX1" fmla="*/ 1715339 w 1715339"/>
                <a:gd name="connsiteY1" fmla="*/ 1722712 h 1722712"/>
                <a:gd name="connsiteX2" fmla="*/ 11799 w 1715339"/>
                <a:gd name="connsiteY2" fmla="*/ 1722712 h 1722712"/>
                <a:gd name="connsiteX3" fmla="*/ 0 w 1715339"/>
                <a:gd name="connsiteY3" fmla="*/ 0 h 1722712"/>
                <a:gd name="connsiteX0" fmla="*/ 1707965 w 1707965"/>
                <a:gd name="connsiteY0" fmla="*/ 0 h 1703540"/>
                <a:gd name="connsiteX1" fmla="*/ 1707965 w 1707965"/>
                <a:gd name="connsiteY1" fmla="*/ 1703540 h 1703540"/>
                <a:gd name="connsiteX2" fmla="*/ 4425 w 1707965"/>
                <a:gd name="connsiteY2" fmla="*/ 1703540 h 1703540"/>
                <a:gd name="connsiteX3" fmla="*/ 0 w 1707965"/>
                <a:gd name="connsiteY3" fmla="*/ 10325 h 1703540"/>
                <a:gd name="connsiteX0" fmla="*/ 1703540 w 1703540"/>
                <a:gd name="connsiteY0" fmla="*/ 5816 h 1709356"/>
                <a:gd name="connsiteX1" fmla="*/ 1703540 w 1703540"/>
                <a:gd name="connsiteY1" fmla="*/ 1709356 h 1709356"/>
                <a:gd name="connsiteX2" fmla="*/ 0 w 1703540"/>
                <a:gd name="connsiteY2" fmla="*/ 1709356 h 1709356"/>
                <a:gd name="connsiteX3" fmla="*/ 706 w 1703540"/>
                <a:gd name="connsiteY3" fmla="*/ 0 h 1709356"/>
              </a:gdLst>
              <a:ahLst/>
              <a:cxnLst>
                <a:cxn ang="0">
                  <a:pos x="connsiteX0" y="connsiteY0"/>
                </a:cxn>
                <a:cxn ang="0">
                  <a:pos x="connsiteX1" y="connsiteY1"/>
                </a:cxn>
                <a:cxn ang="0">
                  <a:pos x="connsiteX2" y="connsiteY2"/>
                </a:cxn>
                <a:cxn ang="0">
                  <a:pos x="connsiteX3" y="connsiteY3"/>
                </a:cxn>
              </a:cxnLst>
              <a:rect l="l" t="t" r="r" b="b"/>
              <a:pathLst>
                <a:path w="1703540" h="1709356">
                  <a:moveTo>
                    <a:pt x="1703540" y="5816"/>
                  </a:moveTo>
                  <a:lnTo>
                    <a:pt x="1703540" y="1709356"/>
                  </a:lnTo>
                  <a:lnTo>
                    <a:pt x="0" y="1709356"/>
                  </a:lnTo>
                  <a:cubicBezTo>
                    <a:pt x="0" y="1141509"/>
                    <a:pt x="706" y="0"/>
                    <a:pt x="706" y="0"/>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err="1">
                <a:solidFill>
                  <a:prstClr val="white"/>
                </a:solidFill>
                <a:latin typeface="Segoe UI"/>
              </a:endParaRPr>
            </a:p>
          </p:txBody>
        </p:sp>
      </p:grpSp>
      <p:sp>
        <p:nvSpPr>
          <p:cNvPr id="112" name="Title 2">
            <a:extLst>
              <a:ext uri="{FF2B5EF4-FFF2-40B4-BE49-F238E27FC236}">
                <a16:creationId xmlns:a16="http://schemas.microsoft.com/office/drawing/2014/main" id="{665E5379-6EB6-4688-AA04-868C1CEFF675}"/>
              </a:ext>
            </a:extLst>
          </p:cNvPr>
          <p:cNvSpPr>
            <a:spLocks noGrp="1"/>
          </p:cNvSpPr>
          <p:nvPr>
            <p:ph type="title"/>
          </p:nvPr>
        </p:nvSpPr>
        <p:spPr/>
        <p:txBody>
          <a:bodyPr/>
          <a:lstStyle/>
          <a:p>
            <a:r>
              <a:rPr lang="en-US" spc="-147"/>
              <a:t>Model creation is typically a time consuming process </a:t>
            </a:r>
          </a:p>
        </p:txBody>
      </p:sp>
    </p:spTree>
    <p:extLst>
      <p:ext uri="{BB962C8B-B14F-4D97-AF65-F5344CB8AC3E}">
        <p14:creationId xmlns:p14="http://schemas.microsoft.com/office/powerpoint/2010/main" val="161546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4.44444E-6 L 0.14284 -0.20348 " pathEditMode="relative" rAng="0" ptsTypes="AA">
                                      <p:cBhvr>
                                        <p:cTn id="9" dur="750" fill="hold"/>
                                        <p:tgtEl>
                                          <p:spTgt spid="80"/>
                                        </p:tgtEl>
                                        <p:attrNameLst>
                                          <p:attrName>ppt_x</p:attrName>
                                          <p:attrName>ppt_y</p:attrName>
                                        </p:attrNameLst>
                                      </p:cBhvr>
                                      <p:rCtr x="7135" y="-10185"/>
                                    </p:animMotion>
                                  </p:childTnLst>
                                </p:cTn>
                              </p:par>
                              <p:par>
                                <p:cTn id="10" presetID="1" presetClass="entr" presetSubtype="0" fill="hold" nodeType="withEffect">
                                  <p:stCondLst>
                                    <p:cond delay="0"/>
                                  </p:stCondLst>
                                  <p:childTnLst>
                                    <p:set>
                                      <p:cBhvr>
                                        <p:cTn id="11" dur="1" fill="hold">
                                          <p:stCondLst>
                                            <p:cond delay="0"/>
                                          </p:stCondLst>
                                        </p:cTn>
                                        <p:tgtEl>
                                          <p:spTgt spid="105"/>
                                        </p:tgtEl>
                                        <p:attrNameLst>
                                          <p:attrName>style.visibility</p:attrName>
                                        </p:attrNameLst>
                                      </p:cBhvr>
                                      <p:to>
                                        <p:strVal val="visible"/>
                                      </p:to>
                                    </p:set>
                                  </p:childTnLst>
                                </p:cTn>
                              </p:par>
                            </p:childTnLst>
                          </p:cTn>
                        </p:par>
                        <p:par>
                          <p:cTn id="12" fill="hold">
                            <p:stCondLst>
                              <p:cond delay="1000"/>
                            </p:stCondLst>
                            <p:childTnLst>
                              <p:par>
                                <p:cTn id="13" presetID="10" presetClass="entr" presetSubtype="0" fill="hold" nodeType="afterEffect">
                                  <p:stCondLst>
                                    <p:cond delay="25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childTnLst>
                          </p:cTn>
                        </p:par>
                        <p:par>
                          <p:cTn id="16" fill="hold">
                            <p:stCondLst>
                              <p:cond delay="175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par>
                                <p:cTn id="20" presetID="22" presetClass="exit" presetSubtype="1" fill="hold" grpId="0" nodeType="withEffect">
                                  <p:stCondLst>
                                    <p:cond delay="0"/>
                                  </p:stCondLst>
                                  <p:childTnLst>
                                    <p:animEffect transition="out" filter="wipe(up)">
                                      <p:cBhvr>
                                        <p:cTn id="21" dur="500"/>
                                        <p:tgtEl>
                                          <p:spTgt spid="83"/>
                                        </p:tgtEl>
                                      </p:cBhvr>
                                    </p:animEffect>
                                    <p:set>
                                      <p:cBhvr>
                                        <p:cTn id="22" dur="1" fill="hold">
                                          <p:stCondLst>
                                            <p:cond delay="499"/>
                                          </p:stCondLst>
                                        </p:cTn>
                                        <p:tgtEl>
                                          <p:spTgt spid="83"/>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10" presetClass="exit" presetSubtype="0" fill="hold" grpId="0" nodeType="with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childTnLst>
                          </p:cTn>
                        </p:par>
                        <p:par>
                          <p:cTn id="29" fill="hold">
                            <p:stCondLst>
                              <p:cond delay="2250"/>
                            </p:stCondLst>
                            <p:childTnLst>
                              <p:par>
                                <p:cTn id="30" presetID="63" presetClass="path" presetSubtype="0" accel="24000" decel="50000" fill="hold" grpId="0" nodeType="afterEffect">
                                  <p:stCondLst>
                                    <p:cond delay="0"/>
                                  </p:stCondLst>
                                  <p:childTnLst>
                                    <p:animMotion origin="layout" path="M 4.58333E-6 3.7037E-6 L -0.05287 3.7037E-6 " pathEditMode="relative" rAng="0" ptsTypes="AA">
                                      <p:cBhvr>
                                        <p:cTn id="31" dur="750" fill="hold"/>
                                        <p:tgtEl>
                                          <p:spTgt spid="66"/>
                                        </p:tgtEl>
                                        <p:attrNameLst>
                                          <p:attrName>ppt_x</p:attrName>
                                          <p:attrName>ppt_y</p:attrName>
                                        </p:attrNameLst>
                                      </p:cBhvr>
                                      <p:rCtr x="-2643" y="0"/>
                                    </p:animMotion>
                                  </p:childTnLst>
                                </p:cTn>
                              </p:par>
                              <p:par>
                                <p:cTn id="32" presetID="63" presetClass="path" presetSubtype="0" accel="24000" decel="50000" fill="hold" grpId="0" nodeType="withEffect">
                                  <p:stCondLst>
                                    <p:cond delay="0"/>
                                  </p:stCondLst>
                                  <p:childTnLst>
                                    <p:animMotion origin="layout" path="M -1.25E-6 -3.33333E-6 L 0.07904 -3.33333E-6 " pathEditMode="relative" rAng="0" ptsTypes="AA">
                                      <p:cBhvr>
                                        <p:cTn id="33" dur="750" fill="hold"/>
                                        <p:tgtEl>
                                          <p:spTgt spid="67"/>
                                        </p:tgtEl>
                                        <p:attrNameLst>
                                          <p:attrName>ppt_x</p:attrName>
                                          <p:attrName>ppt_y</p:attrName>
                                        </p:attrNameLst>
                                      </p:cBhvr>
                                      <p:rCtr x="3945" y="0"/>
                                    </p:animMotion>
                                  </p:childTnLst>
                                </p:cTn>
                              </p:par>
                              <p:par>
                                <p:cTn id="34" presetID="63" presetClass="path" presetSubtype="0" accel="50000" decel="50000" fill="hold" grpId="0" nodeType="withEffect">
                                  <p:stCondLst>
                                    <p:cond delay="0"/>
                                  </p:stCondLst>
                                  <p:childTnLst>
                                    <p:animMotion origin="layout" path="M -1.04167E-6 -3.7037E-7 L 0.0138 -3.7037E-7 " pathEditMode="relative" rAng="0" ptsTypes="AA">
                                      <p:cBhvr>
                                        <p:cTn id="35" dur="750" fill="hold"/>
                                        <p:tgtEl>
                                          <p:spTgt spid="68"/>
                                        </p:tgtEl>
                                        <p:attrNameLst>
                                          <p:attrName>ppt_x</p:attrName>
                                          <p:attrName>ppt_y</p:attrName>
                                        </p:attrNameLst>
                                      </p:cBhvr>
                                      <p:rCtr x="690" y="0"/>
                                    </p:animMotion>
                                  </p:childTnLst>
                                </p:cTn>
                              </p:par>
                              <p:par>
                                <p:cTn id="36" presetID="63" presetClass="path" presetSubtype="0" accel="24000" decel="50000" fill="hold" grpId="0" nodeType="withEffect">
                                  <p:stCondLst>
                                    <p:cond delay="0"/>
                                  </p:stCondLst>
                                  <p:childTnLst>
                                    <p:animMotion origin="layout" path="M 1.25E-6 2.59259E-6 L 0.06667 2.59259E-6 " pathEditMode="relative" rAng="0" ptsTypes="AA">
                                      <p:cBhvr>
                                        <p:cTn id="37" dur="750" fill="hold"/>
                                        <p:tgtEl>
                                          <p:spTgt spid="69"/>
                                        </p:tgtEl>
                                        <p:attrNameLst>
                                          <p:attrName>ppt_x</p:attrName>
                                          <p:attrName>ppt_y</p:attrName>
                                        </p:attrNameLst>
                                      </p:cBhvr>
                                      <p:rCtr x="3333" y="0"/>
                                    </p:animMotion>
                                  </p:childTnLst>
                                </p:cTn>
                              </p:par>
                              <p:par>
                                <p:cTn id="38" presetID="63" presetClass="path" presetSubtype="0" accel="24000" decel="50000" fill="hold" grpId="0" nodeType="withEffect">
                                  <p:stCondLst>
                                    <p:cond delay="0"/>
                                  </p:stCondLst>
                                  <p:childTnLst>
                                    <p:animMotion origin="layout" path="M -4.16667E-6 -3.7037E-7 L 0.02709 -3.7037E-7 " pathEditMode="relative" rAng="0" ptsTypes="AA">
                                      <p:cBhvr>
                                        <p:cTn id="39" dur="750" fill="hold"/>
                                        <p:tgtEl>
                                          <p:spTgt spid="104"/>
                                        </p:tgtEl>
                                        <p:attrNameLst>
                                          <p:attrName>ppt_x</p:attrName>
                                          <p:attrName>ppt_y</p:attrName>
                                        </p:attrNameLst>
                                      </p:cBhvr>
                                      <p:rCtr x="1354" y="0"/>
                                    </p:animMotion>
                                  </p:childTnLst>
                                </p:cTn>
                              </p:par>
                            </p:childTnLst>
                          </p:cTn>
                        </p:par>
                        <p:par>
                          <p:cTn id="40" fill="hold">
                            <p:stCondLst>
                              <p:cond delay="3000"/>
                            </p:stCondLst>
                            <p:childTnLst>
                              <p:par>
                                <p:cTn id="41" presetID="22" presetClass="entr" presetSubtype="8" fill="hold" grpId="0" nodeType="after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wipe(left)">
                                      <p:cBhvr>
                                        <p:cTn id="43" dur="500"/>
                                        <p:tgtEl>
                                          <p:spTgt spid="7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wipe(left)">
                                      <p:cBhvr>
                                        <p:cTn id="4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66" grpId="0" animBg="1"/>
      <p:bldP spid="67" grpId="0" animBg="1"/>
      <p:bldP spid="68" grpId="0" animBg="1"/>
      <p:bldP spid="69" grpId="0" animBg="1"/>
      <p:bldP spid="73" grpId="0" animBg="1"/>
      <p:bldP spid="74" grpId="0"/>
      <p:bldP spid="80" grpId="0" animBg="1"/>
      <p:bldP spid="83" grpId="0" animBg="1"/>
      <p:bldP spid="84" grpId="0"/>
      <p:bldP spid="10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1723F3D2-CF5C-4E0F-B5F8-9554765B6632}"/>
              </a:ext>
            </a:extLst>
          </p:cNvPr>
          <p:cNvGrpSpPr/>
          <p:nvPr/>
        </p:nvGrpSpPr>
        <p:grpSpPr>
          <a:xfrm>
            <a:off x="9347929" y="1743237"/>
            <a:ext cx="2808891" cy="3976883"/>
            <a:chOff x="9351516" y="1586752"/>
            <a:chExt cx="2809289" cy="4133694"/>
          </a:xfrm>
        </p:grpSpPr>
        <p:sp>
          <p:nvSpPr>
            <p:cNvPr id="102" name="Rectangle 101">
              <a:extLst>
                <a:ext uri="{FF2B5EF4-FFF2-40B4-BE49-F238E27FC236}">
                  <a16:creationId xmlns:a16="http://schemas.microsoft.com/office/drawing/2014/main" id="{1DC305BE-7241-4195-A554-7A2500E5064F}"/>
                </a:ext>
              </a:extLst>
            </p:cNvPr>
            <p:cNvSpPr/>
            <p:nvPr/>
          </p:nvSpPr>
          <p:spPr bwMode="auto">
            <a:xfrm>
              <a:off x="9615066" y="1756590"/>
              <a:ext cx="2298048" cy="324332"/>
            </a:xfrm>
            <a:prstGeom prst="rect">
              <a:avLst/>
            </a:prstGeom>
            <a:solidFill>
              <a:schemeClr val="bg1"/>
            </a:solidFill>
          </p:spPr>
          <p:txBody>
            <a:bodyPr wrap="square">
              <a:spAutoFit/>
            </a:bodyPr>
            <a:lstStyle/>
            <a:p>
              <a:pPr algn="ctr" defTabSz="914225">
                <a:defRPr/>
              </a:pPr>
              <a:r>
                <a:rPr lang="en-US" sz="1400">
                  <a:solidFill>
                    <a:schemeClr val="accent1"/>
                  </a:solidFill>
                  <a:latin typeface="Segoe UI Semibold"/>
                </a:rPr>
                <a:t>Track</a:t>
              </a:r>
            </a:p>
          </p:txBody>
        </p:sp>
        <p:sp>
          <p:nvSpPr>
            <p:cNvPr id="103" name="Isosceles Triangle 31">
              <a:extLst>
                <a:ext uri="{FF2B5EF4-FFF2-40B4-BE49-F238E27FC236}">
                  <a16:creationId xmlns:a16="http://schemas.microsoft.com/office/drawing/2014/main" id="{63F6F932-A16A-49F2-ADC7-512149872DD7}"/>
                </a:ext>
              </a:extLst>
            </p:cNvPr>
            <p:cNvSpPr/>
            <p:nvPr/>
          </p:nvSpPr>
          <p:spPr>
            <a:xfrm>
              <a:off x="9351516" y="1586752"/>
              <a:ext cx="2809289" cy="551139"/>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104" name="Rectangle 5">
              <a:extLst>
                <a:ext uri="{FF2B5EF4-FFF2-40B4-BE49-F238E27FC236}">
                  <a16:creationId xmlns:a16="http://schemas.microsoft.com/office/drawing/2014/main" id="{3BE1C11A-A25A-46BF-86FF-8577B49536F2}"/>
                </a:ext>
              </a:extLst>
            </p:cNvPr>
            <p:cNvSpPr/>
            <p:nvPr/>
          </p:nvSpPr>
          <p:spPr bwMode="auto">
            <a:xfrm>
              <a:off x="9457198" y="2113387"/>
              <a:ext cx="2609823" cy="3607059"/>
            </a:xfrm>
            <a:custGeom>
              <a:avLst/>
              <a:gdLst>
                <a:gd name="connsiteX0" fmla="*/ 0 w 1703540"/>
                <a:gd name="connsiteY0" fmla="*/ 0 h 1703540"/>
                <a:gd name="connsiteX1" fmla="*/ 1703540 w 1703540"/>
                <a:gd name="connsiteY1" fmla="*/ 0 h 1703540"/>
                <a:gd name="connsiteX2" fmla="*/ 1703540 w 1703540"/>
                <a:gd name="connsiteY2" fmla="*/ 1703540 h 1703540"/>
                <a:gd name="connsiteX3" fmla="*/ 0 w 1703540"/>
                <a:gd name="connsiteY3" fmla="*/ 1703540 h 1703540"/>
                <a:gd name="connsiteX4" fmla="*/ 0 w 1703540"/>
                <a:gd name="connsiteY4" fmla="*/ 0 h 1703540"/>
                <a:gd name="connsiteX0" fmla="*/ 1703540 w 1703540"/>
                <a:gd name="connsiteY0" fmla="*/ 0 h 1703540"/>
                <a:gd name="connsiteX1" fmla="*/ 1703540 w 1703540"/>
                <a:gd name="connsiteY1" fmla="*/ 1703540 h 1703540"/>
                <a:gd name="connsiteX2" fmla="*/ 0 w 1703540"/>
                <a:gd name="connsiteY2" fmla="*/ 1703540 h 1703540"/>
                <a:gd name="connsiteX3" fmla="*/ 91440 w 1703540"/>
                <a:gd name="connsiteY3" fmla="*/ 91440 h 1703540"/>
                <a:gd name="connsiteX0" fmla="*/ 1715339 w 1715339"/>
                <a:gd name="connsiteY0" fmla="*/ 0 h 1703540"/>
                <a:gd name="connsiteX1" fmla="*/ 1715339 w 1715339"/>
                <a:gd name="connsiteY1" fmla="*/ 1703540 h 1703540"/>
                <a:gd name="connsiteX2" fmla="*/ 11799 w 1715339"/>
                <a:gd name="connsiteY2" fmla="*/ 1703540 h 1703540"/>
                <a:gd name="connsiteX3" fmla="*/ 0 w 1715339"/>
                <a:gd name="connsiteY3" fmla="*/ 91440 h 1703540"/>
                <a:gd name="connsiteX0" fmla="*/ 1707965 w 1707965"/>
                <a:gd name="connsiteY0" fmla="*/ 0 h 1703540"/>
                <a:gd name="connsiteX1" fmla="*/ 1707965 w 1707965"/>
                <a:gd name="connsiteY1" fmla="*/ 1703540 h 1703540"/>
                <a:gd name="connsiteX2" fmla="*/ 4425 w 1707965"/>
                <a:gd name="connsiteY2" fmla="*/ 1703540 h 1703540"/>
                <a:gd name="connsiteX3" fmla="*/ 0 w 1707965"/>
                <a:gd name="connsiteY3" fmla="*/ 32447 h 1703540"/>
                <a:gd name="connsiteX0" fmla="*/ 1715339 w 1715339"/>
                <a:gd name="connsiteY0" fmla="*/ 19172 h 1722712"/>
                <a:gd name="connsiteX1" fmla="*/ 1715339 w 1715339"/>
                <a:gd name="connsiteY1" fmla="*/ 1722712 h 1722712"/>
                <a:gd name="connsiteX2" fmla="*/ 11799 w 1715339"/>
                <a:gd name="connsiteY2" fmla="*/ 1722712 h 1722712"/>
                <a:gd name="connsiteX3" fmla="*/ 0 w 1715339"/>
                <a:gd name="connsiteY3" fmla="*/ 0 h 1722712"/>
                <a:gd name="connsiteX0" fmla="*/ 1707965 w 1707965"/>
                <a:gd name="connsiteY0" fmla="*/ 0 h 1703540"/>
                <a:gd name="connsiteX1" fmla="*/ 1707965 w 1707965"/>
                <a:gd name="connsiteY1" fmla="*/ 1703540 h 1703540"/>
                <a:gd name="connsiteX2" fmla="*/ 4425 w 1707965"/>
                <a:gd name="connsiteY2" fmla="*/ 1703540 h 1703540"/>
                <a:gd name="connsiteX3" fmla="*/ 0 w 1707965"/>
                <a:gd name="connsiteY3" fmla="*/ 10325 h 1703540"/>
                <a:gd name="connsiteX0" fmla="*/ 1703540 w 1703540"/>
                <a:gd name="connsiteY0" fmla="*/ 5816 h 1709356"/>
                <a:gd name="connsiteX1" fmla="*/ 1703540 w 1703540"/>
                <a:gd name="connsiteY1" fmla="*/ 1709356 h 1709356"/>
                <a:gd name="connsiteX2" fmla="*/ 0 w 1703540"/>
                <a:gd name="connsiteY2" fmla="*/ 1709356 h 1709356"/>
                <a:gd name="connsiteX3" fmla="*/ 706 w 1703540"/>
                <a:gd name="connsiteY3" fmla="*/ 0 h 1709356"/>
              </a:gdLst>
              <a:ahLst/>
              <a:cxnLst>
                <a:cxn ang="0">
                  <a:pos x="connsiteX0" y="connsiteY0"/>
                </a:cxn>
                <a:cxn ang="0">
                  <a:pos x="connsiteX1" y="connsiteY1"/>
                </a:cxn>
                <a:cxn ang="0">
                  <a:pos x="connsiteX2" y="connsiteY2"/>
                </a:cxn>
                <a:cxn ang="0">
                  <a:pos x="connsiteX3" y="connsiteY3"/>
                </a:cxn>
              </a:cxnLst>
              <a:rect l="l" t="t" r="r" b="b"/>
              <a:pathLst>
                <a:path w="1703540" h="1709356">
                  <a:moveTo>
                    <a:pt x="1703540" y="5816"/>
                  </a:moveTo>
                  <a:lnTo>
                    <a:pt x="1703540" y="1709356"/>
                  </a:lnTo>
                  <a:lnTo>
                    <a:pt x="0" y="1709356"/>
                  </a:lnTo>
                  <a:cubicBezTo>
                    <a:pt x="0" y="1141509"/>
                    <a:pt x="706" y="0"/>
                    <a:pt x="706" y="0"/>
                  </a:cubicBez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err="1">
                <a:solidFill>
                  <a:prstClr val="white"/>
                </a:solidFill>
                <a:latin typeface="Segoe UI"/>
              </a:endParaRPr>
            </a:p>
          </p:txBody>
        </p:sp>
      </p:grpSp>
      <p:grpSp>
        <p:nvGrpSpPr>
          <p:cNvPr id="2" name="Group 1">
            <a:extLst>
              <a:ext uri="{FF2B5EF4-FFF2-40B4-BE49-F238E27FC236}">
                <a16:creationId xmlns:a16="http://schemas.microsoft.com/office/drawing/2014/main" id="{BD8AE1ED-2270-4A61-B841-2FB66EFCD65D}"/>
              </a:ext>
            </a:extLst>
          </p:cNvPr>
          <p:cNvGrpSpPr/>
          <p:nvPr/>
        </p:nvGrpSpPr>
        <p:grpSpPr>
          <a:xfrm>
            <a:off x="5884476" y="3044591"/>
            <a:ext cx="1450408" cy="1505168"/>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561" y="2809595"/>
            <a:ext cx="2078488" cy="3201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561" y="3511931"/>
            <a:ext cx="2078488" cy="329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561" y="3867686"/>
            <a:ext cx="2078488" cy="329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561" y="4223443"/>
            <a:ext cx="2078488" cy="329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561" y="3156174"/>
            <a:ext cx="2078488" cy="32927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no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5136" y="2268209"/>
            <a:ext cx="2211626"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chemeClr val="accent1"/>
                </a:solidFill>
                <a:latin typeface="Segoe UI Semibold" panose="020B0702040204020203" pitchFamily="34" charset="0"/>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549" y="2268209"/>
            <a:ext cx="2410247"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chemeClr val="accent1"/>
                </a:solidFill>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6344" y="2268209"/>
            <a:ext cx="2068005" cy="346521"/>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defRPr/>
            </a:pPr>
            <a:r>
              <a:rPr lang="en-US">
                <a:solidFill>
                  <a:schemeClr val="accent1"/>
                </a:solidFill>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110" y="2767743"/>
            <a:ext cx="323873" cy="2410248"/>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tx2"/>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09461" y="2353971"/>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192" y="3749303"/>
            <a:ext cx="653145" cy="4589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9045" y="5680087"/>
            <a:ext cx="8659839" cy="667278"/>
            <a:chOff x="837631" y="5844617"/>
            <a:chExt cx="9792001" cy="667372"/>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2" y="954966"/>
              <a:ext cx="12700" cy="9792001"/>
            </a:xfrm>
            <a:prstGeom prst="bentConnector3">
              <a:avLst>
                <a:gd name="adj1" fmla="val 2170835"/>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4719049" y="6221910"/>
              <a:ext cx="2029169" cy="290079"/>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defTabSz="932293" fontAlgn="base">
                <a:lnSpc>
                  <a:spcPct val="90000"/>
                </a:lnSpc>
                <a:spcBef>
                  <a:spcPct val="0"/>
                </a:spcBef>
                <a:spcAft>
                  <a:spcPct val="0"/>
                </a:spcAft>
                <a:defRPr/>
              </a:pPr>
              <a:r>
                <a:rPr lang="en-US" sz="1400">
                  <a:solidFill>
                    <a:schemeClr val="accent1"/>
                  </a:solidFill>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42" y="411912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26" y="3779917"/>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3997" y="3101504"/>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798" y="3440710"/>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983" y="4229034"/>
            <a:ext cx="1859308" cy="2991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983" y="3179358"/>
            <a:ext cx="1859308" cy="2991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983" y="2829465"/>
            <a:ext cx="1859308" cy="2991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983" y="3529250"/>
            <a:ext cx="1859308" cy="2991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983" y="3879142"/>
            <a:ext cx="1859308" cy="29914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54856" rIns="91427" bIns="54856" numCol="1" spcCol="0" rtlCol="0" fromWordArt="0" anchor="ctr" anchorCtr="0" forceAA="0" compatLnSpc="1">
            <a:prstTxWarp prst="textNoShape">
              <a:avLst/>
            </a:prstTxWarp>
            <a:spAutoFit/>
          </a:bodyPr>
          <a:lstStyle/>
          <a:p>
            <a:pPr defTabSz="932293" fontAlgn="base">
              <a:spcBef>
                <a:spcPct val="0"/>
              </a:spcBef>
              <a:spcAft>
                <a:spcPts val="600"/>
              </a:spcAft>
              <a:defRPr/>
            </a:pPr>
            <a:endParaRPr lang="en-US" sz="1200">
              <a:solidFill>
                <a:prstClr val="white"/>
              </a:solidFill>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836" y="4458329"/>
            <a:ext cx="137141" cy="91427"/>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0" name="Title 2">
            <a:extLst>
              <a:ext uri="{FF2B5EF4-FFF2-40B4-BE49-F238E27FC236}">
                <a16:creationId xmlns:a16="http://schemas.microsoft.com/office/drawing/2014/main" id="{2660E960-9E64-4982-A69B-9BECFC7FC6C8}"/>
              </a:ext>
            </a:extLst>
          </p:cNvPr>
          <p:cNvSpPr>
            <a:spLocks noGrp="1"/>
          </p:cNvSpPr>
          <p:nvPr>
            <p:ph type="title"/>
          </p:nvPr>
        </p:nvSpPr>
        <p:spPr/>
        <p:txBody>
          <a:bodyPr/>
          <a:lstStyle/>
          <a:p>
            <a:r>
              <a:rPr lang="en-US" spc="-147"/>
              <a:t>Model creation is typically a time consuming process </a:t>
            </a:r>
          </a:p>
        </p:txBody>
      </p:sp>
    </p:spTree>
    <p:extLst>
      <p:ext uri="{BB962C8B-B14F-4D97-AF65-F5344CB8AC3E}">
        <p14:creationId xmlns:p14="http://schemas.microsoft.com/office/powerpoint/2010/main" val="207302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9954125" y="3698684"/>
            <a:ext cx="627901" cy="239775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463387" y="2889406"/>
            <a:ext cx="4654028" cy="3207380"/>
            <a:chOff x="3768656" y="2736507"/>
            <a:chExt cx="4654688" cy="3207835"/>
          </a:xfrm>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solidFill>
              <a:schemeClr val="bg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332499" y="5588285"/>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463386" y="5588285"/>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430663" y="2889404"/>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430663" y="4914000"/>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365219" y="4238440"/>
            <a:ext cx="784915" cy="508500"/>
          </a:xfrm>
          <a:prstGeom prst="rect">
            <a:avLst/>
          </a:prstGeom>
          <a:solidFill>
            <a:srgbClr val="B8D0E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332499" y="3563922"/>
            <a:ext cx="784915" cy="508500"/>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521474" y="3648099"/>
            <a:ext cx="159540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t">
            <a:spAutoFit/>
          </a:bodyPr>
          <a:lstStyle/>
          <a:p>
            <a:pPr algn="ctr" defTabSz="914225">
              <a:defRPr/>
            </a:pPr>
            <a:r>
              <a:rPr lang="en-US" sz="1400">
                <a:solidFill>
                  <a:schemeClr val="accent1"/>
                </a:solidFill>
                <a:latin typeface="Segoe UI Semibold"/>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513744" y="4655322"/>
            <a:ext cx="1610864"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en-US" sz="1400">
                <a:solidFill>
                  <a:schemeClr val="accent1"/>
                </a:solidFill>
                <a:latin typeface="Segoe UI Semibold"/>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513744" y="5667288"/>
            <a:ext cx="1610864" cy="3068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13" rtlCol="0" anchor="ctr">
            <a:spAutoFit/>
          </a:bodyPr>
          <a:lstStyle/>
          <a:p>
            <a:pPr algn="ctr" defTabSz="914225">
              <a:defRPr/>
            </a:pPr>
            <a:r>
              <a:rPr lang="en-US" sz="1400">
                <a:solidFill>
                  <a:schemeClr val="accent1"/>
                </a:solidFill>
                <a:latin typeface="Segoe UI Semibold"/>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119212" y="2084886"/>
            <a:ext cx="2297722" cy="406208"/>
          </a:xfrm>
          <a:prstGeom prst="rect">
            <a:avLst/>
          </a:prstGeom>
          <a:solidFill>
            <a:schemeClr val="bg1"/>
          </a:solidFill>
        </p:spPr>
        <p:txBody>
          <a:bodyPr wrap="square">
            <a:spAutoFit/>
          </a:bodyPr>
          <a:lstStyle/>
          <a:p>
            <a:pPr algn="ctr" defTabSz="914225">
              <a:defRPr/>
            </a:pPr>
            <a:r>
              <a:rPr lang="en-US" sz="2000">
                <a:solidFill>
                  <a:schemeClr val="accent1"/>
                </a:solidFill>
                <a:latin typeface="Segoe UI Semibold"/>
              </a:rPr>
              <a:t>Output</a:t>
            </a:r>
          </a:p>
        </p:txBody>
      </p:sp>
      <p:sp>
        <p:nvSpPr>
          <p:cNvPr id="64" name="Title 2"/>
          <p:cNvSpPr>
            <a:spLocks noGrp="1"/>
          </p:cNvSpPr>
          <p:nvPr>
            <p:ph type="title"/>
          </p:nvPr>
        </p:nvSpPr>
        <p:spPr/>
        <p:txBody>
          <a:bodyPr>
            <a:normAutofit fontScale="90000"/>
          </a:bodyPr>
          <a:lstStyle/>
          <a:p>
            <a:r>
              <a:rPr lang="en-US"/>
              <a:t>Automated Machine Learning accelerates </a:t>
            </a:r>
            <a:br>
              <a:rPr lang="en-US"/>
            </a:br>
            <a:r>
              <a:rPr lang="en-US"/>
              <a:t>model development </a:t>
            </a:r>
            <a:br>
              <a:rPr lang="en-US"/>
            </a:br>
            <a:endParaRPr lang="en-US"/>
          </a:p>
        </p:txBody>
      </p:sp>
      <p:sp>
        <p:nvSpPr>
          <p:cNvPr id="150" name="Rectangle 149">
            <a:extLst>
              <a:ext uri="{FF2B5EF4-FFF2-40B4-BE49-F238E27FC236}">
                <a16:creationId xmlns:a16="http://schemas.microsoft.com/office/drawing/2014/main" id="{59D6A392-230C-4B26-9F20-B4A0E248B97E}"/>
              </a:ext>
            </a:extLst>
          </p:cNvPr>
          <p:cNvSpPr/>
          <p:nvPr/>
        </p:nvSpPr>
        <p:spPr>
          <a:xfrm>
            <a:off x="166913" y="2088737"/>
            <a:ext cx="2297722" cy="406208"/>
          </a:xfrm>
          <a:prstGeom prst="rect">
            <a:avLst/>
          </a:prstGeom>
          <a:noFill/>
        </p:spPr>
        <p:txBody>
          <a:bodyPr wrap="square">
            <a:spAutoFit/>
          </a:bodyPr>
          <a:lstStyle/>
          <a:p>
            <a:pPr algn="ctr" defTabSz="914225">
              <a:defRPr/>
            </a:pPr>
            <a:r>
              <a:rPr lang="en-US" sz="2000">
                <a:solidFill>
                  <a:schemeClr val="accent1"/>
                </a:solidFill>
                <a:latin typeface="Segoe UI Semibold"/>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1825941" y="4445690"/>
            <a:ext cx="2099680" cy="318046"/>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7839578" y="4483812"/>
            <a:ext cx="2099682" cy="266375"/>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165741" y="2084887"/>
            <a:ext cx="5249315" cy="398279"/>
          </a:xfrm>
          <a:prstGeom prst="rect">
            <a:avLst/>
          </a:prstGeom>
          <a:solidFill>
            <a:schemeClr val="bg1"/>
          </a:solidFill>
        </p:spPr>
        <p:txBody>
          <a:bodyPr wrap="square">
            <a:spAutoFit/>
          </a:bodyPr>
          <a:lstStyle/>
          <a:p>
            <a:pPr algn="ctr" defTabSz="914225">
              <a:defRPr/>
            </a:pPr>
            <a:r>
              <a:rPr lang="en-US" sz="2000">
                <a:solidFill>
                  <a:schemeClr val="accent1"/>
                </a:solidFill>
                <a:latin typeface="Segoe UI Semibold"/>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463388" y="5589904"/>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430665" y="2891023"/>
            <a:ext cx="784911" cy="50526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430665" y="4915619"/>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365221" y="4240059"/>
            <a:ext cx="784911" cy="505262"/>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332501" y="3565541"/>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332499" y="5588285"/>
            <a:ext cx="784911" cy="505262"/>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9951880" y="3572488"/>
            <a:ext cx="632390" cy="2523955"/>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069988" y="3186030"/>
            <a:ext cx="498376" cy="436254"/>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463388" y="5589904"/>
            <a:ext cx="784911" cy="505262"/>
          </a:xfrm>
          <a:prstGeom prst="rect">
            <a:avLst/>
          </a:prstGeom>
          <a:solidFill>
            <a:schemeClr val="accent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430665" y="4915619"/>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365221" y="4240059"/>
            <a:ext cx="784911" cy="505262"/>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332501" y="3565541"/>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332499" y="5588285"/>
            <a:ext cx="784911" cy="505262"/>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430665" y="4915619"/>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365221" y="4240059"/>
            <a:ext cx="784911" cy="505262"/>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332501" y="3565541"/>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332499" y="5588285"/>
            <a:ext cx="784911" cy="505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365221" y="4240059"/>
            <a:ext cx="784911" cy="505262"/>
          </a:xfrm>
          <a:prstGeom prst="rect">
            <a:avLst/>
          </a:prstGeom>
          <a:solidFill>
            <a:schemeClr val="tx2"/>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044550" y="2859269"/>
            <a:ext cx="440106" cy="2647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anchor="t" anchorCtr="0" compatLnSpc="1">
            <a:prstTxWarp prst="textNoShape">
              <a:avLst/>
            </a:prstTxWarp>
          </a:bodyPr>
          <a:lstStyle/>
          <a:p>
            <a:pPr defTabSz="914225">
              <a:defRPr/>
            </a:pPr>
            <a:endParaRPr lang="en-US" kern="0">
              <a:solidFill>
                <a:sysClr val="windowText" lastClr="000000"/>
              </a:solidFill>
              <a:latin typeface="Segoe UI Semilight"/>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9828898" y="6107656"/>
            <a:ext cx="878351" cy="9026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308967" y="3168468"/>
            <a:ext cx="1918212" cy="3120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defRPr/>
            </a:pPr>
            <a:r>
              <a:rPr lang="en-US">
                <a:latin typeface="Segoe UI Semibold"/>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508810" y="4341679"/>
            <a:ext cx="497733" cy="302023"/>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293" fontAlgn="base">
              <a:spcBef>
                <a:spcPct val="0"/>
              </a:spcBef>
              <a:spcAft>
                <a:spcPct val="0"/>
              </a:spcAft>
              <a:defRPr/>
            </a:pPr>
            <a:r>
              <a:rPr lang="en-US" sz="1600">
                <a:gradFill>
                  <a:gsLst>
                    <a:gs pos="0">
                      <a:srgbClr val="FFFFFF"/>
                    </a:gs>
                    <a:gs pos="100000">
                      <a:srgbClr val="FFFFFF"/>
                    </a:gs>
                  </a:gsLst>
                  <a:lin ang="5400000" scaled="0"/>
                </a:gradFill>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131402" y="4210192"/>
            <a:ext cx="375548" cy="42466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prstClr val="white"/>
                </a:solidFill>
                <a:latin typeface="Segoe UI"/>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133148" y="5275402"/>
            <a:ext cx="372058" cy="368826"/>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tx2"/>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FFFFFF"/>
                </a:solidFill>
                <a:latin typeface="Segoe UI Semilight"/>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265595" y="2506770"/>
            <a:ext cx="2391412" cy="3241281"/>
            <a:chOff x="9571688" y="2353818"/>
            <a:chExt cx="2391751" cy="3241740"/>
          </a:xfrm>
          <a:solidFill>
            <a:schemeClr val="tx2"/>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265595" y="2506770"/>
            <a:ext cx="2391412" cy="3241281"/>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Segoe UI Semibold"/>
              <a:ea typeface="Segoe UI" pitchFamily="34" charset="0"/>
              <a:cs typeface="Segoe UI" pitchFamily="34" charset="0"/>
            </a:endParaRPr>
          </a:p>
        </p:txBody>
      </p:sp>
    </p:spTree>
    <p:extLst>
      <p:ext uri="{BB962C8B-B14F-4D97-AF65-F5344CB8AC3E}">
        <p14:creationId xmlns:p14="http://schemas.microsoft.com/office/powerpoint/2010/main" val="159139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2.91667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animBg="1"/>
      <p:bldP spid="150" grpId="0"/>
      <p:bldP spid="32" grpId="0" animBg="1"/>
      <p:bldP spid="71" grpId="0" animBg="1"/>
      <p:bldP spid="3" grpId="0" animBg="1"/>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utomated ML UX_1">
            <a:hlinkClick r:id="" action="ppaction://media"/>
            <a:extLst>
              <a:ext uri="{FF2B5EF4-FFF2-40B4-BE49-F238E27FC236}">
                <a16:creationId xmlns:a16="http://schemas.microsoft.com/office/drawing/2014/main" id="{C72BEF06-93DF-429F-8E3C-A3C84E155E7F}"/>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92072" y="2601436"/>
            <a:ext cx="2947241" cy="1656619"/>
          </a:xfrm>
          <a:prstGeom prst="rect">
            <a:avLst/>
          </a:prstGeom>
          <a:effectLst>
            <a:outerShdw blurRad="63500" algn="ctr" rotWithShape="0">
              <a:prstClr val="black">
                <a:alpha val="40000"/>
              </a:prstClr>
            </a:outerShdw>
          </a:effectLst>
        </p:spPr>
      </p:pic>
      <p:pic>
        <p:nvPicPr>
          <p:cNvPr id="14" name="ML Notebooks_1_1">
            <a:hlinkClick r:id="" action="ppaction://media"/>
            <a:extLst>
              <a:ext uri="{FF2B5EF4-FFF2-40B4-BE49-F238E27FC236}">
                <a16:creationId xmlns:a16="http://schemas.microsoft.com/office/drawing/2014/main" id="{719B01C6-1302-43E5-9D44-F26842E3905B}"/>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350872" y="2601436"/>
            <a:ext cx="2945050" cy="1656619"/>
          </a:xfrm>
          <a:prstGeom prst="rect">
            <a:avLst/>
          </a:prstGeom>
          <a:effectLst>
            <a:outerShdw blurRad="63500" algn="ctr" rotWithShape="0">
              <a:prstClr val="black">
                <a:alpha val="40000"/>
              </a:prstClr>
            </a:outerShdw>
          </a:effectLst>
        </p:spPr>
      </p:pic>
      <p:sp>
        <p:nvSpPr>
          <p:cNvPr id="320" name="Text Placeholder 6">
            <a:extLst>
              <a:ext uri="{FF2B5EF4-FFF2-40B4-BE49-F238E27FC236}">
                <a16:creationId xmlns:a16="http://schemas.microsoft.com/office/drawing/2014/main" id="{5320DD57-DF11-4EFD-B471-799208949D23}"/>
              </a:ext>
            </a:extLst>
          </p:cNvPr>
          <p:cNvSpPr txBox="1">
            <a:spLocks/>
          </p:cNvSpPr>
          <p:nvPr/>
        </p:nvSpPr>
        <p:spPr>
          <a:xfrm>
            <a:off x="767080" y="4804784"/>
            <a:ext cx="32004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Automated</a:t>
            </a:r>
            <a:b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br>
            <a: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machine learning UI</a:t>
            </a:r>
          </a:p>
        </p:txBody>
      </p:sp>
      <p:sp>
        <p:nvSpPr>
          <p:cNvPr id="322" name="Text Placeholder 11">
            <a:extLst>
              <a:ext uri="{FF2B5EF4-FFF2-40B4-BE49-F238E27FC236}">
                <a16:creationId xmlns:a16="http://schemas.microsoft.com/office/drawing/2014/main" id="{FA6E2A8F-8022-485D-A201-3F3FE26CA8A2}"/>
              </a:ext>
            </a:extLst>
          </p:cNvPr>
          <p:cNvSpPr txBox="1">
            <a:spLocks/>
          </p:cNvSpPr>
          <p:nvPr/>
        </p:nvSpPr>
        <p:spPr>
          <a:xfrm>
            <a:off x="8154181" y="4804784"/>
            <a:ext cx="3341082"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Machine learning notebooks</a:t>
            </a:r>
          </a:p>
        </p:txBody>
      </p:sp>
      <p:sp>
        <p:nvSpPr>
          <p:cNvPr id="11" name="Rectangle 10">
            <a:extLst>
              <a:ext uri="{FF2B5EF4-FFF2-40B4-BE49-F238E27FC236}">
                <a16:creationId xmlns:a16="http://schemas.microsoft.com/office/drawing/2014/main" id="{4101D7E4-1FB9-4F28-A39A-ADCEB0278AE5}"/>
              </a:ext>
            </a:extLst>
          </p:cNvPr>
          <p:cNvSpPr/>
          <p:nvPr/>
        </p:nvSpPr>
        <p:spPr>
          <a:xfrm>
            <a:off x="7376160" y="1759979"/>
            <a:ext cx="4428309" cy="3537248"/>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6D85843B-1B92-4651-9236-A30A78E31956}"/>
              </a:ext>
            </a:extLst>
          </p:cNvPr>
          <p:cNvSpPr/>
          <p:nvPr/>
        </p:nvSpPr>
        <p:spPr>
          <a:xfrm>
            <a:off x="0" y="1759979"/>
            <a:ext cx="5442858" cy="374141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1" name="Text Placeholder 10">
            <a:extLst>
              <a:ext uri="{FF2B5EF4-FFF2-40B4-BE49-F238E27FC236}">
                <a16:creationId xmlns:a16="http://schemas.microsoft.com/office/drawing/2014/main" id="{B220FFE1-8770-45D9-A7B8-D5B01D26E9B0}"/>
              </a:ext>
            </a:extLst>
          </p:cNvPr>
          <p:cNvSpPr txBox="1">
            <a:spLocks/>
          </p:cNvSpPr>
          <p:nvPr/>
        </p:nvSpPr>
        <p:spPr>
          <a:xfrm>
            <a:off x="4495800" y="4958672"/>
            <a:ext cx="3200400"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t>Designer</a:t>
            </a:r>
          </a:p>
        </p:txBody>
      </p:sp>
      <p:sp>
        <p:nvSpPr>
          <p:cNvPr id="3" name="Title 2">
            <a:extLst>
              <a:ext uri="{FF2B5EF4-FFF2-40B4-BE49-F238E27FC236}">
                <a16:creationId xmlns:a16="http://schemas.microsoft.com/office/drawing/2014/main" id="{C31FB44A-B430-475E-B6D9-9094AA1AFC05}"/>
              </a:ext>
            </a:extLst>
          </p:cNvPr>
          <p:cNvSpPr>
            <a:spLocks noGrp="1"/>
          </p:cNvSpPr>
          <p:nvPr>
            <p:ph type="title"/>
          </p:nvPr>
        </p:nvSpPr>
        <p:spPr/>
        <p:txBody>
          <a:bodyPr/>
          <a:lstStyle/>
          <a:p>
            <a:r>
              <a:rPr lang="en-US"/>
              <a:t>Simplify machine learning for any skill level</a:t>
            </a:r>
          </a:p>
        </p:txBody>
      </p:sp>
      <p:pic>
        <p:nvPicPr>
          <p:cNvPr id="15" name="Visual ML_1">
            <a:hlinkClick r:id="" action="ppaction://media"/>
            <a:extLst>
              <a:ext uri="{FF2B5EF4-FFF2-40B4-BE49-F238E27FC236}">
                <a16:creationId xmlns:a16="http://schemas.microsoft.com/office/drawing/2014/main" id="{669113DF-8B8E-4764-8333-129A1764F177}"/>
              </a:ext>
            </a:extLst>
          </p:cNvPr>
          <p:cNvPicPr>
            <a:picLocks noChangeAspect="1"/>
          </p:cNvPicPr>
          <p:nvPr>
            <a:videoFile r:link="rId5"/>
            <p:extLst>
              <p:ext uri="{DAA4B4D4-6D71-4841-9C94-3DE7FCFB9230}">
                <p14:media xmlns:p14="http://schemas.microsoft.com/office/powerpoint/2010/main" r:embed="rId6">
                  <p14:trim st="7468" end="577.3333"/>
                </p14:media>
              </p:ext>
            </p:extLst>
          </p:nvPr>
        </p:nvPicPr>
        <p:blipFill>
          <a:blip r:embed="rId11"/>
          <a:stretch>
            <a:fillRect/>
          </a:stretch>
        </p:blipFill>
        <p:spPr>
          <a:xfrm>
            <a:off x="3810000" y="2143104"/>
            <a:ext cx="4572000" cy="2571794"/>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42400141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84"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video>
              <p:cMediaNode vol="80000">
                <p:cTn id="8" fill="hold" display="0">
                  <p:stCondLst>
                    <p:cond delay="indefinite"/>
                  </p:stCondLst>
                </p:cTn>
                <p:tgtEl>
                  <p:spTgt spid="14"/>
                </p:tgtEl>
              </p:cMediaNode>
            </p:video>
            <p:video>
              <p:cMediaNode vol="80000">
                <p:cTn id="9" fill="hold" display="0">
                  <p:stCondLst>
                    <p:cond delay="indefinite"/>
                  </p:stCondLst>
                </p:cTn>
                <p:tgtEl>
                  <p:spTgt spid="15"/>
                </p:tgtEl>
              </p:cMediaNode>
            </p:video>
            <p:seq concurrent="1" nextAc="seek">
              <p:cTn id="10" restart="whenNotActive" fill="hold" evtFilter="cancelBubble" nodeType="interactiveSeq">
                <p:stCondLst>
                  <p:cond evt="onClick" delay="0">
                    <p:tgtEl>
                      <p:spTgt spid="1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utomated ML UX_1">
            <a:hlinkClick r:id="" action="ppaction://media"/>
            <a:extLst>
              <a:ext uri="{FF2B5EF4-FFF2-40B4-BE49-F238E27FC236}">
                <a16:creationId xmlns:a16="http://schemas.microsoft.com/office/drawing/2014/main" id="{EC16CEA4-EE0A-44EA-85FA-5F4EA8A1DEC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92072" y="2600690"/>
            <a:ext cx="2947241" cy="1656619"/>
          </a:xfrm>
          <a:prstGeom prst="rect">
            <a:avLst/>
          </a:prstGeom>
          <a:effectLst>
            <a:outerShdw blurRad="63500" algn="ctr" rotWithShape="0">
              <a:prstClr val="black">
                <a:alpha val="40000"/>
              </a:prstClr>
            </a:outerShdw>
          </a:effectLst>
        </p:spPr>
      </p:pic>
      <p:pic>
        <p:nvPicPr>
          <p:cNvPr id="13" name="Visual ML_1">
            <a:hlinkClick r:id="" action="ppaction://media"/>
            <a:extLst>
              <a:ext uri="{FF2B5EF4-FFF2-40B4-BE49-F238E27FC236}">
                <a16:creationId xmlns:a16="http://schemas.microsoft.com/office/drawing/2014/main" id="{98A031E9-E907-4134-9DA9-BBF7152ADAF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4622381" y="2599329"/>
            <a:ext cx="2947240" cy="1657850"/>
          </a:xfrm>
          <a:prstGeom prst="rect">
            <a:avLst/>
          </a:prstGeom>
          <a:effectLst>
            <a:outerShdw blurRad="63500" algn="ctr" rotWithShape="0">
              <a:prstClr val="black">
                <a:alpha val="40000"/>
              </a:prstClr>
            </a:outerShdw>
          </a:effectLst>
        </p:spPr>
      </p:pic>
      <p:sp>
        <p:nvSpPr>
          <p:cNvPr id="320" name="Text Placeholder 6">
            <a:extLst>
              <a:ext uri="{FF2B5EF4-FFF2-40B4-BE49-F238E27FC236}">
                <a16:creationId xmlns:a16="http://schemas.microsoft.com/office/drawing/2014/main" id="{5320DD57-DF11-4EFD-B471-799208949D23}"/>
              </a:ext>
            </a:extLst>
          </p:cNvPr>
          <p:cNvSpPr txBox="1">
            <a:spLocks/>
          </p:cNvSpPr>
          <p:nvPr/>
        </p:nvSpPr>
        <p:spPr>
          <a:xfrm>
            <a:off x="767080" y="4804784"/>
            <a:ext cx="3200400" cy="492443"/>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Automated</a:t>
            </a:r>
            <a:b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br>
            <a: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machine learning UI</a:t>
            </a:r>
          </a:p>
        </p:txBody>
      </p:sp>
      <p:sp>
        <p:nvSpPr>
          <p:cNvPr id="321" name="Text Placeholder 10">
            <a:extLst>
              <a:ext uri="{FF2B5EF4-FFF2-40B4-BE49-F238E27FC236}">
                <a16:creationId xmlns:a16="http://schemas.microsoft.com/office/drawing/2014/main" id="{B220FFE1-8770-45D9-A7B8-D5B01D26E9B0}"/>
              </a:ext>
            </a:extLst>
          </p:cNvPr>
          <p:cNvSpPr txBox="1">
            <a:spLocks/>
          </p:cNvSpPr>
          <p:nvPr/>
        </p:nvSpPr>
        <p:spPr>
          <a:xfrm>
            <a:off x="4495800" y="4804784"/>
            <a:ext cx="3200400" cy="246221"/>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prstClr val="white"/>
                </a:solidFill>
                <a:effectLst/>
                <a:uLnTx/>
                <a:uFillTx/>
                <a:latin typeface="Segoe UI Semibold" panose="020B0502040204020203" pitchFamily="34" charset="0"/>
                <a:cs typeface="Segoe UI Semibold" panose="020B0502040204020203" pitchFamily="34" charset="0"/>
              </a:rPr>
              <a:t>Visual interface</a:t>
            </a:r>
          </a:p>
        </p:txBody>
      </p:sp>
      <p:sp>
        <p:nvSpPr>
          <p:cNvPr id="11" name="Rectangle 10">
            <a:extLst>
              <a:ext uri="{FF2B5EF4-FFF2-40B4-BE49-F238E27FC236}">
                <a16:creationId xmlns:a16="http://schemas.microsoft.com/office/drawing/2014/main" id="{F0892FE5-50E5-4551-95AE-FBBD2672BEF2}"/>
              </a:ext>
            </a:extLst>
          </p:cNvPr>
          <p:cNvSpPr/>
          <p:nvPr/>
        </p:nvSpPr>
        <p:spPr>
          <a:xfrm>
            <a:off x="278675" y="1759978"/>
            <a:ext cx="7702732" cy="270709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2" name="Text Placeholder 11">
            <a:extLst>
              <a:ext uri="{FF2B5EF4-FFF2-40B4-BE49-F238E27FC236}">
                <a16:creationId xmlns:a16="http://schemas.microsoft.com/office/drawing/2014/main" id="{FA6E2A8F-8022-485D-A201-3F3FE26CA8A2}"/>
              </a:ext>
            </a:extLst>
          </p:cNvPr>
          <p:cNvSpPr txBox="1">
            <a:spLocks/>
          </p:cNvSpPr>
          <p:nvPr/>
        </p:nvSpPr>
        <p:spPr>
          <a:xfrm>
            <a:off x="7650242" y="4958671"/>
            <a:ext cx="3341082" cy="30777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kumimoji="0" lang="en-US" sz="2000" b="1" i="0" u="none" strike="noStrike" kern="1200" cap="none" spc="0" normalizeH="0" baseline="0" dirty="0" smtClean="0">
                <a:ln>
                  <a:noFill/>
                </a:ln>
                <a:solidFill>
                  <a:srgbClr val="0078D4"/>
                </a:solidFill>
                <a:effectLst/>
                <a:uLnTx/>
                <a:uFillTx/>
                <a:latin typeface="Segoe UI Semibold" panose="020B0502040204020203" pitchFamily="34" charset="0"/>
                <a:ea typeface="Segoe UI Semilight" charset="0"/>
                <a:cs typeface="Segoe UI Semibold"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13A55"/>
                </a:solidFill>
                <a:effectLst/>
                <a:uLnTx/>
                <a:uFillTx/>
                <a:latin typeface="Segoe UI Semibold" panose="020B0502040204020203" pitchFamily="34" charset="0"/>
                <a:cs typeface="Segoe UI Semibold" panose="020B0502040204020203" pitchFamily="34" charset="0"/>
              </a:rPr>
              <a:t>Machine learning notebooks</a:t>
            </a:r>
          </a:p>
        </p:txBody>
      </p:sp>
      <p:sp>
        <p:nvSpPr>
          <p:cNvPr id="3" name="Title 2">
            <a:extLst>
              <a:ext uri="{FF2B5EF4-FFF2-40B4-BE49-F238E27FC236}">
                <a16:creationId xmlns:a16="http://schemas.microsoft.com/office/drawing/2014/main" id="{0495DB74-222D-4885-907A-386EAEF699ED}"/>
              </a:ext>
            </a:extLst>
          </p:cNvPr>
          <p:cNvSpPr>
            <a:spLocks noGrp="1"/>
          </p:cNvSpPr>
          <p:nvPr>
            <p:ph type="title"/>
          </p:nvPr>
        </p:nvSpPr>
        <p:spPr/>
        <p:txBody>
          <a:bodyPr/>
          <a:lstStyle/>
          <a:p>
            <a:r>
              <a:rPr lang="en-US"/>
              <a:t>Simplify machine learning for any skill level</a:t>
            </a:r>
          </a:p>
        </p:txBody>
      </p:sp>
      <p:pic>
        <p:nvPicPr>
          <p:cNvPr id="14" name="ML Notebooks_1_1">
            <a:hlinkClick r:id="" action="ppaction://media"/>
            <a:extLst>
              <a:ext uri="{FF2B5EF4-FFF2-40B4-BE49-F238E27FC236}">
                <a16:creationId xmlns:a16="http://schemas.microsoft.com/office/drawing/2014/main" id="{35056F31-BFDB-498C-81DE-DB59DFA2E3A6}"/>
              </a:ext>
            </a:extLst>
          </p:cNvPr>
          <p:cNvPicPr>
            <a:picLocks noChangeAspect="1"/>
          </p:cNvPicPr>
          <p:nvPr>
            <a:videoFile r:link="rId5"/>
            <p:extLst>
              <p:ext uri="{DAA4B4D4-6D71-4841-9C94-3DE7FCFB9230}">
                <p14:media xmlns:p14="http://schemas.microsoft.com/office/powerpoint/2010/main" r:embed="rId6">
                  <p14:trim end="5292.6666"/>
                </p14:media>
              </p:ext>
            </p:extLst>
          </p:nvPr>
        </p:nvPicPr>
        <p:blipFill>
          <a:blip r:embed="rId11"/>
          <a:stretch>
            <a:fillRect/>
          </a:stretch>
        </p:blipFill>
        <p:spPr>
          <a:xfrm>
            <a:off x="7033152" y="2142357"/>
            <a:ext cx="4572001" cy="2571794"/>
          </a:xfrm>
          <a:prstGeom prst="rect">
            <a:avLst/>
          </a:prstGeom>
          <a:effectLst>
            <a:outerShdw blurRad="63500" algn="ctr" rotWithShape="0">
              <a:prstClr val="black">
                <a:alpha val="40000"/>
              </a:prstClr>
            </a:outerShdw>
          </a:effectLst>
        </p:spPr>
      </p:pic>
    </p:spTree>
    <p:extLst>
      <p:ext uri="{BB962C8B-B14F-4D97-AF65-F5344CB8AC3E}">
        <p14:creationId xmlns:p14="http://schemas.microsoft.com/office/powerpoint/2010/main" val="1752695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5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video>
              <p:cMediaNode vol="80000">
                <p:cTn id="8" fill="hold" display="0">
                  <p:stCondLst>
                    <p:cond delay="indefinite"/>
                  </p:stCondLst>
                </p:cTn>
                <p:tgtEl>
                  <p:spTgt spid="13"/>
                </p:tgtEl>
              </p:cMediaNode>
            </p:video>
            <p:video>
              <p:cMediaNode vol="80000">
                <p:cTn id="9" fill="hold" display="0">
                  <p:stCondLst>
                    <p:cond delay="indefinite"/>
                  </p:stCondLst>
                </p:cTn>
                <p:tgtEl>
                  <p:spTgt spid="14"/>
                </p:tgtEl>
              </p:cMediaNode>
            </p:video>
            <p:seq concurrent="1" nextAc="seek">
              <p:cTn id="10" restart="whenNotActive" fill="hold" evtFilter="cancelBubble" nodeType="interactiveSeq">
                <p:stCondLst>
                  <p:cond evt="onClick" delay="0">
                    <p:tgtEl>
                      <p:spTgt spid="14"/>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BB5C5B9B-E502-40C2-B457-31D45FB3275B}"/>
              </a:ext>
            </a:extLst>
          </p:cNvPr>
          <p:cNvGrpSpPr/>
          <p:nvPr/>
        </p:nvGrpSpPr>
        <p:grpSpPr>
          <a:xfrm>
            <a:off x="2751061" y="123106"/>
            <a:ext cx="6678740" cy="7141488"/>
            <a:chOff x="8882196" y="3721867"/>
            <a:chExt cx="285941" cy="305752"/>
          </a:xfrm>
          <a:noFill/>
        </p:grpSpPr>
        <p:sp>
          <p:nvSpPr>
            <p:cNvPr id="72" name="Rectangle 71">
              <a:extLst>
                <a:ext uri="{FF2B5EF4-FFF2-40B4-BE49-F238E27FC236}">
                  <a16:creationId xmlns:a16="http://schemas.microsoft.com/office/drawing/2014/main" id="{709074B4-15B1-4C22-B490-3A5A45C6B085}"/>
                </a:ext>
              </a:extLst>
            </p:cNvPr>
            <p:cNvSpPr/>
            <p:nvPr/>
          </p:nvSpPr>
          <p:spPr bwMode="auto">
            <a:xfrm>
              <a:off x="8901347" y="3950022"/>
              <a:ext cx="247639" cy="77597"/>
            </a:xfrm>
            <a:prstGeom prst="rect">
              <a:avLst/>
            </a:prstGeom>
            <a:grpFill/>
            <a:ln w="1270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23">
              <a:extLst>
                <a:ext uri="{FF2B5EF4-FFF2-40B4-BE49-F238E27FC236}">
                  <a16:creationId xmlns:a16="http://schemas.microsoft.com/office/drawing/2014/main" id="{9FBF7DD5-E1EF-452F-94AD-FE55BF643EB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24">
              <a:extLst>
                <a:ext uri="{FF2B5EF4-FFF2-40B4-BE49-F238E27FC236}">
                  <a16:creationId xmlns:a16="http://schemas.microsoft.com/office/drawing/2014/main" id="{609438D2-D7D1-46C2-854E-26F720B9C09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 name="Rectangle 13">
            <a:extLst>
              <a:ext uri="{FF2B5EF4-FFF2-40B4-BE49-F238E27FC236}">
                <a16:creationId xmlns:a16="http://schemas.microsoft.com/office/drawing/2014/main" id="{461CD5CD-FFF7-49D9-AEE1-4D6E1A8E591B}"/>
              </a:ext>
            </a:extLst>
          </p:cNvPr>
          <p:cNvSpPr/>
          <p:nvPr/>
        </p:nvSpPr>
        <p:spPr bwMode="auto">
          <a:xfrm>
            <a:off x="3268545" y="1920070"/>
            <a:ext cx="5535310" cy="3604915"/>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p>
            <a:r>
              <a:rPr lang="en-US"/>
              <a:t>Azure Machine Learning service</a:t>
            </a:r>
          </a:p>
        </p:txBody>
      </p:sp>
      <p:sp>
        <p:nvSpPr>
          <p:cNvPr id="108" name="Rectangle 107">
            <a:extLst>
              <a:ext uri="{FF2B5EF4-FFF2-40B4-BE49-F238E27FC236}">
                <a16:creationId xmlns:a16="http://schemas.microsoft.com/office/drawing/2014/main" id="{3885E410-DC7E-403B-A656-94613B7616E2}"/>
              </a:ext>
            </a:extLst>
          </p:cNvPr>
          <p:cNvSpPr/>
          <p:nvPr/>
        </p:nvSpPr>
        <p:spPr bwMode="auto">
          <a:xfrm>
            <a:off x="3562187" y="4843671"/>
            <a:ext cx="4948025" cy="461651"/>
          </a:xfrm>
          <a:prstGeom prst="rect">
            <a:avLst/>
          </a:prstGeom>
        </p:spPr>
        <p:txBody>
          <a:bodyPr wrap="square" lIns="91427" tIns="45713" rIns="91427" bIns="45713">
            <a:spAutoFit/>
          </a:body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srgbClr val="013A55"/>
                </a:solidFill>
                <a:effectLst/>
                <a:uLnTx/>
                <a:uFillTx/>
                <a:latin typeface="Segoe UI Semibold"/>
                <a:ea typeface="MS PGothic" charset="0"/>
                <a:cs typeface="Segoe UI Semilight" panose="020B0402040204020203" pitchFamily="34" charset="0"/>
              </a:rPr>
              <a:t>End to end lifecycle management</a:t>
            </a:r>
          </a:p>
        </p:txBody>
      </p:sp>
      <p:grpSp>
        <p:nvGrpSpPr>
          <p:cNvPr id="5" name="Group 4">
            <a:extLst>
              <a:ext uri="{FF2B5EF4-FFF2-40B4-BE49-F238E27FC236}">
                <a16:creationId xmlns:a16="http://schemas.microsoft.com/office/drawing/2014/main" id="{97BFDD81-9236-499D-B634-798588510096}"/>
              </a:ext>
            </a:extLst>
          </p:cNvPr>
          <p:cNvGrpSpPr/>
          <p:nvPr/>
        </p:nvGrpSpPr>
        <p:grpSpPr>
          <a:xfrm>
            <a:off x="4604407" y="2506350"/>
            <a:ext cx="2914166" cy="2056460"/>
            <a:chOff x="7865202" y="2495983"/>
            <a:chExt cx="2399352" cy="1693167"/>
          </a:xfrm>
        </p:grpSpPr>
        <p:sp>
          <p:nvSpPr>
            <p:cNvPr id="23" name="Arrow: Bent 22">
              <a:extLst>
                <a:ext uri="{FF2B5EF4-FFF2-40B4-BE49-F238E27FC236}">
                  <a16:creationId xmlns:a16="http://schemas.microsoft.com/office/drawing/2014/main" id="{14B9D390-D988-47BF-9707-5E03B95FAD2D}"/>
                </a:ext>
              </a:extLst>
            </p:cNvPr>
            <p:cNvSpPr/>
            <p:nvPr/>
          </p:nvSpPr>
          <p:spPr bwMode="auto">
            <a:xfrm rot="16200000">
              <a:off x="8180894" y="3026406"/>
              <a:ext cx="306806" cy="442882"/>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5" name="Arrow: Bent 24">
              <a:extLst>
                <a:ext uri="{FF2B5EF4-FFF2-40B4-BE49-F238E27FC236}">
                  <a16:creationId xmlns:a16="http://schemas.microsoft.com/office/drawing/2014/main" id="{9EDCF1F8-2FBE-483C-A9AD-386CC96A1638}"/>
                </a:ext>
              </a:extLst>
            </p:cNvPr>
            <p:cNvSpPr/>
            <p:nvPr/>
          </p:nvSpPr>
          <p:spPr bwMode="auto">
            <a:xfrm rot="16200000">
              <a:off x="9368692" y="3735405"/>
              <a:ext cx="228567" cy="569032"/>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77" name="Arrow: Bent 76">
              <a:extLst>
                <a:ext uri="{FF2B5EF4-FFF2-40B4-BE49-F238E27FC236}">
                  <a16:creationId xmlns:a16="http://schemas.microsoft.com/office/drawing/2014/main" id="{49A5A06B-0181-4B2C-8AB2-DAD0CDB222B8}"/>
                </a:ext>
              </a:extLst>
            </p:cNvPr>
            <p:cNvSpPr/>
            <p:nvPr/>
          </p:nvSpPr>
          <p:spPr bwMode="auto">
            <a:xfrm rot="5400000">
              <a:off x="8866275" y="2361450"/>
              <a:ext cx="920098" cy="150644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9D797D8-10E1-414D-9658-495C1BCD414F}"/>
                </a:ext>
              </a:extLst>
            </p:cNvPr>
            <p:cNvSpPr/>
            <p:nvPr/>
          </p:nvSpPr>
          <p:spPr bwMode="auto">
            <a:xfrm>
              <a:off x="8655935"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6" name="Rectangle 55">
              <a:extLst>
                <a:ext uri="{FF2B5EF4-FFF2-40B4-BE49-F238E27FC236}">
                  <a16:creationId xmlns:a16="http://schemas.microsoft.com/office/drawing/2014/main" id="{927BEE47-CAEC-439A-9A3F-7E827430D8FD}"/>
                </a:ext>
              </a:extLst>
            </p:cNvPr>
            <p:cNvSpPr/>
            <p:nvPr/>
          </p:nvSpPr>
          <p:spPr bwMode="auto">
            <a:xfrm>
              <a:off x="8945097"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7" name="Rectangle 56">
              <a:extLst>
                <a:ext uri="{FF2B5EF4-FFF2-40B4-BE49-F238E27FC236}">
                  <a16:creationId xmlns:a16="http://schemas.microsoft.com/office/drawing/2014/main" id="{627B054D-1254-45C4-9054-D8C2AE51A1DC}"/>
                </a:ext>
              </a:extLst>
            </p:cNvPr>
            <p:cNvSpPr/>
            <p:nvPr/>
          </p:nvSpPr>
          <p:spPr bwMode="auto">
            <a:xfrm>
              <a:off x="9247708"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8" name="Rectangle 57">
              <a:extLst>
                <a:ext uri="{FF2B5EF4-FFF2-40B4-BE49-F238E27FC236}">
                  <a16:creationId xmlns:a16="http://schemas.microsoft.com/office/drawing/2014/main" id="{4DB847BA-020F-42BA-B7F6-3EB31661F7C8}"/>
                </a:ext>
              </a:extLst>
            </p:cNvPr>
            <p:cNvSpPr/>
            <p:nvPr/>
          </p:nvSpPr>
          <p:spPr bwMode="auto">
            <a:xfrm>
              <a:off x="8655935" y="327083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D40A5544-8000-40BE-978F-294DE564D2E3}"/>
                </a:ext>
              </a:extLst>
            </p:cNvPr>
            <p:cNvSpPr/>
            <p:nvPr/>
          </p:nvSpPr>
          <p:spPr bwMode="auto">
            <a:xfrm>
              <a:off x="8945097" y="3270832"/>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B8EB023-FC75-4D88-B12C-901D8E3F10DE}"/>
                </a:ext>
              </a:extLst>
            </p:cNvPr>
            <p:cNvSpPr/>
            <p:nvPr/>
          </p:nvSpPr>
          <p:spPr bwMode="auto">
            <a:xfrm>
              <a:off x="9247709" y="3270831"/>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E045B554-0789-4276-96F4-A3E6226C85B8}"/>
                </a:ext>
              </a:extLst>
            </p:cNvPr>
            <p:cNvSpPr/>
            <p:nvPr/>
          </p:nvSpPr>
          <p:spPr bwMode="auto">
            <a:xfrm>
              <a:off x="8655935" y="3582294"/>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550979BC-3322-4346-A089-8A2222075106}"/>
                </a:ext>
              </a:extLst>
            </p:cNvPr>
            <p:cNvSpPr/>
            <p:nvPr/>
          </p:nvSpPr>
          <p:spPr bwMode="auto">
            <a:xfrm>
              <a:off x="8945097"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4272089E-6D8D-4EFA-9A2B-F8C4C935E4BA}"/>
                </a:ext>
              </a:extLst>
            </p:cNvPr>
            <p:cNvSpPr/>
            <p:nvPr/>
          </p:nvSpPr>
          <p:spPr bwMode="auto">
            <a:xfrm>
              <a:off x="9247709"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3A3F577D-B850-4378-9D5B-904A87B4EAA1}"/>
                </a:ext>
              </a:extLst>
            </p:cNvPr>
            <p:cNvSpPr/>
            <p:nvPr/>
          </p:nvSpPr>
          <p:spPr bwMode="auto">
            <a:xfrm>
              <a:off x="8894209" y="3220469"/>
              <a:ext cx="603423" cy="622313"/>
            </a:xfrm>
            <a:prstGeom prst="rect">
              <a:avLst/>
            </a:prstGeom>
            <a:noFill/>
            <a:ln w="12700" cap="sq">
              <a:solidFill>
                <a:schemeClr val="accent2"/>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9" name="Straight Connector 68">
              <a:extLst>
                <a:ext uri="{FF2B5EF4-FFF2-40B4-BE49-F238E27FC236}">
                  <a16:creationId xmlns:a16="http://schemas.microsoft.com/office/drawing/2014/main" id="{BAB4110B-D001-4DD0-A185-01F7B168D661}"/>
                </a:ext>
              </a:extLst>
            </p:cNvPr>
            <p:cNvCxnSpPr>
              <a:cxnSpLocks/>
              <a:stCxn id="59" idx="3"/>
              <a:endCxn id="60" idx="1"/>
            </p:cNvCxnSpPr>
            <p:nvPr/>
          </p:nvCxnSpPr>
          <p:spPr>
            <a:xfrm>
              <a:off x="9143626" y="3373301"/>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81BD3EC5-72E3-4D15-9A0D-65160AAB0AA0}"/>
                </a:ext>
              </a:extLst>
            </p:cNvPr>
            <p:cNvCxnSpPr>
              <a:cxnSpLocks/>
              <a:stCxn id="62" idx="3"/>
              <a:endCxn id="63" idx="1"/>
            </p:cNvCxnSpPr>
            <p:nvPr/>
          </p:nvCxnSpPr>
          <p:spPr>
            <a:xfrm>
              <a:off x="9143626" y="3684763"/>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6" name="Straight Connector 65">
              <a:extLst>
                <a:ext uri="{FF2B5EF4-FFF2-40B4-BE49-F238E27FC236}">
                  <a16:creationId xmlns:a16="http://schemas.microsoft.com/office/drawing/2014/main" id="{C27E5B3F-F16E-4D12-A588-E29B7FEBF691}"/>
                </a:ext>
              </a:extLst>
            </p:cNvPr>
            <p:cNvCxnSpPr>
              <a:cxnSpLocks/>
              <a:stCxn id="59" idx="2"/>
              <a:endCxn id="62" idx="0"/>
            </p:cNvCxnSpPr>
            <p:nvPr/>
          </p:nvCxnSpPr>
          <p:spPr>
            <a:xfrm>
              <a:off x="9044358"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7" name="Straight Connector 66">
              <a:extLst>
                <a:ext uri="{FF2B5EF4-FFF2-40B4-BE49-F238E27FC236}">
                  <a16:creationId xmlns:a16="http://schemas.microsoft.com/office/drawing/2014/main" id="{B4EDCADC-E4A1-4860-B84A-D25A6D5091A9}"/>
                </a:ext>
              </a:extLst>
            </p:cNvPr>
            <p:cNvCxnSpPr>
              <a:cxnSpLocks/>
            </p:cNvCxnSpPr>
            <p:nvPr/>
          </p:nvCxnSpPr>
          <p:spPr>
            <a:xfrm>
              <a:off x="9346969"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8" name="Straight Connector 67">
              <a:extLst>
                <a:ext uri="{FF2B5EF4-FFF2-40B4-BE49-F238E27FC236}">
                  <a16:creationId xmlns:a16="http://schemas.microsoft.com/office/drawing/2014/main" id="{C754E73D-FE0C-41CC-A9E7-F868318FDB0E}"/>
                </a:ext>
              </a:extLst>
            </p:cNvPr>
            <p:cNvCxnSpPr>
              <a:cxnSpLocks/>
            </p:cNvCxnSpPr>
            <p:nvPr/>
          </p:nvCxnSpPr>
          <p:spPr>
            <a:xfrm flipH="1">
              <a:off x="9103867" y="3416961"/>
              <a:ext cx="203351" cy="20899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grpSp>
          <p:nvGrpSpPr>
            <p:cNvPr id="132" name="Group 4">
              <a:extLst>
                <a:ext uri="{FF2B5EF4-FFF2-40B4-BE49-F238E27FC236}">
                  <a16:creationId xmlns:a16="http://schemas.microsoft.com/office/drawing/2014/main" id="{3942325A-C32C-4D2C-857E-43ED8DFC85D1}"/>
                </a:ext>
              </a:extLst>
            </p:cNvPr>
            <p:cNvGrpSpPr>
              <a:grpSpLocks noChangeAspect="1"/>
            </p:cNvGrpSpPr>
            <p:nvPr/>
          </p:nvGrpSpPr>
          <p:grpSpPr bwMode="auto">
            <a:xfrm>
              <a:off x="9907367" y="3693850"/>
              <a:ext cx="357187" cy="495300"/>
              <a:chOff x="1057" y="999"/>
              <a:chExt cx="225" cy="312"/>
            </a:xfrm>
            <a:solidFill>
              <a:schemeClr val="accent1"/>
            </a:solidFill>
          </p:grpSpPr>
          <p:sp>
            <p:nvSpPr>
              <p:cNvPr id="133" name="Oval 5">
                <a:extLst>
                  <a:ext uri="{FF2B5EF4-FFF2-40B4-BE49-F238E27FC236}">
                    <a16:creationId xmlns:a16="http://schemas.microsoft.com/office/drawing/2014/main" id="{BC342098-D68F-40C8-A6A1-331883C687F2}"/>
                  </a:ext>
                </a:extLst>
              </p:cNvPr>
              <p:cNvSpPr>
                <a:spLocks noChangeArrowheads="1"/>
              </p:cNvSpPr>
              <p:nvPr/>
            </p:nvSpPr>
            <p:spPr bwMode="auto">
              <a:xfrm>
                <a:off x="1057" y="999"/>
                <a:ext cx="225" cy="22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A34B071D-F10E-4505-B012-9F2417CC5E3E}"/>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5" name="Freeform 7">
                <a:extLst>
                  <a:ext uri="{FF2B5EF4-FFF2-40B4-BE49-F238E27FC236}">
                    <a16:creationId xmlns:a16="http://schemas.microsoft.com/office/drawing/2014/main" id="{003B2004-6EF2-4E04-8224-046E0F2D0D6B}"/>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8">
                <a:extLst>
                  <a:ext uri="{FF2B5EF4-FFF2-40B4-BE49-F238E27FC236}">
                    <a16:creationId xmlns:a16="http://schemas.microsoft.com/office/drawing/2014/main" id="{BA7D88E8-A6A3-4476-9B84-0EC78EFE8000}"/>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5" name="Group 96">
              <a:extLst>
                <a:ext uri="{FF2B5EF4-FFF2-40B4-BE49-F238E27FC236}">
                  <a16:creationId xmlns:a16="http://schemas.microsoft.com/office/drawing/2014/main" id="{D254792B-9515-4D39-A786-469A23CEFF7C}"/>
                </a:ext>
              </a:extLst>
            </p:cNvPr>
            <p:cNvGrpSpPr>
              <a:grpSpLocks noChangeAspect="1"/>
            </p:cNvGrpSpPr>
            <p:nvPr/>
          </p:nvGrpSpPr>
          <p:grpSpPr bwMode="auto">
            <a:xfrm>
              <a:off x="7865202" y="2495983"/>
              <a:ext cx="495307" cy="463550"/>
              <a:chOff x="2208" y="2791"/>
              <a:chExt cx="312" cy="292"/>
            </a:xfrm>
          </p:grpSpPr>
          <p:sp>
            <p:nvSpPr>
              <p:cNvPr id="76" name="Rectangle 98">
                <a:extLst>
                  <a:ext uri="{FF2B5EF4-FFF2-40B4-BE49-F238E27FC236}">
                    <a16:creationId xmlns:a16="http://schemas.microsoft.com/office/drawing/2014/main" id="{592CE7BE-3676-4623-9ABB-273F80CD535A}"/>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99">
                <a:extLst>
                  <a:ext uri="{FF2B5EF4-FFF2-40B4-BE49-F238E27FC236}">
                    <a16:creationId xmlns:a16="http://schemas.microsoft.com/office/drawing/2014/main" id="{00FA7027-55FC-49A6-8B26-6C63DE7C8C57}"/>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Rectangle 100">
                <a:extLst>
                  <a:ext uri="{FF2B5EF4-FFF2-40B4-BE49-F238E27FC236}">
                    <a16:creationId xmlns:a16="http://schemas.microsoft.com/office/drawing/2014/main" id="{223F114D-6148-4073-8491-7EBD47F75C6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Rectangle 101">
                <a:extLst>
                  <a:ext uri="{FF2B5EF4-FFF2-40B4-BE49-F238E27FC236}">
                    <a16:creationId xmlns:a16="http://schemas.microsoft.com/office/drawing/2014/main" id="{802203F7-1DE9-4D54-BE4C-F771AD9BD254}"/>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Oval 102">
                <a:extLst>
                  <a:ext uri="{FF2B5EF4-FFF2-40B4-BE49-F238E27FC236}">
                    <a16:creationId xmlns:a16="http://schemas.microsoft.com/office/drawing/2014/main" id="{1A700FFE-F7B5-4B98-A8EE-019689C7A8D3}"/>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103">
                <a:extLst>
                  <a:ext uri="{FF2B5EF4-FFF2-40B4-BE49-F238E27FC236}">
                    <a16:creationId xmlns:a16="http://schemas.microsoft.com/office/drawing/2014/main" id="{FD5F8DEF-562F-4885-8630-BFD3793B178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Oval 104">
                <a:extLst>
                  <a:ext uri="{FF2B5EF4-FFF2-40B4-BE49-F238E27FC236}">
                    <a16:creationId xmlns:a16="http://schemas.microsoft.com/office/drawing/2014/main" id="{C430DDD1-40D7-4916-93D9-E36BB159CB6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Oval 105">
                <a:extLst>
                  <a:ext uri="{FF2B5EF4-FFF2-40B4-BE49-F238E27FC236}">
                    <a16:creationId xmlns:a16="http://schemas.microsoft.com/office/drawing/2014/main" id="{22DB45BE-901C-4C10-8EEB-CDF2AD1A38F5}"/>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106">
                <a:extLst>
                  <a:ext uri="{FF2B5EF4-FFF2-40B4-BE49-F238E27FC236}">
                    <a16:creationId xmlns:a16="http://schemas.microsoft.com/office/drawing/2014/main" id="{29825BF5-475A-4376-9F9D-6B2DD7693C2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107">
                <a:extLst>
                  <a:ext uri="{FF2B5EF4-FFF2-40B4-BE49-F238E27FC236}">
                    <a16:creationId xmlns:a16="http://schemas.microsoft.com/office/drawing/2014/main" id="{A22B2907-7318-4ACD-9B6D-34CD04E906D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108">
                <a:extLst>
                  <a:ext uri="{FF2B5EF4-FFF2-40B4-BE49-F238E27FC236}">
                    <a16:creationId xmlns:a16="http://schemas.microsoft.com/office/drawing/2014/main" id="{D67651B3-594D-48DF-9ED7-3BDA35FC0B97}"/>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109">
                <a:extLst>
                  <a:ext uri="{FF2B5EF4-FFF2-40B4-BE49-F238E27FC236}">
                    <a16:creationId xmlns:a16="http://schemas.microsoft.com/office/drawing/2014/main" id="{E089EF28-4CDC-4879-9508-9BC86B4D68E6}"/>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110">
                <a:extLst>
                  <a:ext uri="{FF2B5EF4-FFF2-40B4-BE49-F238E27FC236}">
                    <a16:creationId xmlns:a16="http://schemas.microsoft.com/office/drawing/2014/main" id="{1BBEE06B-4F0A-4B85-B470-4FE0BA2B5E9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111">
                <a:extLst>
                  <a:ext uri="{FF2B5EF4-FFF2-40B4-BE49-F238E27FC236}">
                    <a16:creationId xmlns:a16="http://schemas.microsoft.com/office/drawing/2014/main" id="{28199BE0-AA6F-4853-AE78-27E06F2ED17E}"/>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112">
                <a:extLst>
                  <a:ext uri="{FF2B5EF4-FFF2-40B4-BE49-F238E27FC236}">
                    <a16:creationId xmlns:a16="http://schemas.microsoft.com/office/drawing/2014/main" id="{2A9EABA3-EE2B-42A7-80BA-0722E47F8AD4}"/>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113">
                <a:extLst>
                  <a:ext uri="{FF2B5EF4-FFF2-40B4-BE49-F238E27FC236}">
                    <a16:creationId xmlns:a16="http://schemas.microsoft.com/office/drawing/2014/main" id="{F9E17F0B-9539-4252-B205-C448BC681DE9}"/>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117202285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A1CC4A9-4140-472A-A7DD-27BCA89E9B4B}"/>
              </a:ext>
            </a:extLst>
          </p:cNvPr>
          <p:cNvSpPr>
            <a:spLocks noGrp="1"/>
          </p:cNvSpPr>
          <p:nvPr>
            <p:ph type="title"/>
          </p:nvPr>
        </p:nvSpPr>
        <p:spPr>
          <a:xfrm>
            <a:off x="455995" y="620827"/>
            <a:ext cx="11306469" cy="402302"/>
          </a:xfrm>
        </p:spPr>
        <p:txBody>
          <a:bodyPr/>
          <a:lstStyle/>
          <a:p>
            <a:r>
              <a:rPr lang="en-US"/>
              <a:t>DevOps</a:t>
            </a:r>
          </a:p>
        </p:txBody>
      </p:sp>
      <p:grpSp>
        <p:nvGrpSpPr>
          <p:cNvPr id="3" name="Group 2">
            <a:extLst>
              <a:ext uri="{FF2B5EF4-FFF2-40B4-BE49-F238E27FC236}">
                <a16:creationId xmlns:a16="http://schemas.microsoft.com/office/drawing/2014/main" id="{8D7F08AE-6547-4E11-A0CC-18F228D818EE}"/>
              </a:ext>
              <a:ext uri="{C183D7F6-B498-43B3-948B-1728B52AA6E4}">
                <adec:decorative xmlns:adec="http://schemas.microsoft.com/office/drawing/2017/decorative" val="1"/>
              </a:ext>
            </a:extLst>
          </p:cNvPr>
          <p:cNvGrpSpPr/>
          <p:nvPr/>
        </p:nvGrpSpPr>
        <p:grpSpPr>
          <a:xfrm>
            <a:off x="418645" y="1637925"/>
            <a:ext cx="3502753" cy="2524338"/>
            <a:chOff x="427038" y="2330672"/>
            <a:chExt cx="3572991" cy="2574956"/>
          </a:xfrm>
        </p:grpSpPr>
        <p:sp>
          <p:nvSpPr>
            <p:cNvPr id="202" name="TextBox 201">
              <a:extLst>
                <a:ext uri="{FF2B5EF4-FFF2-40B4-BE49-F238E27FC236}">
                  <a16:creationId xmlns:a16="http://schemas.microsoft.com/office/drawing/2014/main" id="{0FF7D58E-5342-4730-BB8A-C47FF7B2EC9D}"/>
                </a:ext>
              </a:extLst>
            </p:cNvPr>
            <p:cNvSpPr txBox="1"/>
            <p:nvPr/>
          </p:nvSpPr>
          <p:spPr>
            <a:xfrm>
              <a:off x="1356459" y="3438296"/>
              <a:ext cx="2643570" cy="246221"/>
            </a:xfrm>
            <a:prstGeom prst="rect">
              <a:avLst/>
            </a:prstGeom>
            <a:noFill/>
            <a:ln>
              <a:noFill/>
            </a:ln>
          </p:spPr>
          <p:txBody>
            <a:bodyPr wrap="square" lIns="0" tIns="0" rIns="0" bIns="0" rtlCol="0">
              <a:spAutoFit/>
            </a:bodyPr>
            <a:lstStyle/>
            <a:p>
              <a:pPr defTabSz="896386">
                <a:defRPr/>
              </a:pPr>
              <a:r>
                <a:rPr lang="en-US" sz="1568" kern="0">
                  <a:solidFill>
                    <a:srgbClr val="1A1A1A"/>
                  </a:solidFill>
                  <a:latin typeface="Segoe UI"/>
                </a:rPr>
                <a:t>Code testing</a:t>
              </a:r>
            </a:p>
          </p:txBody>
        </p:sp>
        <p:sp>
          <p:nvSpPr>
            <p:cNvPr id="203" name="TextBox 202">
              <a:extLst>
                <a:ext uri="{FF2B5EF4-FFF2-40B4-BE49-F238E27FC236}">
                  <a16:creationId xmlns:a16="http://schemas.microsoft.com/office/drawing/2014/main" id="{61EF3107-E631-4021-A965-4A9928DFFEF1}"/>
                </a:ext>
              </a:extLst>
            </p:cNvPr>
            <p:cNvSpPr txBox="1"/>
            <p:nvPr/>
          </p:nvSpPr>
          <p:spPr>
            <a:xfrm>
              <a:off x="1356459" y="2490615"/>
              <a:ext cx="2473901" cy="246221"/>
            </a:xfrm>
            <a:prstGeom prst="rect">
              <a:avLst/>
            </a:prstGeom>
            <a:noFill/>
            <a:ln>
              <a:noFill/>
            </a:ln>
          </p:spPr>
          <p:txBody>
            <a:bodyPr wrap="square" lIns="0" tIns="0" rIns="0" bIns="0" rtlCol="0">
              <a:spAutoFit/>
            </a:bodyPr>
            <a:lstStyle/>
            <a:p>
              <a:pPr defTabSz="896386">
                <a:defRPr/>
              </a:pPr>
              <a:r>
                <a:rPr lang="en-US" sz="1568" kern="0">
                  <a:solidFill>
                    <a:srgbClr val="1A1A1A"/>
                  </a:solidFill>
                  <a:latin typeface="Segoe UI"/>
                </a:rPr>
                <a:t>Code reproducibility</a:t>
              </a:r>
            </a:p>
          </p:txBody>
        </p:sp>
        <p:grpSp>
          <p:nvGrpSpPr>
            <p:cNvPr id="204" name="Group 46">
              <a:extLst>
                <a:ext uri="{FF2B5EF4-FFF2-40B4-BE49-F238E27FC236}">
                  <a16:creationId xmlns:a16="http://schemas.microsoft.com/office/drawing/2014/main" id="{39255E77-03E6-4162-A440-779DD6C1D014}"/>
                </a:ext>
              </a:extLst>
            </p:cNvPr>
            <p:cNvGrpSpPr>
              <a:grpSpLocks noChangeAspect="1"/>
            </p:cNvGrpSpPr>
            <p:nvPr/>
          </p:nvGrpSpPr>
          <p:grpSpPr bwMode="auto">
            <a:xfrm>
              <a:off x="427038" y="3278353"/>
              <a:ext cx="566106" cy="566106"/>
              <a:chOff x="2812" y="999"/>
              <a:chExt cx="312" cy="312"/>
            </a:xfrm>
            <a:solidFill>
              <a:srgbClr val="002050"/>
            </a:solidFill>
          </p:grpSpPr>
          <p:sp>
            <p:nvSpPr>
              <p:cNvPr id="205" name="Freeform 47">
                <a:extLst>
                  <a:ext uri="{FF2B5EF4-FFF2-40B4-BE49-F238E27FC236}">
                    <a16:creationId xmlns:a16="http://schemas.microsoft.com/office/drawing/2014/main" id="{7654128C-8D04-4B52-9D84-08281A860D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06" name="Freeform 48">
                <a:extLst>
                  <a:ext uri="{FF2B5EF4-FFF2-40B4-BE49-F238E27FC236}">
                    <a16:creationId xmlns:a16="http://schemas.microsoft.com/office/drawing/2014/main" id="{AE8EC665-33C1-4F5D-862A-4AC43BCBDBC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07" name="Freeform 49">
                <a:extLst>
                  <a:ext uri="{FF2B5EF4-FFF2-40B4-BE49-F238E27FC236}">
                    <a16:creationId xmlns:a16="http://schemas.microsoft.com/office/drawing/2014/main" id="{45BD9B09-C5B4-416C-BDB7-BC59FFA68CF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grpSp>
        <p:grpSp>
          <p:nvGrpSpPr>
            <p:cNvPr id="208" name="Group 207">
              <a:extLst>
                <a:ext uri="{FF2B5EF4-FFF2-40B4-BE49-F238E27FC236}">
                  <a16:creationId xmlns:a16="http://schemas.microsoft.com/office/drawing/2014/main" id="{FD94092B-FFD6-4782-B73B-14F080BD574A}"/>
                </a:ext>
              </a:extLst>
            </p:cNvPr>
            <p:cNvGrpSpPr>
              <a:grpSpLocks noChangeAspect="1"/>
            </p:cNvGrpSpPr>
            <p:nvPr/>
          </p:nvGrpSpPr>
          <p:grpSpPr>
            <a:xfrm>
              <a:off x="427038" y="2330672"/>
              <a:ext cx="566106" cy="566106"/>
              <a:chOff x="1948733" y="1887919"/>
              <a:chExt cx="495300" cy="495300"/>
            </a:xfrm>
          </p:grpSpPr>
          <p:grpSp>
            <p:nvGrpSpPr>
              <p:cNvPr id="209" name="Group 208">
                <a:extLst>
                  <a:ext uri="{FF2B5EF4-FFF2-40B4-BE49-F238E27FC236}">
                    <a16:creationId xmlns:a16="http://schemas.microsoft.com/office/drawing/2014/main" id="{60559CB1-70D4-4795-930B-F950E1FB4057}"/>
                  </a:ext>
                </a:extLst>
              </p:cNvPr>
              <p:cNvGrpSpPr/>
              <p:nvPr/>
            </p:nvGrpSpPr>
            <p:grpSpPr>
              <a:xfrm>
                <a:off x="1948733" y="1887919"/>
                <a:ext cx="495300" cy="495300"/>
                <a:chOff x="5414963" y="1585914"/>
                <a:chExt cx="495300" cy="495300"/>
              </a:xfrm>
            </p:grpSpPr>
            <p:sp>
              <p:nvSpPr>
                <p:cNvPr id="212" name="Freeform 55">
                  <a:extLst>
                    <a:ext uri="{FF2B5EF4-FFF2-40B4-BE49-F238E27FC236}">
                      <a16:creationId xmlns:a16="http://schemas.microsoft.com/office/drawing/2014/main" id="{8354A136-67DD-4D6C-8995-B1D16A9678E3}"/>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13" name="Freeform 56">
                  <a:extLst>
                    <a:ext uri="{FF2B5EF4-FFF2-40B4-BE49-F238E27FC236}">
                      <a16:creationId xmlns:a16="http://schemas.microsoft.com/office/drawing/2014/main" id="{4F9AF06B-68E3-4D23-A200-674758DD18F8}"/>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grpSp>
          <p:sp>
            <p:nvSpPr>
              <p:cNvPr id="210" name="Freeform 6">
                <a:extLst>
                  <a:ext uri="{FF2B5EF4-FFF2-40B4-BE49-F238E27FC236}">
                    <a16:creationId xmlns:a16="http://schemas.microsoft.com/office/drawing/2014/main" id="{E60D4695-7A52-414A-9E2A-DE7AF555B1B0}"/>
                  </a:ext>
                </a:extLst>
              </p:cNvPr>
              <p:cNvSpPr>
                <a:spLocks/>
              </p:cNvSpPr>
              <p:nvPr/>
            </p:nvSpPr>
            <p:spPr bwMode="auto">
              <a:xfrm rot="19800000" flipH="1">
                <a:off x="2025452" y="1961719"/>
                <a:ext cx="290513" cy="357188"/>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11" name="Freeform 7">
                <a:extLst>
                  <a:ext uri="{FF2B5EF4-FFF2-40B4-BE49-F238E27FC236}">
                    <a16:creationId xmlns:a16="http://schemas.microsoft.com/office/drawing/2014/main" id="{252AB0B4-5E1C-4357-A49F-8E7B16E6ADD7}"/>
                  </a:ext>
                </a:extLst>
              </p:cNvPr>
              <p:cNvSpPr>
                <a:spLocks/>
              </p:cNvSpPr>
              <p:nvPr/>
            </p:nvSpPr>
            <p:spPr bwMode="auto">
              <a:xfrm rot="19800000" flipH="1">
                <a:off x="2104599" y="2042993"/>
                <a:ext cx="185738" cy="185738"/>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grpSp>
        <p:sp>
          <p:nvSpPr>
            <p:cNvPr id="214" name="Freeform 12">
              <a:extLst>
                <a:ext uri="{FF2B5EF4-FFF2-40B4-BE49-F238E27FC236}">
                  <a16:creationId xmlns:a16="http://schemas.microsoft.com/office/drawing/2014/main" id="{2C004736-E466-427E-8368-BC1540FDF478}"/>
                </a:ext>
              </a:extLst>
            </p:cNvPr>
            <p:cNvSpPr>
              <a:spLocks noChangeAspect="1"/>
            </p:cNvSpPr>
            <p:nvPr/>
          </p:nvSpPr>
          <p:spPr bwMode="auto">
            <a:xfrm>
              <a:off x="459462" y="4386865"/>
              <a:ext cx="518763" cy="518763"/>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15" name="TextBox 214">
              <a:extLst>
                <a:ext uri="{FF2B5EF4-FFF2-40B4-BE49-F238E27FC236}">
                  <a16:creationId xmlns:a16="http://schemas.microsoft.com/office/drawing/2014/main" id="{C9D03E0B-4909-4C65-9CD4-F69B6DA5357D}"/>
                </a:ext>
              </a:extLst>
            </p:cNvPr>
            <p:cNvSpPr txBox="1"/>
            <p:nvPr/>
          </p:nvSpPr>
          <p:spPr>
            <a:xfrm>
              <a:off x="1356459" y="4523136"/>
              <a:ext cx="2643570" cy="246221"/>
            </a:xfrm>
            <a:prstGeom prst="rect">
              <a:avLst/>
            </a:prstGeom>
            <a:noFill/>
            <a:ln>
              <a:noFill/>
            </a:ln>
          </p:spPr>
          <p:txBody>
            <a:bodyPr wrap="square" lIns="0" tIns="0" rIns="0" bIns="0" rtlCol="0">
              <a:spAutoFit/>
            </a:bodyPr>
            <a:lstStyle/>
            <a:p>
              <a:pPr defTabSz="896386">
                <a:defRPr/>
              </a:pPr>
              <a:r>
                <a:rPr lang="en-US" sz="1568" kern="0">
                  <a:solidFill>
                    <a:srgbClr val="1A1A1A"/>
                  </a:solidFill>
                  <a:latin typeface="Segoe UI"/>
                </a:rPr>
                <a:t>App deployment</a:t>
              </a:r>
            </a:p>
          </p:txBody>
        </p:sp>
      </p:grpSp>
      <p:grpSp>
        <p:nvGrpSpPr>
          <p:cNvPr id="6" name="Group 5">
            <a:extLst>
              <a:ext uri="{FF2B5EF4-FFF2-40B4-BE49-F238E27FC236}">
                <a16:creationId xmlns:a16="http://schemas.microsoft.com/office/drawing/2014/main" id="{222BCE09-699E-4D92-A6C0-BAE8420DDAFF}"/>
              </a:ext>
              <a:ext uri="{C183D7F6-B498-43B3-948B-1728B52AA6E4}">
                <adec:decorative xmlns:adec="http://schemas.microsoft.com/office/drawing/2017/decorative" val="1"/>
              </a:ext>
            </a:extLst>
          </p:cNvPr>
          <p:cNvGrpSpPr/>
          <p:nvPr/>
        </p:nvGrpSpPr>
        <p:grpSpPr>
          <a:xfrm>
            <a:off x="5617241" y="620826"/>
            <a:ext cx="5413766" cy="4588574"/>
            <a:chOff x="5729878" y="632779"/>
            <a:chExt cx="5522323" cy="4680584"/>
          </a:xfrm>
        </p:grpSpPr>
        <p:grpSp>
          <p:nvGrpSpPr>
            <p:cNvPr id="2" name="Group 1">
              <a:extLst>
                <a:ext uri="{FF2B5EF4-FFF2-40B4-BE49-F238E27FC236}">
                  <a16:creationId xmlns:a16="http://schemas.microsoft.com/office/drawing/2014/main" id="{FCCFD1F9-0546-43B4-8F0E-6DEDB949AEC9}"/>
                </a:ext>
              </a:extLst>
            </p:cNvPr>
            <p:cNvGrpSpPr/>
            <p:nvPr/>
          </p:nvGrpSpPr>
          <p:grpSpPr>
            <a:xfrm>
              <a:off x="5729878" y="1656529"/>
              <a:ext cx="3732074" cy="3656834"/>
              <a:chOff x="5729878" y="2316929"/>
              <a:chExt cx="3732074" cy="3656834"/>
            </a:xfrm>
          </p:grpSpPr>
          <p:sp>
            <p:nvSpPr>
              <p:cNvPr id="216" name="TextBox 215">
                <a:extLst>
                  <a:ext uri="{FF2B5EF4-FFF2-40B4-BE49-F238E27FC236}">
                    <a16:creationId xmlns:a16="http://schemas.microsoft.com/office/drawing/2014/main" id="{94119A83-6468-4557-9C8B-5297430761A1}"/>
                  </a:ext>
                </a:extLst>
              </p:cNvPr>
              <p:cNvSpPr txBox="1"/>
              <p:nvPr/>
            </p:nvSpPr>
            <p:spPr>
              <a:xfrm>
                <a:off x="6684553" y="5580838"/>
                <a:ext cx="2576840" cy="246221"/>
              </a:xfrm>
              <a:prstGeom prst="rect">
                <a:avLst/>
              </a:prstGeom>
              <a:noFill/>
              <a:ln>
                <a:noFill/>
              </a:ln>
            </p:spPr>
            <p:txBody>
              <a:bodyPr wrap="square" lIns="0" tIns="0" rIns="0" bIns="0" rtlCol="0">
                <a:spAutoFit/>
              </a:bodyPr>
              <a:lstStyle/>
              <a:p>
                <a:pPr defTabSz="896386">
                  <a:defRPr/>
                </a:pPr>
                <a:r>
                  <a:rPr lang="en-US" sz="1568" kern="0">
                    <a:solidFill>
                      <a:srgbClr val="1A1A1A"/>
                    </a:solidFill>
                    <a:latin typeface="Segoe UI"/>
                  </a:rPr>
                  <a:t>Model retraining</a:t>
                </a:r>
              </a:p>
            </p:txBody>
          </p:sp>
          <p:grpSp>
            <p:nvGrpSpPr>
              <p:cNvPr id="217" name="Group 56">
                <a:extLst>
                  <a:ext uri="{FF2B5EF4-FFF2-40B4-BE49-F238E27FC236}">
                    <a16:creationId xmlns:a16="http://schemas.microsoft.com/office/drawing/2014/main" id="{8E449459-7EC9-4AAC-A017-21629430E4EB}"/>
                  </a:ext>
                </a:extLst>
              </p:cNvPr>
              <p:cNvGrpSpPr>
                <a:grpSpLocks noChangeAspect="1"/>
              </p:cNvGrpSpPr>
              <p:nvPr/>
            </p:nvGrpSpPr>
            <p:grpSpPr bwMode="auto">
              <a:xfrm>
                <a:off x="5767750" y="5434134"/>
                <a:ext cx="539629" cy="539629"/>
                <a:chOff x="410" y="999"/>
                <a:chExt cx="312" cy="312"/>
              </a:xfrm>
              <a:solidFill>
                <a:srgbClr val="0078D4"/>
              </a:solidFill>
            </p:grpSpPr>
            <p:sp>
              <p:nvSpPr>
                <p:cNvPr id="218" name="Oval 57">
                  <a:extLst>
                    <a:ext uri="{FF2B5EF4-FFF2-40B4-BE49-F238E27FC236}">
                      <a16:creationId xmlns:a16="http://schemas.microsoft.com/office/drawing/2014/main" id="{22F74473-0B83-494C-AC20-79DF7DFF8814}"/>
                    </a:ext>
                  </a:extLst>
                </p:cNvPr>
                <p:cNvSpPr>
                  <a:spLocks noChangeArrowheads="1"/>
                </p:cNvSpPr>
                <p:nvPr/>
              </p:nvSpPr>
              <p:spPr bwMode="auto">
                <a:xfrm>
                  <a:off x="410"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19" name="Oval 58">
                  <a:extLst>
                    <a:ext uri="{FF2B5EF4-FFF2-40B4-BE49-F238E27FC236}">
                      <a16:creationId xmlns:a16="http://schemas.microsoft.com/office/drawing/2014/main" id="{EE6AEA58-2C02-44A0-8503-8353934DE788}"/>
                    </a:ext>
                  </a:extLst>
                </p:cNvPr>
                <p:cNvSpPr>
                  <a:spLocks noChangeArrowheads="1"/>
                </p:cNvSpPr>
                <p:nvPr/>
              </p:nvSpPr>
              <p:spPr bwMode="auto">
                <a:xfrm>
                  <a:off x="468" y="99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0" name="Oval 59">
                  <a:extLst>
                    <a:ext uri="{FF2B5EF4-FFF2-40B4-BE49-F238E27FC236}">
                      <a16:creationId xmlns:a16="http://schemas.microsoft.com/office/drawing/2014/main" id="{FA90FB67-6C85-483E-B143-46AC9B5AF2C4}"/>
                    </a:ext>
                  </a:extLst>
                </p:cNvPr>
                <p:cNvSpPr>
                  <a:spLocks noChangeArrowheads="1"/>
                </p:cNvSpPr>
                <p:nvPr/>
              </p:nvSpPr>
              <p:spPr bwMode="auto">
                <a:xfrm>
                  <a:off x="525"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1" name="Oval 60">
                  <a:extLst>
                    <a:ext uri="{FF2B5EF4-FFF2-40B4-BE49-F238E27FC236}">
                      <a16:creationId xmlns:a16="http://schemas.microsoft.com/office/drawing/2014/main" id="{E08C962C-61F5-428A-B4D9-E376B1A112C1}"/>
                    </a:ext>
                  </a:extLst>
                </p:cNvPr>
                <p:cNvSpPr>
                  <a:spLocks noChangeArrowheads="1"/>
                </p:cNvSpPr>
                <p:nvPr/>
              </p:nvSpPr>
              <p:spPr bwMode="auto">
                <a:xfrm>
                  <a:off x="643"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2" name="Oval 61">
                  <a:extLst>
                    <a:ext uri="{FF2B5EF4-FFF2-40B4-BE49-F238E27FC236}">
                      <a16:creationId xmlns:a16="http://schemas.microsoft.com/office/drawing/2014/main" id="{11FADD14-531A-4A77-B9C4-ED8B28016717}"/>
                    </a:ext>
                  </a:extLst>
                </p:cNvPr>
                <p:cNvSpPr>
                  <a:spLocks noChangeArrowheads="1"/>
                </p:cNvSpPr>
                <p:nvPr/>
              </p:nvSpPr>
              <p:spPr bwMode="auto">
                <a:xfrm>
                  <a:off x="697"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3" name="Oval 62">
                  <a:extLst>
                    <a:ext uri="{FF2B5EF4-FFF2-40B4-BE49-F238E27FC236}">
                      <a16:creationId xmlns:a16="http://schemas.microsoft.com/office/drawing/2014/main" id="{EA1C0514-43C6-40AC-8035-D3B07682D513}"/>
                    </a:ext>
                  </a:extLst>
                </p:cNvPr>
                <p:cNvSpPr>
                  <a:spLocks noChangeArrowheads="1"/>
                </p:cNvSpPr>
                <p:nvPr/>
              </p:nvSpPr>
              <p:spPr bwMode="auto">
                <a:xfrm>
                  <a:off x="410" y="1057"/>
                  <a:ext cx="20"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4" name="Oval 63">
                  <a:extLst>
                    <a:ext uri="{FF2B5EF4-FFF2-40B4-BE49-F238E27FC236}">
                      <a16:creationId xmlns:a16="http://schemas.microsoft.com/office/drawing/2014/main" id="{99D622C4-4054-41E1-A656-DDA1C18D4A56}"/>
                    </a:ext>
                  </a:extLst>
                </p:cNvPr>
                <p:cNvSpPr>
                  <a:spLocks noChangeArrowheads="1"/>
                </p:cNvSpPr>
                <p:nvPr/>
              </p:nvSpPr>
              <p:spPr bwMode="auto">
                <a:xfrm>
                  <a:off x="468" y="1057"/>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5" name="Oval 64">
                  <a:extLst>
                    <a:ext uri="{FF2B5EF4-FFF2-40B4-BE49-F238E27FC236}">
                      <a16:creationId xmlns:a16="http://schemas.microsoft.com/office/drawing/2014/main" id="{DE88825A-17D8-4FBC-B33D-8DFC4B3F0E62}"/>
                    </a:ext>
                  </a:extLst>
                </p:cNvPr>
                <p:cNvSpPr>
                  <a:spLocks noChangeArrowheads="1"/>
                </p:cNvSpPr>
                <p:nvPr/>
              </p:nvSpPr>
              <p:spPr bwMode="auto">
                <a:xfrm>
                  <a:off x="520"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6" name="Oval 65">
                  <a:extLst>
                    <a:ext uri="{FF2B5EF4-FFF2-40B4-BE49-F238E27FC236}">
                      <a16:creationId xmlns:a16="http://schemas.microsoft.com/office/drawing/2014/main" id="{A23EF210-A325-4089-94CD-360348097943}"/>
                    </a:ext>
                  </a:extLst>
                </p:cNvPr>
                <p:cNvSpPr>
                  <a:spLocks noChangeArrowheads="1"/>
                </p:cNvSpPr>
                <p:nvPr/>
              </p:nvSpPr>
              <p:spPr bwMode="auto">
                <a:xfrm>
                  <a:off x="638"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7" name="Oval 66">
                  <a:extLst>
                    <a:ext uri="{FF2B5EF4-FFF2-40B4-BE49-F238E27FC236}">
                      <a16:creationId xmlns:a16="http://schemas.microsoft.com/office/drawing/2014/main" id="{DE827222-C392-4F93-9191-4CE42A783FA3}"/>
                    </a:ext>
                  </a:extLst>
                </p:cNvPr>
                <p:cNvSpPr>
                  <a:spLocks noChangeArrowheads="1"/>
                </p:cNvSpPr>
                <p:nvPr/>
              </p:nvSpPr>
              <p:spPr bwMode="auto">
                <a:xfrm>
                  <a:off x="692"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8" name="Oval 67">
                  <a:extLst>
                    <a:ext uri="{FF2B5EF4-FFF2-40B4-BE49-F238E27FC236}">
                      <a16:creationId xmlns:a16="http://schemas.microsoft.com/office/drawing/2014/main" id="{49E17EBB-0761-4788-9F1D-CA1D803EB80C}"/>
                    </a:ext>
                  </a:extLst>
                </p:cNvPr>
                <p:cNvSpPr>
                  <a:spLocks noChangeArrowheads="1"/>
                </p:cNvSpPr>
                <p:nvPr/>
              </p:nvSpPr>
              <p:spPr bwMode="auto">
                <a:xfrm>
                  <a:off x="410" y="111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29" name="Oval 68">
                  <a:extLst>
                    <a:ext uri="{FF2B5EF4-FFF2-40B4-BE49-F238E27FC236}">
                      <a16:creationId xmlns:a16="http://schemas.microsoft.com/office/drawing/2014/main" id="{6CAE364C-B234-4BC5-9A6F-1E220AEA6C2E}"/>
                    </a:ext>
                  </a:extLst>
                </p:cNvPr>
                <p:cNvSpPr>
                  <a:spLocks noChangeArrowheads="1"/>
                </p:cNvSpPr>
                <p:nvPr/>
              </p:nvSpPr>
              <p:spPr bwMode="auto">
                <a:xfrm>
                  <a:off x="463" y="1109"/>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0" name="Oval 69">
                  <a:extLst>
                    <a:ext uri="{FF2B5EF4-FFF2-40B4-BE49-F238E27FC236}">
                      <a16:creationId xmlns:a16="http://schemas.microsoft.com/office/drawing/2014/main" id="{10D5482D-909F-4E83-87DD-94E988FE1540}"/>
                    </a:ext>
                  </a:extLst>
                </p:cNvPr>
                <p:cNvSpPr>
                  <a:spLocks noChangeArrowheads="1"/>
                </p:cNvSpPr>
                <p:nvPr/>
              </p:nvSpPr>
              <p:spPr bwMode="auto">
                <a:xfrm>
                  <a:off x="692" y="110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1" name="Oval 70">
                  <a:extLst>
                    <a:ext uri="{FF2B5EF4-FFF2-40B4-BE49-F238E27FC236}">
                      <a16:creationId xmlns:a16="http://schemas.microsoft.com/office/drawing/2014/main" id="{21D0C2A9-4A30-44C0-8114-2175D954B60A}"/>
                    </a:ext>
                  </a:extLst>
                </p:cNvPr>
                <p:cNvSpPr>
                  <a:spLocks noChangeArrowheads="1"/>
                </p:cNvSpPr>
                <p:nvPr/>
              </p:nvSpPr>
              <p:spPr bwMode="auto">
                <a:xfrm>
                  <a:off x="410" y="11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2" name="Oval 71">
                  <a:extLst>
                    <a:ext uri="{FF2B5EF4-FFF2-40B4-BE49-F238E27FC236}">
                      <a16:creationId xmlns:a16="http://schemas.microsoft.com/office/drawing/2014/main" id="{594EB141-BB46-4BF7-A7A5-A308F0211BBF}"/>
                    </a:ext>
                  </a:extLst>
                </p:cNvPr>
                <p:cNvSpPr>
                  <a:spLocks noChangeArrowheads="1"/>
                </p:cNvSpPr>
                <p:nvPr/>
              </p:nvSpPr>
              <p:spPr bwMode="auto">
                <a:xfrm>
                  <a:off x="410" y="12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3" name="Oval 72">
                  <a:extLst>
                    <a:ext uri="{FF2B5EF4-FFF2-40B4-BE49-F238E27FC236}">
                      <a16:creationId xmlns:a16="http://schemas.microsoft.com/office/drawing/2014/main" id="{798856A5-DE85-4ED9-BA02-F6A2BABFB0B8}"/>
                    </a:ext>
                  </a:extLst>
                </p:cNvPr>
                <p:cNvSpPr>
                  <a:spLocks noChangeArrowheads="1"/>
                </p:cNvSpPr>
                <p:nvPr/>
              </p:nvSpPr>
              <p:spPr bwMode="auto">
                <a:xfrm>
                  <a:off x="468" y="122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4" name="Oval 73">
                  <a:extLst>
                    <a:ext uri="{FF2B5EF4-FFF2-40B4-BE49-F238E27FC236}">
                      <a16:creationId xmlns:a16="http://schemas.microsoft.com/office/drawing/2014/main" id="{204401F9-AA09-4394-AC03-C59A4F869407}"/>
                    </a:ext>
                  </a:extLst>
                </p:cNvPr>
                <p:cNvSpPr>
                  <a:spLocks noChangeArrowheads="1"/>
                </p:cNvSpPr>
                <p:nvPr/>
              </p:nvSpPr>
              <p:spPr bwMode="auto">
                <a:xfrm>
                  <a:off x="410" y="12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5" name="Oval 74">
                  <a:extLst>
                    <a:ext uri="{FF2B5EF4-FFF2-40B4-BE49-F238E27FC236}">
                      <a16:creationId xmlns:a16="http://schemas.microsoft.com/office/drawing/2014/main" id="{91D5F7EA-B88C-4EA5-9C00-CAD041197351}"/>
                    </a:ext>
                  </a:extLst>
                </p:cNvPr>
                <p:cNvSpPr>
                  <a:spLocks noChangeArrowheads="1"/>
                </p:cNvSpPr>
                <p:nvPr/>
              </p:nvSpPr>
              <p:spPr bwMode="auto">
                <a:xfrm>
                  <a:off x="468" y="1286"/>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6" name="Oval 75">
                  <a:extLst>
                    <a:ext uri="{FF2B5EF4-FFF2-40B4-BE49-F238E27FC236}">
                      <a16:creationId xmlns:a16="http://schemas.microsoft.com/office/drawing/2014/main" id="{5C4A6483-349B-49A9-B038-F50090C20F5B}"/>
                    </a:ext>
                  </a:extLst>
                </p:cNvPr>
                <p:cNvSpPr>
                  <a:spLocks noChangeArrowheads="1"/>
                </p:cNvSpPr>
                <p:nvPr/>
              </p:nvSpPr>
              <p:spPr bwMode="auto">
                <a:xfrm>
                  <a:off x="520"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7" name="Oval 76">
                  <a:extLst>
                    <a:ext uri="{FF2B5EF4-FFF2-40B4-BE49-F238E27FC236}">
                      <a16:creationId xmlns:a16="http://schemas.microsoft.com/office/drawing/2014/main" id="{52867749-D189-43E7-B28D-5FE81A11EA42}"/>
                    </a:ext>
                  </a:extLst>
                </p:cNvPr>
                <p:cNvSpPr>
                  <a:spLocks noChangeArrowheads="1"/>
                </p:cNvSpPr>
                <p:nvPr/>
              </p:nvSpPr>
              <p:spPr bwMode="auto">
                <a:xfrm>
                  <a:off x="638"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8" name="Oval 77">
                  <a:extLst>
                    <a:ext uri="{FF2B5EF4-FFF2-40B4-BE49-F238E27FC236}">
                      <a16:creationId xmlns:a16="http://schemas.microsoft.com/office/drawing/2014/main" id="{92FAD2C9-ED41-458A-AE61-679F798F6CDA}"/>
                    </a:ext>
                  </a:extLst>
                </p:cNvPr>
                <p:cNvSpPr>
                  <a:spLocks noChangeArrowheads="1"/>
                </p:cNvSpPr>
                <p:nvPr/>
              </p:nvSpPr>
              <p:spPr bwMode="auto">
                <a:xfrm>
                  <a:off x="583" y="999"/>
                  <a:ext cx="20" cy="2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39" name="Oval 78">
                  <a:extLst>
                    <a:ext uri="{FF2B5EF4-FFF2-40B4-BE49-F238E27FC236}">
                      <a16:creationId xmlns:a16="http://schemas.microsoft.com/office/drawing/2014/main" id="{683E108C-1BD9-4A13-A3EB-960BB2B20D05}"/>
                    </a:ext>
                  </a:extLst>
                </p:cNvPr>
                <p:cNvSpPr>
                  <a:spLocks noChangeArrowheads="1"/>
                </p:cNvSpPr>
                <p:nvPr/>
              </p:nvSpPr>
              <p:spPr bwMode="auto">
                <a:xfrm>
                  <a:off x="579" y="1052"/>
                  <a:ext cx="29"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0" name="Oval 79">
                  <a:extLst>
                    <a:ext uri="{FF2B5EF4-FFF2-40B4-BE49-F238E27FC236}">
                      <a16:creationId xmlns:a16="http://schemas.microsoft.com/office/drawing/2014/main" id="{2381B6D6-5CE7-4F7D-9D01-4E3ED1D8F89D}"/>
                    </a:ext>
                  </a:extLst>
                </p:cNvPr>
                <p:cNvSpPr>
                  <a:spLocks noChangeArrowheads="1"/>
                </p:cNvSpPr>
                <p:nvPr/>
              </p:nvSpPr>
              <p:spPr bwMode="auto">
                <a:xfrm>
                  <a:off x="520" y="1109"/>
                  <a:ext cx="30"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1" name="Oval 80">
                  <a:extLst>
                    <a:ext uri="{FF2B5EF4-FFF2-40B4-BE49-F238E27FC236}">
                      <a16:creationId xmlns:a16="http://schemas.microsoft.com/office/drawing/2014/main" id="{DEE25C2B-0BFE-4983-948E-D81EBC01B066}"/>
                    </a:ext>
                  </a:extLst>
                </p:cNvPr>
                <p:cNvSpPr>
                  <a:spLocks noChangeArrowheads="1"/>
                </p:cNvSpPr>
                <p:nvPr/>
              </p:nvSpPr>
              <p:spPr bwMode="auto">
                <a:xfrm>
                  <a:off x="573" y="1104"/>
                  <a:ext cx="40" cy="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2" name="Oval 81">
                  <a:extLst>
                    <a:ext uri="{FF2B5EF4-FFF2-40B4-BE49-F238E27FC236}">
                      <a16:creationId xmlns:a16="http://schemas.microsoft.com/office/drawing/2014/main" id="{52CA2ABD-934A-4CEB-8E45-876A3E06CB32}"/>
                    </a:ext>
                  </a:extLst>
                </p:cNvPr>
                <p:cNvSpPr>
                  <a:spLocks noChangeArrowheads="1"/>
                </p:cNvSpPr>
                <p:nvPr/>
              </p:nvSpPr>
              <p:spPr bwMode="auto">
                <a:xfrm>
                  <a:off x="638" y="1109"/>
                  <a:ext cx="30"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3" name="Oval 82">
                  <a:extLst>
                    <a:ext uri="{FF2B5EF4-FFF2-40B4-BE49-F238E27FC236}">
                      <a16:creationId xmlns:a16="http://schemas.microsoft.com/office/drawing/2014/main" id="{B2A8A843-08C5-4786-8E8A-CCB7DB8861EF}"/>
                    </a:ext>
                  </a:extLst>
                </p:cNvPr>
                <p:cNvSpPr>
                  <a:spLocks noChangeArrowheads="1"/>
                </p:cNvSpPr>
                <p:nvPr/>
              </p:nvSpPr>
              <p:spPr bwMode="auto">
                <a:xfrm>
                  <a:off x="463" y="1168"/>
                  <a:ext cx="29" cy="2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4" name="Oval 83">
                  <a:extLst>
                    <a:ext uri="{FF2B5EF4-FFF2-40B4-BE49-F238E27FC236}">
                      <a16:creationId xmlns:a16="http://schemas.microsoft.com/office/drawing/2014/main" id="{6E97B6E7-D599-45A0-8516-3779ECB8C12A}"/>
                    </a:ext>
                  </a:extLst>
                </p:cNvPr>
                <p:cNvSpPr>
                  <a:spLocks noChangeArrowheads="1"/>
                </p:cNvSpPr>
                <p:nvPr/>
              </p:nvSpPr>
              <p:spPr bwMode="auto">
                <a:xfrm>
                  <a:off x="515" y="1162"/>
                  <a:ext cx="40" cy="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5" name="Oval 84">
                  <a:extLst>
                    <a:ext uri="{FF2B5EF4-FFF2-40B4-BE49-F238E27FC236}">
                      <a16:creationId xmlns:a16="http://schemas.microsoft.com/office/drawing/2014/main" id="{B2AA5DA8-F41B-4D4E-B20E-8CE320D73C7D}"/>
                    </a:ext>
                  </a:extLst>
                </p:cNvPr>
                <p:cNvSpPr>
                  <a:spLocks noChangeArrowheads="1"/>
                </p:cNvSpPr>
                <p:nvPr/>
              </p:nvSpPr>
              <p:spPr bwMode="auto">
                <a:xfrm>
                  <a:off x="564" y="1153"/>
                  <a:ext cx="59" cy="59"/>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6" name="Oval 85">
                  <a:extLst>
                    <a:ext uri="{FF2B5EF4-FFF2-40B4-BE49-F238E27FC236}">
                      <a16:creationId xmlns:a16="http://schemas.microsoft.com/office/drawing/2014/main" id="{2CB90CA7-C099-423F-BA4C-CE794889EC3E}"/>
                    </a:ext>
                  </a:extLst>
                </p:cNvPr>
                <p:cNvSpPr>
                  <a:spLocks noChangeArrowheads="1"/>
                </p:cNvSpPr>
                <p:nvPr/>
              </p:nvSpPr>
              <p:spPr bwMode="auto">
                <a:xfrm>
                  <a:off x="633" y="1162"/>
                  <a:ext cx="40" cy="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7" name="Oval 86">
                  <a:extLst>
                    <a:ext uri="{FF2B5EF4-FFF2-40B4-BE49-F238E27FC236}">
                      <a16:creationId xmlns:a16="http://schemas.microsoft.com/office/drawing/2014/main" id="{DAC7A027-A303-4206-8C8E-71B46007A194}"/>
                    </a:ext>
                  </a:extLst>
                </p:cNvPr>
                <p:cNvSpPr>
                  <a:spLocks noChangeArrowheads="1"/>
                </p:cNvSpPr>
                <p:nvPr/>
              </p:nvSpPr>
              <p:spPr bwMode="auto">
                <a:xfrm>
                  <a:off x="697" y="1172"/>
                  <a:ext cx="20" cy="2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8" name="Oval 87">
                  <a:extLst>
                    <a:ext uri="{FF2B5EF4-FFF2-40B4-BE49-F238E27FC236}">
                      <a16:creationId xmlns:a16="http://schemas.microsoft.com/office/drawing/2014/main" id="{67502C4E-C57E-4416-9267-7125337A14D7}"/>
                    </a:ext>
                  </a:extLst>
                </p:cNvPr>
                <p:cNvSpPr>
                  <a:spLocks noChangeArrowheads="1"/>
                </p:cNvSpPr>
                <p:nvPr/>
              </p:nvSpPr>
              <p:spPr bwMode="auto">
                <a:xfrm>
                  <a:off x="520" y="1224"/>
                  <a:ext cx="30"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49" name="Oval 88">
                  <a:extLst>
                    <a:ext uri="{FF2B5EF4-FFF2-40B4-BE49-F238E27FC236}">
                      <a16:creationId xmlns:a16="http://schemas.microsoft.com/office/drawing/2014/main" id="{2ECA8DF2-782F-4712-8B35-F3F35042DF3C}"/>
                    </a:ext>
                  </a:extLst>
                </p:cNvPr>
                <p:cNvSpPr>
                  <a:spLocks noChangeArrowheads="1"/>
                </p:cNvSpPr>
                <p:nvPr/>
              </p:nvSpPr>
              <p:spPr bwMode="auto">
                <a:xfrm>
                  <a:off x="573" y="1219"/>
                  <a:ext cx="40" cy="4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50" name="Oval 89">
                  <a:extLst>
                    <a:ext uri="{FF2B5EF4-FFF2-40B4-BE49-F238E27FC236}">
                      <a16:creationId xmlns:a16="http://schemas.microsoft.com/office/drawing/2014/main" id="{3D6D00B0-AF3D-48E0-AFCE-666F9BE84D5E}"/>
                    </a:ext>
                  </a:extLst>
                </p:cNvPr>
                <p:cNvSpPr>
                  <a:spLocks noChangeArrowheads="1"/>
                </p:cNvSpPr>
                <p:nvPr/>
              </p:nvSpPr>
              <p:spPr bwMode="auto">
                <a:xfrm>
                  <a:off x="638" y="1226"/>
                  <a:ext cx="30"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51" name="Oval 90">
                  <a:extLst>
                    <a:ext uri="{FF2B5EF4-FFF2-40B4-BE49-F238E27FC236}">
                      <a16:creationId xmlns:a16="http://schemas.microsoft.com/office/drawing/2014/main" id="{844FA5CE-43C2-4164-B00D-EF634DA2C3FC}"/>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52" name="Oval 91">
                  <a:extLst>
                    <a:ext uri="{FF2B5EF4-FFF2-40B4-BE49-F238E27FC236}">
                      <a16:creationId xmlns:a16="http://schemas.microsoft.com/office/drawing/2014/main" id="{5A48739D-BD46-4642-866E-EC49DBEC5A07}"/>
                    </a:ext>
                  </a:extLst>
                </p:cNvPr>
                <p:cNvSpPr>
                  <a:spLocks noChangeArrowheads="1"/>
                </p:cNvSpPr>
                <p:nvPr/>
              </p:nvSpPr>
              <p:spPr bwMode="auto">
                <a:xfrm>
                  <a:off x="579" y="1281"/>
                  <a:ext cx="29" cy="3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53" name="Oval 92">
                  <a:extLst>
                    <a:ext uri="{FF2B5EF4-FFF2-40B4-BE49-F238E27FC236}">
                      <a16:creationId xmlns:a16="http://schemas.microsoft.com/office/drawing/2014/main" id="{ACC2F783-C1D0-46E6-9142-D790357C5CA1}"/>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grpSp>
          <p:grpSp>
            <p:nvGrpSpPr>
              <p:cNvPr id="254" name="Group 46">
                <a:extLst>
                  <a:ext uri="{FF2B5EF4-FFF2-40B4-BE49-F238E27FC236}">
                    <a16:creationId xmlns:a16="http://schemas.microsoft.com/office/drawing/2014/main" id="{17878E23-C54B-4052-A1DC-F85FC787A781}"/>
                  </a:ext>
                </a:extLst>
              </p:cNvPr>
              <p:cNvGrpSpPr>
                <a:grpSpLocks noChangeAspect="1"/>
              </p:cNvGrpSpPr>
              <p:nvPr/>
            </p:nvGrpSpPr>
            <p:grpSpPr bwMode="auto">
              <a:xfrm>
                <a:off x="5729878" y="3264610"/>
                <a:ext cx="593592" cy="593592"/>
                <a:chOff x="2812" y="999"/>
                <a:chExt cx="312" cy="312"/>
              </a:xfrm>
            </p:grpSpPr>
            <p:sp>
              <p:nvSpPr>
                <p:cNvPr id="255" name="Freeform 47">
                  <a:extLst>
                    <a:ext uri="{FF2B5EF4-FFF2-40B4-BE49-F238E27FC236}">
                      <a16:creationId xmlns:a16="http://schemas.microsoft.com/office/drawing/2014/main" id="{E0AA2495-0555-44C2-9A00-606D6F717E0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56" name="Freeform 48">
                  <a:extLst>
                    <a:ext uri="{FF2B5EF4-FFF2-40B4-BE49-F238E27FC236}">
                      <a16:creationId xmlns:a16="http://schemas.microsoft.com/office/drawing/2014/main" id="{2FCA6546-898C-4C2F-A41E-78634D289D0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57" name="Freeform 49">
                  <a:extLst>
                    <a:ext uri="{FF2B5EF4-FFF2-40B4-BE49-F238E27FC236}">
                      <a16:creationId xmlns:a16="http://schemas.microsoft.com/office/drawing/2014/main" id="{8D489D04-4A7B-408A-B586-3AF195DF60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grpSp>
          <p:grpSp>
            <p:nvGrpSpPr>
              <p:cNvPr id="258" name="Group 257">
                <a:extLst>
                  <a:ext uri="{FF2B5EF4-FFF2-40B4-BE49-F238E27FC236}">
                    <a16:creationId xmlns:a16="http://schemas.microsoft.com/office/drawing/2014/main" id="{9B924622-C1EE-46A5-A23A-456B897D8352}"/>
                  </a:ext>
                </a:extLst>
              </p:cNvPr>
              <p:cNvGrpSpPr>
                <a:grpSpLocks noChangeAspect="1"/>
              </p:cNvGrpSpPr>
              <p:nvPr/>
            </p:nvGrpSpPr>
            <p:grpSpPr>
              <a:xfrm>
                <a:off x="5729878" y="2316929"/>
                <a:ext cx="593592" cy="593592"/>
                <a:chOff x="1948733" y="1887919"/>
                <a:chExt cx="495300" cy="495300"/>
              </a:xfrm>
            </p:grpSpPr>
            <p:grpSp>
              <p:nvGrpSpPr>
                <p:cNvPr id="259" name="Group 258">
                  <a:extLst>
                    <a:ext uri="{FF2B5EF4-FFF2-40B4-BE49-F238E27FC236}">
                      <a16:creationId xmlns:a16="http://schemas.microsoft.com/office/drawing/2014/main" id="{064C5412-B945-42CA-909C-591AD764DE36}"/>
                    </a:ext>
                  </a:extLst>
                </p:cNvPr>
                <p:cNvGrpSpPr/>
                <p:nvPr/>
              </p:nvGrpSpPr>
              <p:grpSpPr>
                <a:xfrm>
                  <a:off x="1948733" y="1887919"/>
                  <a:ext cx="495300" cy="495300"/>
                  <a:chOff x="5414963" y="1585914"/>
                  <a:chExt cx="495300" cy="495300"/>
                </a:xfrm>
              </p:grpSpPr>
              <p:sp>
                <p:nvSpPr>
                  <p:cNvPr id="262" name="Freeform 55">
                    <a:extLst>
                      <a:ext uri="{FF2B5EF4-FFF2-40B4-BE49-F238E27FC236}">
                        <a16:creationId xmlns:a16="http://schemas.microsoft.com/office/drawing/2014/main" id="{113F659E-B5F8-45FD-B1A4-097B9541160B}"/>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63" name="Freeform 56">
                    <a:extLst>
                      <a:ext uri="{FF2B5EF4-FFF2-40B4-BE49-F238E27FC236}">
                        <a16:creationId xmlns:a16="http://schemas.microsoft.com/office/drawing/2014/main" id="{20521F59-22D3-4E66-BA13-94A3930038CA}"/>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grpSp>
            <p:sp>
              <p:nvSpPr>
                <p:cNvPr id="260" name="Freeform 6">
                  <a:extLst>
                    <a:ext uri="{FF2B5EF4-FFF2-40B4-BE49-F238E27FC236}">
                      <a16:creationId xmlns:a16="http://schemas.microsoft.com/office/drawing/2014/main" id="{B41E6062-5C06-4D12-9D3E-EEA04AEDB012}"/>
                    </a:ext>
                  </a:extLst>
                </p:cNvPr>
                <p:cNvSpPr>
                  <a:spLocks/>
                </p:cNvSpPr>
                <p:nvPr/>
              </p:nvSpPr>
              <p:spPr bwMode="auto">
                <a:xfrm rot="19800000" flipH="1">
                  <a:off x="2025452" y="1961719"/>
                  <a:ext cx="290513" cy="357188"/>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61" name="Freeform 7">
                  <a:extLst>
                    <a:ext uri="{FF2B5EF4-FFF2-40B4-BE49-F238E27FC236}">
                      <a16:creationId xmlns:a16="http://schemas.microsoft.com/office/drawing/2014/main" id="{181D46F5-9FB9-4F63-A198-7E0D98379B3A}"/>
                    </a:ext>
                  </a:extLst>
                </p:cNvPr>
                <p:cNvSpPr>
                  <a:spLocks/>
                </p:cNvSpPr>
                <p:nvPr/>
              </p:nvSpPr>
              <p:spPr bwMode="auto">
                <a:xfrm rot="19800000" flipH="1">
                  <a:off x="2104599" y="2042993"/>
                  <a:ext cx="185738" cy="185738"/>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grpSp>
          <p:sp>
            <p:nvSpPr>
              <p:cNvPr id="264" name="Freeform 12">
                <a:extLst>
                  <a:ext uri="{FF2B5EF4-FFF2-40B4-BE49-F238E27FC236}">
                    <a16:creationId xmlns:a16="http://schemas.microsoft.com/office/drawing/2014/main" id="{CEE25945-F02A-466A-861D-6B9C8109BB5A}"/>
                  </a:ext>
                </a:extLst>
              </p:cNvPr>
              <p:cNvSpPr>
                <a:spLocks noChangeAspect="1"/>
              </p:cNvSpPr>
              <p:nvPr/>
            </p:nvSpPr>
            <p:spPr bwMode="auto">
              <a:xfrm>
                <a:off x="5764715" y="4374271"/>
                <a:ext cx="543950" cy="543950"/>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2050"/>
              </a:solidFill>
              <a:ln>
                <a:noFill/>
              </a:ln>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sp>
            <p:nvSpPr>
              <p:cNvPr id="265" name="TextBox 264">
                <a:extLst>
                  <a:ext uri="{FF2B5EF4-FFF2-40B4-BE49-F238E27FC236}">
                    <a16:creationId xmlns:a16="http://schemas.microsoft.com/office/drawing/2014/main" id="{9DF9B187-5EEE-4E9D-BE42-7D4AE9A63DE0}"/>
                  </a:ext>
                </a:extLst>
              </p:cNvPr>
              <p:cNvSpPr txBox="1"/>
              <p:nvPr/>
            </p:nvSpPr>
            <p:spPr>
              <a:xfrm>
                <a:off x="6684553" y="3438296"/>
                <a:ext cx="1824220" cy="246221"/>
              </a:xfrm>
              <a:prstGeom prst="rect">
                <a:avLst/>
              </a:prstGeom>
              <a:noFill/>
              <a:ln>
                <a:noFill/>
              </a:ln>
            </p:spPr>
            <p:txBody>
              <a:bodyPr wrap="square" lIns="0" tIns="0" rIns="0" bIns="0" rtlCol="0">
                <a:spAutoFit/>
              </a:bodyPr>
              <a:lstStyle/>
              <a:p>
                <a:pPr defTabSz="896386">
                  <a:defRPr/>
                </a:pPr>
                <a:r>
                  <a:rPr lang="en-US" sz="1568" kern="0">
                    <a:solidFill>
                      <a:srgbClr val="1A1A1A"/>
                    </a:solidFill>
                    <a:latin typeface="Segoe UI"/>
                  </a:rPr>
                  <a:t>Model validation</a:t>
                </a:r>
              </a:p>
            </p:txBody>
          </p:sp>
          <p:sp>
            <p:nvSpPr>
              <p:cNvPr id="266" name="TextBox 265">
                <a:extLst>
                  <a:ext uri="{FF2B5EF4-FFF2-40B4-BE49-F238E27FC236}">
                    <a16:creationId xmlns:a16="http://schemas.microsoft.com/office/drawing/2014/main" id="{ECB663B2-0563-4367-86F1-31887FA6A78C}"/>
                  </a:ext>
                </a:extLst>
              </p:cNvPr>
              <p:cNvSpPr txBox="1"/>
              <p:nvPr/>
            </p:nvSpPr>
            <p:spPr>
              <a:xfrm>
                <a:off x="6684553" y="2490615"/>
                <a:ext cx="2478610" cy="246221"/>
              </a:xfrm>
              <a:prstGeom prst="rect">
                <a:avLst/>
              </a:prstGeom>
              <a:noFill/>
              <a:ln>
                <a:noFill/>
              </a:ln>
            </p:spPr>
            <p:txBody>
              <a:bodyPr wrap="square" lIns="0" tIns="0" rIns="0" bIns="0" rtlCol="0">
                <a:spAutoFit/>
              </a:bodyPr>
              <a:lstStyle/>
              <a:p>
                <a:pPr defTabSz="896386">
                  <a:defRPr/>
                </a:pPr>
                <a:r>
                  <a:rPr lang="en-US" sz="1568" kern="0">
                    <a:solidFill>
                      <a:srgbClr val="1A1A1A"/>
                    </a:solidFill>
                    <a:latin typeface="Segoe UI"/>
                  </a:rPr>
                  <a:t>Model reproducibility</a:t>
                </a:r>
              </a:p>
            </p:txBody>
          </p:sp>
          <p:sp>
            <p:nvSpPr>
              <p:cNvPr id="267" name="TextBox 266">
                <a:extLst>
                  <a:ext uri="{FF2B5EF4-FFF2-40B4-BE49-F238E27FC236}">
                    <a16:creationId xmlns:a16="http://schemas.microsoft.com/office/drawing/2014/main" id="{16AD7E70-6157-451D-87B8-BB9A4E249362}"/>
                  </a:ext>
                </a:extLst>
              </p:cNvPr>
              <p:cNvSpPr txBox="1"/>
              <p:nvPr/>
            </p:nvSpPr>
            <p:spPr>
              <a:xfrm>
                <a:off x="6684553" y="4523136"/>
                <a:ext cx="2777399" cy="246221"/>
              </a:xfrm>
              <a:prstGeom prst="rect">
                <a:avLst/>
              </a:prstGeom>
              <a:noFill/>
              <a:ln>
                <a:noFill/>
              </a:ln>
            </p:spPr>
            <p:txBody>
              <a:bodyPr wrap="square" lIns="0" tIns="0" rIns="0" bIns="0" rtlCol="0">
                <a:spAutoFit/>
              </a:bodyPr>
              <a:lstStyle/>
              <a:p>
                <a:pPr defTabSz="896386">
                  <a:defRPr/>
                </a:pPr>
                <a:r>
                  <a:rPr lang="en-US" sz="1568" kern="0">
                    <a:solidFill>
                      <a:srgbClr val="1A1A1A"/>
                    </a:solidFill>
                    <a:latin typeface="Segoe UI"/>
                  </a:rPr>
                  <a:t>Model deployment</a:t>
                </a:r>
              </a:p>
            </p:txBody>
          </p:sp>
        </p:grpSp>
        <p:sp>
          <p:nvSpPr>
            <p:cNvPr id="268" name="Title 4">
              <a:extLst>
                <a:ext uri="{FF2B5EF4-FFF2-40B4-BE49-F238E27FC236}">
                  <a16:creationId xmlns:a16="http://schemas.microsoft.com/office/drawing/2014/main" id="{DCDC7004-2CE6-4771-B9A3-46B0FBEC868F}"/>
                </a:ext>
              </a:extLst>
            </p:cNvPr>
            <p:cNvSpPr txBox="1">
              <a:spLocks/>
            </p:cNvSpPr>
            <p:nvPr/>
          </p:nvSpPr>
          <p:spPr>
            <a:xfrm>
              <a:off x="5729879" y="632779"/>
              <a:ext cx="5522322" cy="410369"/>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defTabSz="914367">
                <a:lnSpc>
                  <a:spcPts val="3137"/>
                </a:lnSpc>
              </a:pPr>
              <a:r>
                <a:rPr lang="en-US" sz="2745" spc="-49" err="1">
                  <a:latin typeface="Segoe UI Semibold"/>
                </a:rPr>
                <a:t>MLOps</a:t>
              </a:r>
              <a:endParaRPr lang="en-US" sz="2745" spc="-49">
                <a:latin typeface="Segoe UI Semibold"/>
              </a:endParaRPr>
            </a:p>
          </p:txBody>
        </p:sp>
      </p:grpSp>
    </p:spTree>
    <p:extLst>
      <p:ext uri="{BB962C8B-B14F-4D97-AF65-F5344CB8AC3E}">
        <p14:creationId xmlns:p14="http://schemas.microsoft.com/office/powerpoint/2010/main" val="382861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0245 -6.58193E-7 L -4.4243E-6 -6.58193E-7 " pathEditMode="relative" rAng="0" ptsTypes="AA">
                                      <p:cBhvr>
                                        <p:cTn id="9" dur="600" fill="hold"/>
                                        <p:tgtEl>
                                          <p:spTgt spid="5"/>
                                        </p:tgtEl>
                                        <p:attrNameLst>
                                          <p:attrName>ppt_x</p:attrName>
                                          <p:attrName>ppt_y</p:attrName>
                                        </p:attrNameLst>
                                      </p:cBhvr>
                                      <p:rCtr x="1225"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0.0245 -6.58193E-7 L -4.4243E-6 -6.58193E-7 " pathEditMode="relative" rAng="0" ptsTypes="AA">
                                      <p:cBhvr>
                                        <p:cTn id="14" dur="600" fill="hold"/>
                                        <p:tgtEl>
                                          <p:spTgt spid="3"/>
                                        </p:tgtEl>
                                        <p:attrNameLst>
                                          <p:attrName>ppt_x</p:attrName>
                                          <p:attrName>ppt_y</p:attrName>
                                        </p:attrNameLst>
                                      </p:cBhvr>
                                      <p:rCtr x="1225"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42" presetClass="path" presetSubtype="0" decel="100000" fill="hold" nodeType="withEffect">
                                  <p:stCondLst>
                                    <p:cond delay="0"/>
                                  </p:stCondLst>
                                  <p:childTnLst>
                                    <p:animMotion origin="layout" path="M -0.0245 -6.58193E-7 L -4.4243E-6 -6.58193E-7 " pathEditMode="relative" rAng="0" ptsTypes="AA">
                                      <p:cBhvr>
                                        <p:cTn id="21" dur="6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EE172B-1655-46B6-B679-325B6A542563}"/>
              </a:ext>
              <a:ext uri="{C183D7F6-B498-43B3-948B-1728B52AA6E4}">
                <adec:decorative xmlns:adec="http://schemas.microsoft.com/office/drawing/2017/decorative" val="1"/>
              </a:ext>
            </a:extLst>
          </p:cNvPr>
          <p:cNvSpPr/>
          <p:nvPr/>
        </p:nvSpPr>
        <p:spPr bwMode="auto">
          <a:xfrm>
            <a:off x="0" y="5670064"/>
            <a:ext cx="12192000" cy="1187451"/>
          </a:xfrm>
          <a:prstGeom prst="rect">
            <a:avLst/>
          </a:prstGeom>
          <a:solidFill>
            <a:schemeClr val="tx2"/>
          </a:solidFill>
          <a:ln>
            <a:noFill/>
            <a:headEnd type="none" w="med" len="med"/>
            <a:tailEnd type="none" w="med" len="med"/>
          </a:ln>
          <a:effectLst>
            <a:outerShdw blurRad="215900" dist="38100" dir="16200000"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C183D7F6-B498-43B3-948B-1728B52AA6E4}">
                <adec:decorative xmlns:adec="http://schemas.microsoft.com/office/drawing/2017/decorative" val="1"/>
              </a:ext>
            </a:extLst>
          </p:cNvPr>
          <p:cNvSpPr txBox="1"/>
          <p:nvPr/>
        </p:nvSpPr>
        <p:spPr>
          <a:xfrm>
            <a:off x="474452" y="2960554"/>
            <a:ext cx="1840531" cy="512935"/>
          </a:xfrm>
          <a:prstGeom prst="rect">
            <a:avLst/>
          </a:prstGeom>
          <a:noFill/>
        </p:spPr>
        <p:txBody>
          <a:bodyPr wrap="none" rtlCol="0">
            <a:spAutoFit/>
          </a:bodyPr>
          <a:lstStyle/>
          <a:p>
            <a:pPr algn="ctr" defTabSz="896386">
              <a:defRPr/>
            </a:pPr>
            <a:r>
              <a:rPr lang="en-US" sz="1372">
                <a:solidFill>
                  <a:srgbClr val="0078D4"/>
                </a:solidFill>
                <a:latin typeface="Segoe UI Semibold"/>
              </a:rPr>
              <a:t>App developer</a:t>
            </a:r>
          </a:p>
          <a:p>
            <a:pPr algn="ctr" defTabSz="896386">
              <a:defRPr/>
            </a:pPr>
            <a:r>
              <a:rPr lang="en-US" sz="1372">
                <a:solidFill>
                  <a:srgbClr val="0078D4"/>
                </a:solidFill>
                <a:latin typeface="Segoe UI Semibold"/>
              </a:rPr>
              <a:t>using Azure DevOps </a:t>
            </a: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77" name="TextBox 76">
            <a:extLst>
              <a:ext uri="{FF2B5EF4-FFF2-40B4-BE49-F238E27FC236}">
                <a16:creationId xmlns:a16="http://schemas.microsoft.com/office/drawing/2014/main" id="{77BEC5C5-03C7-4F2F-AC57-5A1C911725B7}"/>
              </a:ext>
              <a:ext uri="{C183D7F6-B498-43B3-948B-1728B52AA6E4}">
                <adec:decorative xmlns:adec="http://schemas.microsoft.com/office/drawing/2017/decorative" val="1"/>
              </a:ext>
            </a:extLst>
          </p:cNvPr>
          <p:cNvSpPr txBox="1"/>
          <p:nvPr/>
        </p:nvSpPr>
        <p:spPr>
          <a:xfrm>
            <a:off x="4427112"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Build app</a:t>
            </a:r>
          </a:p>
        </p:txBody>
      </p:sp>
      <p:sp>
        <p:nvSpPr>
          <p:cNvPr id="177" name="TextBox 176">
            <a:extLst>
              <a:ext uri="{FF2B5EF4-FFF2-40B4-BE49-F238E27FC236}">
                <a16:creationId xmlns:a16="http://schemas.microsoft.com/office/drawing/2014/main" id="{BFAC2114-584C-4F9C-A037-40EA12F06D37}"/>
              </a:ext>
              <a:ext uri="{C183D7F6-B498-43B3-948B-1728B52AA6E4}">
                <adec:decorative xmlns:adec="http://schemas.microsoft.com/office/drawing/2017/decorative" val="1"/>
              </a:ext>
            </a:extLst>
          </p:cNvPr>
          <p:cNvSpPr txBox="1"/>
          <p:nvPr/>
        </p:nvSpPr>
        <p:spPr>
          <a:xfrm>
            <a:off x="275041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Collaborate</a:t>
            </a:r>
          </a:p>
        </p:txBody>
      </p:sp>
      <p:sp>
        <p:nvSpPr>
          <p:cNvPr id="195" name="TextBox 194">
            <a:extLst>
              <a:ext uri="{FF2B5EF4-FFF2-40B4-BE49-F238E27FC236}">
                <a16:creationId xmlns:a16="http://schemas.microsoft.com/office/drawing/2014/main" id="{11D48176-625D-41F6-881F-CDC6366CA1E1}"/>
              </a:ext>
              <a:ext uri="{C183D7F6-B498-43B3-948B-1728B52AA6E4}">
                <adec:decorative xmlns:adec="http://schemas.microsoft.com/office/drawing/2017/decorative" val="1"/>
              </a:ext>
            </a:extLst>
          </p:cNvPr>
          <p:cNvSpPr txBox="1"/>
          <p:nvPr/>
        </p:nvSpPr>
        <p:spPr>
          <a:xfrm>
            <a:off x="6155780"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Test app</a:t>
            </a:r>
          </a:p>
        </p:txBody>
      </p:sp>
      <p:sp>
        <p:nvSpPr>
          <p:cNvPr id="64" name="TextBox 63">
            <a:extLst>
              <a:ext uri="{FF2B5EF4-FFF2-40B4-BE49-F238E27FC236}">
                <a16:creationId xmlns:a16="http://schemas.microsoft.com/office/drawing/2014/main" id="{2B9C493C-50AE-4CC5-AC70-B712DDAFEF7A}"/>
              </a:ext>
              <a:ext uri="{C183D7F6-B498-43B3-948B-1728B52AA6E4}">
                <adec:decorative xmlns:adec="http://schemas.microsoft.com/office/drawing/2017/decorative" val="1"/>
              </a:ext>
            </a:extLst>
          </p:cNvPr>
          <p:cNvSpPr txBox="1"/>
          <p:nvPr/>
        </p:nvSpPr>
        <p:spPr>
          <a:xfrm>
            <a:off x="802864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Release app</a:t>
            </a:r>
          </a:p>
        </p:txBody>
      </p:sp>
      <p:sp>
        <p:nvSpPr>
          <p:cNvPr id="66" name="TextBox 65">
            <a:extLst>
              <a:ext uri="{FF2B5EF4-FFF2-40B4-BE49-F238E27FC236}">
                <a16:creationId xmlns:a16="http://schemas.microsoft.com/office/drawing/2014/main" id="{F01899C5-76AF-4671-BC57-2159B2BEDD54}"/>
              </a:ext>
              <a:ext uri="{C183D7F6-B498-43B3-948B-1728B52AA6E4}">
                <adec:decorative xmlns:adec="http://schemas.microsoft.com/office/drawing/2017/decorative" val="1"/>
              </a:ext>
            </a:extLst>
          </p:cNvPr>
          <p:cNvSpPr txBox="1"/>
          <p:nvPr/>
        </p:nvSpPr>
        <p:spPr>
          <a:xfrm>
            <a:off x="9784764"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Monitor app</a:t>
            </a:r>
          </a:p>
        </p:txBody>
      </p:sp>
      <p:cxnSp>
        <p:nvCxnSpPr>
          <p:cNvPr id="74" name="Straight Arrow Connector 73">
            <a:extLst>
              <a:ext uri="{FF2B5EF4-FFF2-40B4-BE49-F238E27FC236}">
                <a16:creationId xmlns:a16="http://schemas.microsoft.com/office/drawing/2014/main" id="{E2508F44-6D62-4806-BC2B-51EF70B47871}"/>
              </a:ext>
              <a:ext uri="{C183D7F6-B498-43B3-948B-1728B52AA6E4}">
                <adec:decorative xmlns:adec="http://schemas.microsoft.com/office/drawing/2017/decorative" val="1"/>
              </a:ext>
            </a:extLst>
          </p:cNvPr>
          <p:cNvCxnSpPr>
            <a:cxnSpLocks/>
          </p:cNvCxnSpPr>
          <p:nvPr/>
        </p:nvCxnSpPr>
        <p:spPr>
          <a:xfrm flipV="1">
            <a:off x="3894372" y="2538106"/>
            <a:ext cx="75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1B6C3C4-4D22-4C80-9B95-F30D36BE53BA}"/>
              </a:ext>
              <a:ext uri="{C183D7F6-B498-43B3-948B-1728B52AA6E4}">
                <adec:decorative xmlns:adec="http://schemas.microsoft.com/office/drawing/2017/decorative" val="1"/>
              </a:ext>
            </a:extLst>
          </p:cNvPr>
          <p:cNvCxnSpPr>
            <a:cxnSpLocks/>
          </p:cNvCxnSpPr>
          <p:nvPr/>
        </p:nvCxnSpPr>
        <p:spPr>
          <a:xfrm>
            <a:off x="5580971" y="2538106"/>
            <a:ext cx="9276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A9E374C-DD2F-4EB8-B382-5266B8E22B83}"/>
              </a:ext>
              <a:ext uri="{C183D7F6-B498-43B3-948B-1728B52AA6E4}">
                <adec:decorative xmlns:adec="http://schemas.microsoft.com/office/drawing/2017/decorative" val="1"/>
              </a:ext>
            </a:extLst>
          </p:cNvPr>
          <p:cNvCxnSpPr>
            <a:cxnSpLocks/>
          </p:cNvCxnSpPr>
          <p:nvPr/>
        </p:nvCxnSpPr>
        <p:spPr>
          <a:xfrm>
            <a:off x="7175045" y="2538106"/>
            <a:ext cx="10776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022335-D400-425A-91DF-EC3CFF591F79}"/>
              </a:ext>
              <a:ext uri="{C183D7F6-B498-43B3-948B-1728B52AA6E4}">
                <adec:decorative xmlns:adec="http://schemas.microsoft.com/office/drawing/2017/decorative" val="1"/>
              </a:ext>
            </a:extLst>
          </p:cNvPr>
          <p:cNvCxnSpPr>
            <a:cxnSpLocks/>
          </p:cNvCxnSpPr>
          <p:nvPr/>
        </p:nvCxnSpPr>
        <p:spPr>
          <a:xfrm>
            <a:off x="9053323" y="2538106"/>
            <a:ext cx="9437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E27DEE-DA5F-4FC1-B2F1-E40E396F7254}"/>
              </a:ext>
              <a:ext uri="{C183D7F6-B498-43B3-948B-1728B52AA6E4}">
                <adec:decorative xmlns:adec="http://schemas.microsoft.com/office/drawing/2017/decorative" val="1"/>
              </a:ext>
            </a:extLst>
          </p:cNvPr>
          <p:cNvGrpSpPr/>
          <p:nvPr/>
        </p:nvGrpSpPr>
        <p:grpSpPr>
          <a:xfrm>
            <a:off x="3094595" y="2294361"/>
            <a:ext cx="630082" cy="631288"/>
            <a:chOff x="3034411" y="2271607"/>
            <a:chExt cx="642716" cy="643947"/>
          </a:xfrm>
        </p:grpSpPr>
        <p:sp useBgFill="1">
          <p:nvSpPr>
            <p:cNvPr id="63" name="Freeform 5">
              <a:extLst>
                <a:ext uri="{FF2B5EF4-FFF2-40B4-BE49-F238E27FC236}">
                  <a16:creationId xmlns:a16="http://schemas.microsoft.com/office/drawing/2014/main" id="{B97D5458-7008-4776-B517-311C17349481}"/>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US" sz="1961" kern="0">
                <a:noFill/>
                <a:latin typeface="Segoe UI Semilight"/>
              </a:endParaRPr>
            </a:p>
          </p:txBody>
        </p:sp>
        <p:grpSp>
          <p:nvGrpSpPr>
            <p:cNvPr id="50" name="Group 49">
              <a:extLst>
                <a:ext uri="{FF2B5EF4-FFF2-40B4-BE49-F238E27FC236}">
                  <a16:creationId xmlns:a16="http://schemas.microsoft.com/office/drawing/2014/main" id="{A4D37AD8-1128-433A-A98B-1FD225A3AF00}"/>
                </a:ext>
              </a:extLst>
            </p:cNvPr>
            <p:cNvGrpSpPr>
              <a:grpSpLocks noChangeAspect="1"/>
            </p:cNvGrpSpPr>
            <p:nvPr/>
          </p:nvGrpSpPr>
          <p:grpSpPr bwMode="auto">
            <a:xfrm>
              <a:off x="3034411" y="2273421"/>
              <a:ext cx="642716" cy="628550"/>
              <a:chOff x="6634" y="3297"/>
              <a:chExt cx="2092" cy="2046"/>
            </a:xfrm>
            <a:solidFill>
              <a:schemeClr val="tx1"/>
            </a:solidFill>
          </p:grpSpPr>
          <p:sp>
            <p:nvSpPr>
              <p:cNvPr id="51" name="Freeform 5">
                <a:extLst>
                  <a:ext uri="{FF2B5EF4-FFF2-40B4-BE49-F238E27FC236}">
                    <a16:creationId xmlns:a16="http://schemas.microsoft.com/office/drawing/2014/main" id="{44315268-C1A4-4CD4-B189-EC5F4D1B44CB}"/>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52" name="Freeform 6">
                <a:extLst>
                  <a:ext uri="{FF2B5EF4-FFF2-40B4-BE49-F238E27FC236}">
                    <a16:creationId xmlns:a16="http://schemas.microsoft.com/office/drawing/2014/main" id="{B1768123-DDF3-4C52-B344-892FD7EBAFE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53" name="Freeform 7">
                <a:extLst>
                  <a:ext uri="{FF2B5EF4-FFF2-40B4-BE49-F238E27FC236}">
                    <a16:creationId xmlns:a16="http://schemas.microsoft.com/office/drawing/2014/main" id="{04E88EC2-B5C3-4F0A-A00C-F7519D4AD971}"/>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54" name="Freeform 8">
                <a:extLst>
                  <a:ext uri="{FF2B5EF4-FFF2-40B4-BE49-F238E27FC236}">
                    <a16:creationId xmlns:a16="http://schemas.microsoft.com/office/drawing/2014/main" id="{C17D1D5C-9CC4-4F95-9C4A-A525BD4B32F8}"/>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55" name="Freeform 9">
                <a:extLst>
                  <a:ext uri="{FF2B5EF4-FFF2-40B4-BE49-F238E27FC236}">
                    <a16:creationId xmlns:a16="http://schemas.microsoft.com/office/drawing/2014/main" id="{8B0518AE-88A4-475D-A1E8-86EDF3E28D0F}"/>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56" name="Freeform 10">
                <a:extLst>
                  <a:ext uri="{FF2B5EF4-FFF2-40B4-BE49-F238E27FC236}">
                    <a16:creationId xmlns:a16="http://schemas.microsoft.com/office/drawing/2014/main" id="{229FF167-E950-4000-9E94-FC94A9747C48}"/>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57" name="Freeform 11">
                <a:extLst>
                  <a:ext uri="{FF2B5EF4-FFF2-40B4-BE49-F238E27FC236}">
                    <a16:creationId xmlns:a16="http://schemas.microsoft.com/office/drawing/2014/main" id="{EA987F90-A7F1-4E64-9136-26D312B5EAE4}"/>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58" name="Freeform 12">
                <a:extLst>
                  <a:ext uri="{FF2B5EF4-FFF2-40B4-BE49-F238E27FC236}">
                    <a16:creationId xmlns:a16="http://schemas.microsoft.com/office/drawing/2014/main" id="{99C86EDA-19B2-434D-9A32-36F335BFF704}"/>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grpSp>
      </p:grpSp>
      <p:pic>
        <p:nvPicPr>
          <p:cNvPr id="37" name="Picture 6">
            <a:extLst>
              <a:ext uri="{FF2B5EF4-FFF2-40B4-BE49-F238E27FC236}">
                <a16:creationId xmlns:a16="http://schemas.microsoft.com/office/drawing/2014/main" id="{9BF4AD0F-E4C8-4192-83B8-9DBA76652D89}"/>
              </a:ext>
              <a:ext uri="{C183D7F6-B498-43B3-948B-1728B52AA6E4}">
                <adec:decorative xmlns:adec="http://schemas.microsoft.com/office/drawing/2017/decorative" val="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6632" y="2341235"/>
            <a:ext cx="522467" cy="525999"/>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38" name="Picture 12">
            <a:extLst>
              <a:ext uri="{FF2B5EF4-FFF2-40B4-BE49-F238E27FC236}">
                <a16:creationId xmlns:a16="http://schemas.microsoft.com/office/drawing/2014/main" id="{43222C43-FC14-4792-92E2-695D08F3071B}"/>
              </a:ext>
              <a:ext uri="{C183D7F6-B498-43B3-948B-1728B52AA6E4}">
                <adec:decorative xmlns:adec="http://schemas.microsoft.com/office/drawing/2017/decorative" val="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5040" y="2344274"/>
            <a:ext cx="519921" cy="519921"/>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39" name="Graphic 38">
            <a:extLst>
              <a:ext uri="{FF2B5EF4-FFF2-40B4-BE49-F238E27FC236}">
                <a16:creationId xmlns:a16="http://schemas.microsoft.com/office/drawing/2014/main" id="{9D535534-9752-478E-B8D1-EC1131AB4DD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23333" y="2337692"/>
            <a:ext cx="525999" cy="525999"/>
          </a:xfrm>
          <a:prstGeom prst="rect">
            <a:avLst/>
          </a:prstGeom>
          <a:effectLst>
            <a:outerShdw blurRad="190500" dist="38100" dir="2700000" algn="ctr" rotWithShape="0">
              <a:prstClr val="black">
                <a:alpha val="25000"/>
              </a:prstClr>
            </a:outerShdw>
          </a:effectLst>
        </p:spPr>
      </p:pic>
      <p:grpSp>
        <p:nvGrpSpPr>
          <p:cNvPr id="8" name="Group 7">
            <a:extLst>
              <a:ext uri="{FF2B5EF4-FFF2-40B4-BE49-F238E27FC236}">
                <a16:creationId xmlns:a16="http://schemas.microsoft.com/office/drawing/2014/main" id="{4E4F7269-6C7C-4F53-B9E2-EA33BE55AC97}"/>
              </a:ext>
              <a:ext uri="{C183D7F6-B498-43B3-948B-1728B52AA6E4}">
                <adec:decorative xmlns:adec="http://schemas.microsoft.com/office/drawing/2017/decorative" val="1"/>
              </a:ext>
            </a:extLst>
          </p:cNvPr>
          <p:cNvGrpSpPr/>
          <p:nvPr/>
        </p:nvGrpSpPr>
        <p:grpSpPr>
          <a:xfrm>
            <a:off x="10127207" y="2287456"/>
            <a:ext cx="633556" cy="633556"/>
            <a:chOff x="9897614" y="3471418"/>
            <a:chExt cx="1414462" cy="1414463"/>
          </a:xfrm>
        </p:grpSpPr>
        <p:sp>
          <p:nvSpPr>
            <p:cNvPr id="98" name="Donut 67">
              <a:extLst>
                <a:ext uri="{FF2B5EF4-FFF2-40B4-BE49-F238E27FC236}">
                  <a16:creationId xmlns:a16="http://schemas.microsoft.com/office/drawing/2014/main" id="{8604918C-53D2-49C9-B240-66D96FED0321}"/>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IN" sz="1961" kern="0">
                <a:noFill/>
                <a:latin typeface="Segoe UI Semilight"/>
              </a:endParaRPr>
            </a:p>
          </p:txBody>
        </p:sp>
        <p:sp>
          <p:nvSpPr>
            <p:cNvPr id="43" name="Donut 67">
              <a:extLst>
                <a:ext uri="{FF2B5EF4-FFF2-40B4-BE49-F238E27FC236}">
                  <a16:creationId xmlns:a16="http://schemas.microsoft.com/office/drawing/2014/main" id="{0FCC1820-5197-49E3-AD85-3FF06C31275F}"/>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44" name="Freeform 69">
              <a:extLst>
                <a:ext uri="{FF2B5EF4-FFF2-40B4-BE49-F238E27FC236}">
                  <a16:creationId xmlns:a16="http://schemas.microsoft.com/office/drawing/2014/main" id="{39EF95DD-3916-479D-8795-53F6DD50288A}"/>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F1D69C27-5251-4AE8-8ADE-EA7048A1FA7E}"/>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75" name="Freeform: Shape 74">
              <a:extLst>
                <a:ext uri="{FF2B5EF4-FFF2-40B4-BE49-F238E27FC236}">
                  <a16:creationId xmlns:a16="http://schemas.microsoft.com/office/drawing/2014/main" id="{6316FB76-F4EB-4FD7-94F5-3A6F507EF9DE}"/>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73" name="Freeform: Shape 72">
              <a:extLst>
                <a:ext uri="{FF2B5EF4-FFF2-40B4-BE49-F238E27FC236}">
                  <a16:creationId xmlns:a16="http://schemas.microsoft.com/office/drawing/2014/main" id="{6188DC95-75BC-45EA-9D70-86611B2F90B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72" name="Freeform: Shape 71">
              <a:extLst>
                <a:ext uri="{FF2B5EF4-FFF2-40B4-BE49-F238E27FC236}">
                  <a16:creationId xmlns:a16="http://schemas.microsoft.com/office/drawing/2014/main" id="{CBC6F298-B983-4B8F-8081-586EECCE8800}"/>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71" name="Freeform: Shape 70">
              <a:extLst>
                <a:ext uri="{FF2B5EF4-FFF2-40B4-BE49-F238E27FC236}">
                  <a16:creationId xmlns:a16="http://schemas.microsoft.com/office/drawing/2014/main" id="{C04751B0-BA3C-4ED3-8FA3-6CEBCCC7B0C8}"/>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70" name="Freeform: Shape 69">
              <a:extLst>
                <a:ext uri="{FF2B5EF4-FFF2-40B4-BE49-F238E27FC236}">
                  <a16:creationId xmlns:a16="http://schemas.microsoft.com/office/drawing/2014/main" id="{589A99E9-9235-4D08-9ADD-2084730E47E3}"/>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7" name="Freeform: Shape 96">
              <a:extLst>
                <a:ext uri="{FF2B5EF4-FFF2-40B4-BE49-F238E27FC236}">
                  <a16:creationId xmlns:a16="http://schemas.microsoft.com/office/drawing/2014/main" id="{A893B079-6787-4D6D-BB9A-636DAE3544E1}"/>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6125A0A5-0FF5-452A-AAD0-417BC4C8C760}"/>
              </a:ext>
              <a:ext uri="{C183D7F6-B498-43B3-948B-1728B52AA6E4}">
                <adec:decorative xmlns:adec="http://schemas.microsoft.com/office/drawing/2017/decorative" val="1"/>
              </a:ext>
            </a:extLst>
          </p:cNvPr>
          <p:cNvGrpSpPr/>
          <p:nvPr/>
        </p:nvGrpSpPr>
        <p:grpSpPr>
          <a:xfrm>
            <a:off x="1156548" y="2362012"/>
            <a:ext cx="476336" cy="553689"/>
            <a:chOff x="6185695" y="5061756"/>
            <a:chExt cx="742515" cy="863093"/>
          </a:xfrm>
          <a:solidFill>
            <a:schemeClr val="tx1"/>
          </a:solidFill>
        </p:grpSpPr>
        <p:sp>
          <p:nvSpPr>
            <p:cNvPr id="109" name="Oval 69">
              <a:extLst>
                <a:ext uri="{FF2B5EF4-FFF2-40B4-BE49-F238E27FC236}">
                  <a16:creationId xmlns:a16="http://schemas.microsoft.com/office/drawing/2014/main" id="{66A8287C-A701-4DBA-B765-4F1FD39ECA80}"/>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110" name="Freeform 70">
              <a:extLst>
                <a:ext uri="{FF2B5EF4-FFF2-40B4-BE49-F238E27FC236}">
                  <a16:creationId xmlns:a16="http://schemas.microsoft.com/office/drawing/2014/main" id="{75ACFE0D-BE58-4F74-A48B-0F08DB50A4F9}"/>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cxnSp>
        <p:nvCxnSpPr>
          <p:cNvPr id="114" name="Straight Arrow Connector 113">
            <a:extLst>
              <a:ext uri="{FF2B5EF4-FFF2-40B4-BE49-F238E27FC236}">
                <a16:creationId xmlns:a16="http://schemas.microsoft.com/office/drawing/2014/main" id="{7B958F0C-C2B5-4806-B344-DCB53E1664A3}"/>
              </a:ext>
              <a:ext uri="{C183D7F6-B498-43B3-948B-1728B52AA6E4}">
                <adec:decorative xmlns:adec="http://schemas.microsoft.com/office/drawing/2017/decorative" val="1"/>
              </a:ext>
            </a:extLst>
          </p:cNvPr>
          <p:cNvCxnSpPr>
            <a:cxnSpLocks/>
          </p:cNvCxnSpPr>
          <p:nvPr/>
        </p:nvCxnSpPr>
        <p:spPr>
          <a:xfrm>
            <a:off x="1894309" y="2538106"/>
            <a:ext cx="10838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F16185C-CC77-4665-9A49-111505EA0D2F}"/>
              </a:ext>
            </a:extLst>
          </p:cNvPr>
          <p:cNvSpPr txBox="1"/>
          <p:nvPr/>
        </p:nvSpPr>
        <p:spPr>
          <a:xfrm>
            <a:off x="1098730" y="6191676"/>
            <a:ext cx="2016956"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reproducibility</a:t>
            </a:r>
          </a:p>
        </p:txBody>
      </p:sp>
      <p:sp>
        <p:nvSpPr>
          <p:cNvPr id="48" name="TextBox 47">
            <a:extLst>
              <a:ext uri="{FF2B5EF4-FFF2-40B4-BE49-F238E27FC236}">
                <a16:creationId xmlns:a16="http://schemas.microsoft.com/office/drawing/2014/main" id="{BEDAA6FE-EB59-4775-B807-7F8A4289A073}"/>
              </a:ext>
            </a:extLst>
          </p:cNvPr>
          <p:cNvSpPr txBox="1"/>
          <p:nvPr/>
        </p:nvSpPr>
        <p:spPr>
          <a:xfrm>
            <a:off x="9812377" y="6191676"/>
            <a:ext cx="1537725"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retraining</a:t>
            </a:r>
          </a:p>
        </p:txBody>
      </p:sp>
      <p:sp>
        <p:nvSpPr>
          <p:cNvPr id="49" name="TextBox 48">
            <a:extLst>
              <a:ext uri="{FF2B5EF4-FFF2-40B4-BE49-F238E27FC236}">
                <a16:creationId xmlns:a16="http://schemas.microsoft.com/office/drawing/2014/main" id="{BC7F907F-B6A5-4CC2-A3E2-E9CE70114DD3}"/>
              </a:ext>
            </a:extLst>
          </p:cNvPr>
          <p:cNvSpPr txBox="1"/>
          <p:nvPr/>
        </p:nvSpPr>
        <p:spPr>
          <a:xfrm>
            <a:off x="6868133" y="6191676"/>
            <a:ext cx="186639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deployment</a:t>
            </a:r>
          </a:p>
        </p:txBody>
      </p:sp>
      <p:sp>
        <p:nvSpPr>
          <p:cNvPr id="46" name="TextBox 45">
            <a:extLst>
              <a:ext uri="{FF2B5EF4-FFF2-40B4-BE49-F238E27FC236}">
                <a16:creationId xmlns:a16="http://schemas.microsoft.com/office/drawing/2014/main" id="{18A497E2-320A-43A3-B6F9-B24D26ABAC63}"/>
              </a:ext>
            </a:extLst>
          </p:cNvPr>
          <p:cNvSpPr txBox="1"/>
          <p:nvPr/>
        </p:nvSpPr>
        <p:spPr>
          <a:xfrm>
            <a:off x="4192150" y="6191676"/>
            <a:ext cx="159813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validation</a:t>
            </a:r>
          </a:p>
        </p:txBody>
      </p:sp>
      <p:sp>
        <p:nvSpPr>
          <p:cNvPr id="62" name="TextBox 61">
            <a:extLst>
              <a:ext uri="{FF2B5EF4-FFF2-40B4-BE49-F238E27FC236}">
                <a16:creationId xmlns:a16="http://schemas.microsoft.com/office/drawing/2014/main" id="{C00A378C-D5CF-46D1-865B-DCFAA77041FC}"/>
              </a:ext>
              <a:ext uri="{C183D7F6-B498-43B3-948B-1728B52AA6E4}">
                <adec:decorative xmlns:adec="http://schemas.microsoft.com/office/drawing/2017/decorative" val="1"/>
              </a:ext>
            </a:extLst>
          </p:cNvPr>
          <p:cNvSpPr txBox="1"/>
          <p:nvPr/>
        </p:nvSpPr>
        <p:spPr>
          <a:xfrm>
            <a:off x="339310" y="4621408"/>
            <a:ext cx="2110828" cy="512935"/>
          </a:xfrm>
          <a:prstGeom prst="rect">
            <a:avLst/>
          </a:prstGeom>
          <a:noFill/>
        </p:spPr>
        <p:txBody>
          <a:bodyPr wrap="none" rtlCol="0">
            <a:spAutoFit/>
          </a:bodyPr>
          <a:lstStyle/>
          <a:p>
            <a:pPr algn="ctr" defTabSz="896386">
              <a:defRPr/>
            </a:pPr>
            <a:r>
              <a:rPr lang="en-US" sz="1372">
                <a:solidFill>
                  <a:srgbClr val="0078D4"/>
                </a:solidFill>
                <a:latin typeface="Segoe UI Semibold"/>
              </a:rPr>
              <a:t>Data scientist using </a:t>
            </a:r>
          </a:p>
          <a:p>
            <a:pPr algn="ctr" defTabSz="896386">
              <a:defRPr/>
            </a:pPr>
            <a:r>
              <a:rPr lang="en-US" sz="1372">
                <a:solidFill>
                  <a:srgbClr val="0078D4"/>
                </a:solidFill>
                <a:latin typeface="Segoe UI Semibold"/>
              </a:rPr>
              <a:t>Azure Machine Learning</a:t>
            </a:r>
          </a:p>
        </p:txBody>
      </p:sp>
      <p:grpSp>
        <p:nvGrpSpPr>
          <p:cNvPr id="65" name="Group 64">
            <a:extLst>
              <a:ext uri="{FF2B5EF4-FFF2-40B4-BE49-F238E27FC236}">
                <a16:creationId xmlns:a16="http://schemas.microsoft.com/office/drawing/2014/main" id="{DC91165E-64F2-4EED-9FBB-D40D69856D5D}"/>
              </a:ext>
              <a:ext uri="{C183D7F6-B498-43B3-948B-1728B52AA6E4}">
                <adec:decorative xmlns:adec="http://schemas.microsoft.com/office/drawing/2017/decorative" val="1"/>
              </a:ext>
            </a:extLst>
          </p:cNvPr>
          <p:cNvGrpSpPr/>
          <p:nvPr/>
        </p:nvGrpSpPr>
        <p:grpSpPr>
          <a:xfrm>
            <a:off x="1156548" y="4040588"/>
            <a:ext cx="476336" cy="553689"/>
            <a:chOff x="6185695" y="5061756"/>
            <a:chExt cx="742515" cy="863093"/>
          </a:xfrm>
        </p:grpSpPr>
        <p:sp>
          <p:nvSpPr>
            <p:cNvPr id="67" name="Oval 69">
              <a:extLst>
                <a:ext uri="{FF2B5EF4-FFF2-40B4-BE49-F238E27FC236}">
                  <a16:creationId xmlns:a16="http://schemas.microsoft.com/office/drawing/2014/main" id="{E7F7BDC9-B296-4C98-8F4B-C2A3DBE74BF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68" name="Freeform 70">
              <a:extLst>
                <a:ext uri="{FF2B5EF4-FFF2-40B4-BE49-F238E27FC236}">
                  <a16:creationId xmlns:a16="http://schemas.microsoft.com/office/drawing/2014/main" id="{4D904C43-1289-41AC-992A-5B6F148EE915}"/>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sp>
        <p:nvSpPr>
          <p:cNvPr id="81" name="Graphic 3" descr="Close">
            <a:extLst>
              <a:ext uri="{FF2B5EF4-FFF2-40B4-BE49-F238E27FC236}">
                <a16:creationId xmlns:a16="http://schemas.microsoft.com/office/drawing/2014/main" id="{C6EB5138-9647-4CE2-AD54-18001E5B7872}"/>
              </a:ext>
            </a:extLst>
          </p:cNvPr>
          <p:cNvSpPr/>
          <p:nvPr/>
        </p:nvSpPr>
        <p:spPr>
          <a:xfrm>
            <a:off x="751815"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82" name="Graphic 3" descr="Close">
            <a:extLst>
              <a:ext uri="{FF2B5EF4-FFF2-40B4-BE49-F238E27FC236}">
                <a16:creationId xmlns:a16="http://schemas.microsoft.com/office/drawing/2014/main" id="{95D533B2-C656-473A-9F44-D81F2CBA62CD}"/>
              </a:ext>
            </a:extLst>
          </p:cNvPr>
          <p:cNvSpPr/>
          <p:nvPr/>
        </p:nvSpPr>
        <p:spPr>
          <a:xfrm>
            <a:off x="3850803"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83" name="Graphic 3" descr="Close">
            <a:extLst>
              <a:ext uri="{FF2B5EF4-FFF2-40B4-BE49-F238E27FC236}">
                <a16:creationId xmlns:a16="http://schemas.microsoft.com/office/drawing/2014/main" id="{E4E4F19A-25D9-4A22-924F-9988647765F6}"/>
              </a:ext>
            </a:extLst>
          </p:cNvPr>
          <p:cNvSpPr/>
          <p:nvPr/>
        </p:nvSpPr>
        <p:spPr>
          <a:xfrm>
            <a:off x="6526788"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84" name="Graphic 3" descr="Close">
            <a:extLst>
              <a:ext uri="{FF2B5EF4-FFF2-40B4-BE49-F238E27FC236}">
                <a16:creationId xmlns:a16="http://schemas.microsoft.com/office/drawing/2014/main" id="{4B55F808-7E43-4BF2-9F04-0A223E9B7968}"/>
              </a:ext>
            </a:extLst>
          </p:cNvPr>
          <p:cNvSpPr/>
          <p:nvPr/>
        </p:nvSpPr>
        <p:spPr>
          <a:xfrm>
            <a:off x="9467289"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Tree>
    <p:extLst>
      <p:ext uri="{BB962C8B-B14F-4D97-AF65-F5344CB8AC3E}">
        <p14:creationId xmlns:p14="http://schemas.microsoft.com/office/powerpoint/2010/main" val="178878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947C39-F2CC-461F-B9CB-180B001627AE}"/>
              </a:ext>
              <a:ext uri="{C183D7F6-B498-43B3-948B-1728B52AA6E4}">
                <adec:decorative xmlns:adec="http://schemas.microsoft.com/office/drawing/2017/decorative" val="1"/>
              </a:ext>
            </a:extLst>
          </p:cNvPr>
          <p:cNvSpPr/>
          <p:nvPr/>
        </p:nvSpPr>
        <p:spPr bwMode="auto">
          <a:xfrm>
            <a:off x="0" y="5670064"/>
            <a:ext cx="12192000" cy="1187451"/>
          </a:xfrm>
          <a:prstGeom prst="rect">
            <a:avLst/>
          </a:prstGeom>
          <a:solidFill>
            <a:schemeClr val="tx2"/>
          </a:solidFill>
          <a:ln>
            <a:noFill/>
            <a:headEnd type="none" w="med" len="med"/>
            <a:tailEnd type="none" w="med" len="med"/>
          </a:ln>
          <a:effectLst>
            <a:outerShdw blurRad="215900" dist="38100" dir="16200000"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Graphic 3">
            <a:extLst>
              <a:ext uri="{FF2B5EF4-FFF2-40B4-BE49-F238E27FC236}">
                <a16:creationId xmlns:a16="http://schemas.microsoft.com/office/drawing/2014/main" id="{93A8A935-6F9D-468D-988B-C1312BECEB7D}"/>
              </a:ext>
              <a:ext uri="{C183D7F6-B498-43B3-948B-1728B52AA6E4}">
                <adec:decorative xmlns:adec="http://schemas.microsoft.com/office/drawing/2017/decorative" val="1"/>
              </a:ext>
            </a:extLst>
          </p:cNvPr>
          <p:cNvSpPr/>
          <p:nvPr/>
        </p:nvSpPr>
        <p:spPr>
          <a:xfrm>
            <a:off x="751815"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60" name="Graphic 3">
            <a:extLst>
              <a:ext uri="{FF2B5EF4-FFF2-40B4-BE49-F238E27FC236}">
                <a16:creationId xmlns:a16="http://schemas.microsoft.com/office/drawing/2014/main" id="{4DA90143-55F6-49CF-BB76-316D549C1FC2}"/>
              </a:ext>
              <a:ext uri="{C183D7F6-B498-43B3-948B-1728B52AA6E4}">
                <adec:decorative xmlns:adec="http://schemas.microsoft.com/office/drawing/2017/decorative" val="1"/>
              </a:ext>
            </a:extLst>
          </p:cNvPr>
          <p:cNvSpPr/>
          <p:nvPr/>
        </p:nvSpPr>
        <p:spPr>
          <a:xfrm>
            <a:off x="3850803"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61" name="Graphic 3">
            <a:extLst>
              <a:ext uri="{FF2B5EF4-FFF2-40B4-BE49-F238E27FC236}">
                <a16:creationId xmlns:a16="http://schemas.microsoft.com/office/drawing/2014/main" id="{4D52EF19-2195-4A1E-B74F-54958280CBDF}"/>
              </a:ext>
              <a:ext uri="{C183D7F6-B498-43B3-948B-1728B52AA6E4}">
                <adec:decorative xmlns:adec="http://schemas.microsoft.com/office/drawing/2017/decorative" val="1"/>
              </a:ext>
            </a:extLst>
          </p:cNvPr>
          <p:cNvSpPr/>
          <p:nvPr/>
        </p:nvSpPr>
        <p:spPr>
          <a:xfrm>
            <a:off x="6526788"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62" name="Graphic 3">
            <a:extLst>
              <a:ext uri="{FF2B5EF4-FFF2-40B4-BE49-F238E27FC236}">
                <a16:creationId xmlns:a16="http://schemas.microsoft.com/office/drawing/2014/main" id="{1B52A582-B8F4-4245-8A68-F3D37DA5D206}"/>
              </a:ext>
              <a:ext uri="{C183D7F6-B498-43B3-948B-1728B52AA6E4}">
                <adec:decorative xmlns:adec="http://schemas.microsoft.com/office/drawing/2017/decorative" val="1"/>
              </a:ext>
            </a:extLst>
          </p:cNvPr>
          <p:cNvSpPr/>
          <p:nvPr/>
        </p:nvSpPr>
        <p:spPr>
          <a:xfrm>
            <a:off x="9467289"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3075" name="Title 3074">
            <a:extLst>
              <a:ext uri="{FF2B5EF4-FFF2-40B4-BE49-F238E27FC236}">
                <a16:creationId xmlns:a16="http://schemas.microsoft.com/office/drawing/2014/main" id="{69E5604F-0BB1-46A9-8D37-73FE212B907B}"/>
              </a:ext>
              <a:ext uri="{C183D7F6-B498-43B3-948B-1728B52AA6E4}">
                <adec:decorative xmlns:adec="http://schemas.microsoft.com/office/drawing/2017/decorative" val="1"/>
              </a:ext>
            </a:extLst>
          </p:cNvPr>
          <p:cNvSpPr>
            <a:spLocks noGrp="1"/>
          </p:cNvSpPr>
          <p:nvPr>
            <p:ph type="title"/>
          </p:nvPr>
        </p:nvSpPr>
        <p:spPr/>
        <p:txBody>
          <a:bodyPr/>
          <a:lstStyle/>
          <a:p>
            <a:r>
              <a:rPr lang="en-US" err="1"/>
              <a:t>MLOps</a:t>
            </a:r>
            <a:r>
              <a:rPr lang="en-US"/>
              <a:t> with Azure Machine Learning</a:t>
            </a:r>
          </a:p>
        </p:txBody>
      </p:sp>
      <p:sp>
        <p:nvSpPr>
          <p:cNvPr id="7" name="Rectangle 6">
            <a:extLst>
              <a:ext uri="{FF2B5EF4-FFF2-40B4-BE49-F238E27FC236}">
                <a16:creationId xmlns:a16="http://schemas.microsoft.com/office/drawing/2014/main" id="{32C86D0D-770D-4687-81C0-0D1A188E67DE}"/>
              </a:ext>
              <a:ext uri="{C183D7F6-B498-43B3-948B-1728B52AA6E4}">
                <adec:decorative xmlns:adec="http://schemas.microsoft.com/office/drawing/2017/decorative" val="1"/>
              </a:ext>
            </a:extLst>
          </p:cNvPr>
          <p:cNvSpPr/>
          <p:nvPr/>
        </p:nvSpPr>
        <p:spPr>
          <a:xfrm>
            <a:off x="3976265" y="3509841"/>
            <a:ext cx="2030514" cy="470693"/>
          </a:xfrm>
          <a:prstGeom prst="rect">
            <a:avLst/>
          </a:prstGeom>
        </p:spPr>
        <p:txBody>
          <a:bodyPr wrap="square">
            <a:spAutoFit/>
          </a:bodyPr>
          <a:lstStyle/>
          <a:p>
            <a:pPr defTabSz="896386">
              <a:lnSpc>
                <a:spcPct val="90000"/>
              </a:lnSpc>
              <a:spcAft>
                <a:spcPts val="588"/>
              </a:spcAft>
              <a:defRPr/>
            </a:pPr>
            <a:r>
              <a:rPr lang="en-US" sz="1372">
                <a:solidFill>
                  <a:srgbClr val="1A1A1A"/>
                </a:solidFill>
                <a:latin typeface="Segoe UI"/>
                <a:cs typeface="Courier New" panose="02070309020205020404" pitchFamily="49" charset="0"/>
              </a:rPr>
              <a:t>Code, dataset, and environment versioning</a:t>
            </a:r>
          </a:p>
        </p:txBody>
      </p:sp>
      <p:pic>
        <p:nvPicPr>
          <p:cNvPr id="1026" name="Picture 2">
            <a:extLst>
              <a:ext uri="{FF2B5EF4-FFF2-40B4-BE49-F238E27FC236}">
                <a16:creationId xmlns:a16="http://schemas.microsoft.com/office/drawing/2014/main" id="{0EFAEB33-4788-4F56-AEB3-D20E7D1F5517}"/>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9707" y="3534912"/>
            <a:ext cx="420552" cy="420552"/>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5858977-B61C-4FF9-B99A-6D5420624AC8}"/>
              </a:ext>
              <a:ext uri="{C183D7F6-B498-43B3-948B-1728B52AA6E4}">
                <adec:decorative xmlns:adec="http://schemas.microsoft.com/office/drawing/2017/decorative" val="1"/>
              </a:ext>
            </a:extLst>
          </p:cNvPr>
          <p:cNvSpPr txBox="1"/>
          <p:nvPr/>
        </p:nvSpPr>
        <p:spPr>
          <a:xfrm>
            <a:off x="1098730" y="6191676"/>
            <a:ext cx="2016956"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reproducibility</a:t>
            </a:r>
          </a:p>
        </p:txBody>
      </p:sp>
      <p:pic>
        <p:nvPicPr>
          <p:cNvPr id="50" name="Graphic 49">
            <a:extLst>
              <a:ext uri="{FF2B5EF4-FFF2-40B4-BE49-F238E27FC236}">
                <a16:creationId xmlns:a16="http://schemas.microsoft.com/office/drawing/2014/main" id="{1755F176-470F-41CC-BC2A-C6E79FC687E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47" y="6162594"/>
            <a:ext cx="299542" cy="299542"/>
          </a:xfrm>
          <a:prstGeom prst="rect">
            <a:avLst/>
          </a:prstGeom>
        </p:spPr>
      </p:pic>
      <p:sp>
        <p:nvSpPr>
          <p:cNvPr id="51" name="TextBox 50">
            <a:extLst>
              <a:ext uri="{FF2B5EF4-FFF2-40B4-BE49-F238E27FC236}">
                <a16:creationId xmlns:a16="http://schemas.microsoft.com/office/drawing/2014/main" id="{9CC7D2A1-45E5-477B-B74C-963A4B7B8D1C}"/>
              </a:ext>
              <a:ext uri="{C183D7F6-B498-43B3-948B-1728B52AA6E4}">
                <adec:decorative xmlns:adec="http://schemas.microsoft.com/office/drawing/2017/decorative" val="1"/>
              </a:ext>
            </a:extLst>
          </p:cNvPr>
          <p:cNvSpPr txBox="1"/>
          <p:nvPr/>
        </p:nvSpPr>
        <p:spPr>
          <a:xfrm>
            <a:off x="9812377" y="6191676"/>
            <a:ext cx="1537725"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retraining</a:t>
            </a:r>
          </a:p>
        </p:txBody>
      </p:sp>
      <p:sp>
        <p:nvSpPr>
          <p:cNvPr id="53" name="TextBox 52">
            <a:extLst>
              <a:ext uri="{FF2B5EF4-FFF2-40B4-BE49-F238E27FC236}">
                <a16:creationId xmlns:a16="http://schemas.microsoft.com/office/drawing/2014/main" id="{07ACEA88-F8A2-400B-931E-EDBE1D450608}"/>
              </a:ext>
              <a:ext uri="{C183D7F6-B498-43B3-948B-1728B52AA6E4}">
                <adec:decorative xmlns:adec="http://schemas.microsoft.com/office/drawing/2017/decorative" val="1"/>
              </a:ext>
            </a:extLst>
          </p:cNvPr>
          <p:cNvSpPr txBox="1"/>
          <p:nvPr/>
        </p:nvSpPr>
        <p:spPr>
          <a:xfrm>
            <a:off x="6868133" y="6191676"/>
            <a:ext cx="186639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deployment</a:t>
            </a:r>
          </a:p>
        </p:txBody>
      </p:sp>
      <p:sp>
        <p:nvSpPr>
          <p:cNvPr id="55" name="TextBox 54">
            <a:extLst>
              <a:ext uri="{FF2B5EF4-FFF2-40B4-BE49-F238E27FC236}">
                <a16:creationId xmlns:a16="http://schemas.microsoft.com/office/drawing/2014/main" id="{ACE5773A-ECA8-40DA-8729-9A943DA38FE9}"/>
              </a:ext>
              <a:ext uri="{C183D7F6-B498-43B3-948B-1728B52AA6E4}">
                <adec:decorative xmlns:adec="http://schemas.microsoft.com/office/drawing/2017/decorative" val="1"/>
              </a:ext>
            </a:extLst>
          </p:cNvPr>
          <p:cNvSpPr txBox="1"/>
          <p:nvPr/>
        </p:nvSpPr>
        <p:spPr>
          <a:xfrm>
            <a:off x="4192150" y="6191676"/>
            <a:ext cx="159813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validation</a:t>
            </a:r>
          </a:p>
        </p:txBody>
      </p:sp>
      <p:sp>
        <p:nvSpPr>
          <p:cNvPr id="59" name="Rectangle 1">
            <a:extLst>
              <a:ext uri="{FF2B5EF4-FFF2-40B4-BE49-F238E27FC236}">
                <a16:creationId xmlns:a16="http://schemas.microsoft.com/office/drawing/2014/main" id="{7760BE38-A35C-4718-A2F2-13C623AAE792}"/>
              </a:ext>
              <a:ext uri="{C183D7F6-B498-43B3-948B-1728B52AA6E4}">
                <adec:decorative xmlns:adec="http://schemas.microsoft.com/office/drawing/2017/decorative" val="1"/>
              </a:ext>
            </a:extLst>
          </p:cNvPr>
          <p:cNvSpPr/>
          <p:nvPr/>
        </p:nvSpPr>
        <p:spPr bwMode="auto">
          <a:xfrm>
            <a:off x="1835659" y="3106935"/>
            <a:ext cx="1571068" cy="1177836"/>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TextBox 87">
            <a:extLst>
              <a:ext uri="{FF2B5EF4-FFF2-40B4-BE49-F238E27FC236}">
                <a16:creationId xmlns:a16="http://schemas.microsoft.com/office/drawing/2014/main" id="{8B21E021-4666-4926-AACD-058CDE73D41D}"/>
              </a:ext>
              <a:ext uri="{C183D7F6-B498-43B3-948B-1728B52AA6E4}">
                <adec:decorative xmlns:adec="http://schemas.microsoft.com/office/drawing/2017/decorative" val="1"/>
              </a:ext>
            </a:extLst>
          </p:cNvPr>
          <p:cNvSpPr txBox="1"/>
          <p:nvPr/>
        </p:nvSpPr>
        <p:spPr>
          <a:xfrm>
            <a:off x="4427112"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Build app</a:t>
            </a:r>
          </a:p>
        </p:txBody>
      </p:sp>
      <p:sp>
        <p:nvSpPr>
          <p:cNvPr id="89" name="TextBox 88">
            <a:extLst>
              <a:ext uri="{FF2B5EF4-FFF2-40B4-BE49-F238E27FC236}">
                <a16:creationId xmlns:a16="http://schemas.microsoft.com/office/drawing/2014/main" id="{61419CC3-A006-4330-B51B-D667304CBB8F}"/>
              </a:ext>
              <a:ext uri="{C183D7F6-B498-43B3-948B-1728B52AA6E4}">
                <adec:decorative xmlns:adec="http://schemas.microsoft.com/office/drawing/2017/decorative" val="1"/>
              </a:ext>
            </a:extLst>
          </p:cNvPr>
          <p:cNvSpPr txBox="1"/>
          <p:nvPr/>
        </p:nvSpPr>
        <p:spPr>
          <a:xfrm>
            <a:off x="275041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Collaborate</a:t>
            </a:r>
          </a:p>
        </p:txBody>
      </p:sp>
      <p:sp>
        <p:nvSpPr>
          <p:cNvPr id="94" name="TextBox 93">
            <a:extLst>
              <a:ext uri="{FF2B5EF4-FFF2-40B4-BE49-F238E27FC236}">
                <a16:creationId xmlns:a16="http://schemas.microsoft.com/office/drawing/2014/main" id="{88C997F4-46C3-4963-802B-6DE33187C6EF}"/>
              </a:ext>
              <a:ext uri="{C183D7F6-B498-43B3-948B-1728B52AA6E4}">
                <adec:decorative xmlns:adec="http://schemas.microsoft.com/office/drawing/2017/decorative" val="1"/>
              </a:ext>
            </a:extLst>
          </p:cNvPr>
          <p:cNvSpPr txBox="1"/>
          <p:nvPr/>
        </p:nvSpPr>
        <p:spPr>
          <a:xfrm>
            <a:off x="6155780"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Test app</a:t>
            </a:r>
          </a:p>
        </p:txBody>
      </p:sp>
      <p:sp>
        <p:nvSpPr>
          <p:cNvPr id="106" name="TextBox 105">
            <a:extLst>
              <a:ext uri="{FF2B5EF4-FFF2-40B4-BE49-F238E27FC236}">
                <a16:creationId xmlns:a16="http://schemas.microsoft.com/office/drawing/2014/main" id="{4380F890-FAF3-424B-8FC4-D7E0AFF99EE0}"/>
              </a:ext>
              <a:ext uri="{C183D7F6-B498-43B3-948B-1728B52AA6E4}">
                <adec:decorative xmlns:adec="http://schemas.microsoft.com/office/drawing/2017/decorative" val="1"/>
              </a:ext>
            </a:extLst>
          </p:cNvPr>
          <p:cNvSpPr txBox="1"/>
          <p:nvPr/>
        </p:nvSpPr>
        <p:spPr>
          <a:xfrm>
            <a:off x="802864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Release app</a:t>
            </a:r>
          </a:p>
        </p:txBody>
      </p:sp>
      <p:sp>
        <p:nvSpPr>
          <p:cNvPr id="107" name="TextBox 106">
            <a:extLst>
              <a:ext uri="{FF2B5EF4-FFF2-40B4-BE49-F238E27FC236}">
                <a16:creationId xmlns:a16="http://schemas.microsoft.com/office/drawing/2014/main" id="{4E46AA6E-1313-407E-9122-2B56B5915A81}"/>
              </a:ext>
              <a:ext uri="{C183D7F6-B498-43B3-948B-1728B52AA6E4}">
                <adec:decorative xmlns:adec="http://schemas.microsoft.com/office/drawing/2017/decorative" val="1"/>
              </a:ext>
            </a:extLst>
          </p:cNvPr>
          <p:cNvSpPr txBox="1"/>
          <p:nvPr/>
        </p:nvSpPr>
        <p:spPr>
          <a:xfrm>
            <a:off x="9784764"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Monitor app</a:t>
            </a:r>
          </a:p>
        </p:txBody>
      </p:sp>
      <p:cxnSp>
        <p:nvCxnSpPr>
          <p:cNvPr id="108" name="Straight Arrow Connector 107">
            <a:extLst>
              <a:ext uri="{FF2B5EF4-FFF2-40B4-BE49-F238E27FC236}">
                <a16:creationId xmlns:a16="http://schemas.microsoft.com/office/drawing/2014/main" id="{95D09AA5-8F11-43D7-9242-1F85251B44B4}"/>
              </a:ext>
              <a:ext uri="{C183D7F6-B498-43B3-948B-1728B52AA6E4}">
                <adec:decorative xmlns:adec="http://schemas.microsoft.com/office/drawing/2017/decorative" val="1"/>
              </a:ext>
            </a:extLst>
          </p:cNvPr>
          <p:cNvCxnSpPr>
            <a:cxnSpLocks/>
          </p:cNvCxnSpPr>
          <p:nvPr/>
        </p:nvCxnSpPr>
        <p:spPr>
          <a:xfrm flipV="1">
            <a:off x="3894372" y="2538106"/>
            <a:ext cx="75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4FC0DFB-B45A-43C9-94D7-09B3C2741854}"/>
              </a:ext>
              <a:ext uri="{C183D7F6-B498-43B3-948B-1728B52AA6E4}">
                <adec:decorative xmlns:adec="http://schemas.microsoft.com/office/drawing/2017/decorative" val="1"/>
              </a:ext>
            </a:extLst>
          </p:cNvPr>
          <p:cNvCxnSpPr>
            <a:cxnSpLocks/>
          </p:cNvCxnSpPr>
          <p:nvPr/>
        </p:nvCxnSpPr>
        <p:spPr>
          <a:xfrm>
            <a:off x="5580971" y="2538106"/>
            <a:ext cx="9276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3C2E16C-4957-44E9-8400-85324282BFC3}"/>
              </a:ext>
              <a:ext uri="{C183D7F6-B498-43B3-948B-1728B52AA6E4}">
                <adec:decorative xmlns:adec="http://schemas.microsoft.com/office/drawing/2017/decorative" val="1"/>
              </a:ext>
            </a:extLst>
          </p:cNvPr>
          <p:cNvCxnSpPr>
            <a:cxnSpLocks/>
          </p:cNvCxnSpPr>
          <p:nvPr/>
        </p:nvCxnSpPr>
        <p:spPr>
          <a:xfrm>
            <a:off x="7175045" y="2538106"/>
            <a:ext cx="10776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4EA2DD8-314C-4AAF-8B22-AA47AA9F0F64}"/>
              </a:ext>
              <a:ext uri="{C183D7F6-B498-43B3-948B-1728B52AA6E4}">
                <adec:decorative xmlns:adec="http://schemas.microsoft.com/office/drawing/2017/decorative" val="1"/>
              </a:ext>
            </a:extLst>
          </p:cNvPr>
          <p:cNvCxnSpPr>
            <a:cxnSpLocks/>
          </p:cNvCxnSpPr>
          <p:nvPr/>
        </p:nvCxnSpPr>
        <p:spPr>
          <a:xfrm>
            <a:off x="9053323" y="2538106"/>
            <a:ext cx="9437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ABF307AA-E8E0-4100-9079-53AA5DB7D10D}"/>
              </a:ext>
              <a:ext uri="{C183D7F6-B498-43B3-948B-1728B52AA6E4}">
                <adec:decorative xmlns:adec="http://schemas.microsoft.com/office/drawing/2017/decorative" val="1"/>
              </a:ext>
            </a:extLst>
          </p:cNvPr>
          <p:cNvGrpSpPr/>
          <p:nvPr/>
        </p:nvGrpSpPr>
        <p:grpSpPr>
          <a:xfrm>
            <a:off x="3094595" y="2294361"/>
            <a:ext cx="630082" cy="631288"/>
            <a:chOff x="3034411" y="2271607"/>
            <a:chExt cx="642716" cy="643947"/>
          </a:xfrm>
        </p:grpSpPr>
        <p:sp useBgFill="1">
          <p:nvSpPr>
            <p:cNvPr id="114" name="Freeform 5">
              <a:extLst>
                <a:ext uri="{FF2B5EF4-FFF2-40B4-BE49-F238E27FC236}">
                  <a16:creationId xmlns:a16="http://schemas.microsoft.com/office/drawing/2014/main" id="{29D9AE59-C668-433C-9A33-9556114F4508}"/>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US" sz="1961" kern="0">
                <a:noFill/>
                <a:latin typeface="Segoe UI Semilight"/>
              </a:endParaRPr>
            </a:p>
          </p:txBody>
        </p:sp>
        <p:grpSp>
          <p:nvGrpSpPr>
            <p:cNvPr id="115" name="Group 114">
              <a:extLst>
                <a:ext uri="{FF2B5EF4-FFF2-40B4-BE49-F238E27FC236}">
                  <a16:creationId xmlns:a16="http://schemas.microsoft.com/office/drawing/2014/main" id="{DEB84A9B-BC9A-4B33-9D4B-DC6BEF478BFF}"/>
                </a:ext>
              </a:extLst>
            </p:cNvPr>
            <p:cNvGrpSpPr>
              <a:grpSpLocks noChangeAspect="1"/>
            </p:cNvGrpSpPr>
            <p:nvPr/>
          </p:nvGrpSpPr>
          <p:grpSpPr bwMode="auto">
            <a:xfrm>
              <a:off x="3034411" y="2273421"/>
              <a:ext cx="642716" cy="628550"/>
              <a:chOff x="6634" y="3297"/>
              <a:chExt cx="2092" cy="2046"/>
            </a:xfrm>
            <a:solidFill>
              <a:schemeClr val="tx1"/>
            </a:solidFill>
          </p:grpSpPr>
          <p:sp>
            <p:nvSpPr>
              <p:cNvPr id="116" name="Freeform 5">
                <a:extLst>
                  <a:ext uri="{FF2B5EF4-FFF2-40B4-BE49-F238E27FC236}">
                    <a16:creationId xmlns:a16="http://schemas.microsoft.com/office/drawing/2014/main" id="{6B791EAA-8A4D-40BF-A348-264E908B0E33}"/>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17" name="Freeform 6">
                <a:extLst>
                  <a:ext uri="{FF2B5EF4-FFF2-40B4-BE49-F238E27FC236}">
                    <a16:creationId xmlns:a16="http://schemas.microsoft.com/office/drawing/2014/main" id="{1118A2E2-8485-4F5D-8E2F-E560542E3A6B}"/>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18" name="Freeform 7">
                <a:extLst>
                  <a:ext uri="{FF2B5EF4-FFF2-40B4-BE49-F238E27FC236}">
                    <a16:creationId xmlns:a16="http://schemas.microsoft.com/office/drawing/2014/main" id="{2E95983A-E859-4474-BAE5-704A6ED87FC6}"/>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19" name="Freeform 8">
                <a:extLst>
                  <a:ext uri="{FF2B5EF4-FFF2-40B4-BE49-F238E27FC236}">
                    <a16:creationId xmlns:a16="http://schemas.microsoft.com/office/drawing/2014/main" id="{D7D34CE0-207A-4694-9F96-A209157E701B}"/>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20" name="Freeform 9">
                <a:extLst>
                  <a:ext uri="{FF2B5EF4-FFF2-40B4-BE49-F238E27FC236}">
                    <a16:creationId xmlns:a16="http://schemas.microsoft.com/office/drawing/2014/main" id="{287FE1DA-F675-4785-9F60-A34458A25564}"/>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21" name="Freeform 10">
                <a:extLst>
                  <a:ext uri="{FF2B5EF4-FFF2-40B4-BE49-F238E27FC236}">
                    <a16:creationId xmlns:a16="http://schemas.microsoft.com/office/drawing/2014/main" id="{CC9E1A4C-AF7E-4A01-BB29-0F2FE3057DC0}"/>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22" name="Freeform 11">
                <a:extLst>
                  <a:ext uri="{FF2B5EF4-FFF2-40B4-BE49-F238E27FC236}">
                    <a16:creationId xmlns:a16="http://schemas.microsoft.com/office/drawing/2014/main" id="{1C3C711D-35D6-41A8-B5CC-FF7FD29D4FCB}"/>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23" name="Freeform 12">
                <a:extLst>
                  <a:ext uri="{FF2B5EF4-FFF2-40B4-BE49-F238E27FC236}">
                    <a16:creationId xmlns:a16="http://schemas.microsoft.com/office/drawing/2014/main" id="{10EC13D5-5CB9-4706-BFD0-541B8D1FD84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grpSp>
      </p:grpSp>
      <p:pic>
        <p:nvPicPr>
          <p:cNvPr id="124" name="Picture 6">
            <a:extLst>
              <a:ext uri="{FF2B5EF4-FFF2-40B4-BE49-F238E27FC236}">
                <a16:creationId xmlns:a16="http://schemas.microsoft.com/office/drawing/2014/main" id="{320BFC98-9020-44CE-A05D-EB02D976CD9C}"/>
              </a:ext>
              <a:ext uri="{C183D7F6-B498-43B3-948B-1728B52AA6E4}">
                <adec:decorative xmlns:adec="http://schemas.microsoft.com/office/drawing/2017/decorative" val="1"/>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6632" y="2341235"/>
            <a:ext cx="522467" cy="525999"/>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25" name="Picture 12">
            <a:extLst>
              <a:ext uri="{FF2B5EF4-FFF2-40B4-BE49-F238E27FC236}">
                <a16:creationId xmlns:a16="http://schemas.microsoft.com/office/drawing/2014/main" id="{ACD8BEEF-FC6F-40CC-A51A-B3678A7E0998}"/>
              </a:ext>
              <a:ext uri="{C183D7F6-B498-43B3-948B-1728B52AA6E4}">
                <adec:decorative xmlns:adec="http://schemas.microsoft.com/office/drawing/2017/decorative" val="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5040" y="2344274"/>
            <a:ext cx="519921" cy="519921"/>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26" name="Graphic 125">
            <a:extLst>
              <a:ext uri="{FF2B5EF4-FFF2-40B4-BE49-F238E27FC236}">
                <a16:creationId xmlns:a16="http://schemas.microsoft.com/office/drawing/2014/main" id="{8AB2F78F-0AAA-4BA5-90DE-6ECD315390E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3333" y="2337692"/>
            <a:ext cx="525999" cy="525999"/>
          </a:xfrm>
          <a:prstGeom prst="rect">
            <a:avLst/>
          </a:prstGeom>
          <a:effectLst>
            <a:outerShdw blurRad="190500" dist="38100" dir="2700000" algn="ctr" rotWithShape="0">
              <a:prstClr val="black">
                <a:alpha val="25000"/>
              </a:prstClr>
            </a:outerShdw>
          </a:effectLst>
        </p:spPr>
      </p:pic>
      <p:cxnSp>
        <p:nvCxnSpPr>
          <p:cNvPr id="144" name="Straight Arrow Connector 143">
            <a:extLst>
              <a:ext uri="{FF2B5EF4-FFF2-40B4-BE49-F238E27FC236}">
                <a16:creationId xmlns:a16="http://schemas.microsoft.com/office/drawing/2014/main" id="{50794CBD-5D31-4A71-8EBB-927E9A19CF20}"/>
              </a:ext>
              <a:ext uri="{C183D7F6-B498-43B3-948B-1728B52AA6E4}">
                <adec:decorative xmlns:adec="http://schemas.microsoft.com/office/drawing/2017/decorative" val="1"/>
              </a:ext>
            </a:extLst>
          </p:cNvPr>
          <p:cNvCxnSpPr>
            <a:cxnSpLocks/>
          </p:cNvCxnSpPr>
          <p:nvPr/>
        </p:nvCxnSpPr>
        <p:spPr>
          <a:xfrm>
            <a:off x="1894309" y="2538106"/>
            <a:ext cx="10838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A604511-320C-4AA3-BCA5-6A1F07688232}"/>
              </a:ext>
              <a:ext uri="{C183D7F6-B498-43B3-948B-1728B52AA6E4}">
                <adec:decorative xmlns:adec="http://schemas.microsoft.com/office/drawing/2017/decorative" val="1"/>
              </a:ext>
            </a:extLst>
          </p:cNvPr>
          <p:cNvSpPr txBox="1"/>
          <p:nvPr/>
        </p:nvSpPr>
        <p:spPr>
          <a:xfrm>
            <a:off x="474452" y="2960554"/>
            <a:ext cx="1840531" cy="512935"/>
          </a:xfrm>
          <a:prstGeom prst="rect">
            <a:avLst/>
          </a:prstGeom>
          <a:noFill/>
        </p:spPr>
        <p:txBody>
          <a:bodyPr wrap="none" rtlCol="0">
            <a:spAutoFit/>
          </a:bodyPr>
          <a:lstStyle/>
          <a:p>
            <a:pPr algn="ctr" defTabSz="896386">
              <a:defRPr/>
            </a:pPr>
            <a:r>
              <a:rPr lang="en-US" sz="1372">
                <a:solidFill>
                  <a:srgbClr val="0078D4"/>
                </a:solidFill>
                <a:latin typeface="Segoe UI Semibold"/>
              </a:rPr>
              <a:t>App developer</a:t>
            </a:r>
          </a:p>
          <a:p>
            <a:pPr algn="ctr" defTabSz="896386">
              <a:defRPr/>
            </a:pPr>
            <a:r>
              <a:rPr lang="en-US" sz="1372">
                <a:solidFill>
                  <a:srgbClr val="0078D4"/>
                </a:solidFill>
                <a:latin typeface="Segoe UI Semibold"/>
              </a:rPr>
              <a:t>using Azure DevOps </a:t>
            </a:r>
          </a:p>
        </p:txBody>
      </p:sp>
      <p:grpSp>
        <p:nvGrpSpPr>
          <p:cNvPr id="70" name="Group 69">
            <a:extLst>
              <a:ext uri="{FF2B5EF4-FFF2-40B4-BE49-F238E27FC236}">
                <a16:creationId xmlns:a16="http://schemas.microsoft.com/office/drawing/2014/main" id="{334A6CA7-9B51-45C3-B0A8-EB6031CBFD7A}"/>
              </a:ext>
              <a:ext uri="{C183D7F6-B498-43B3-948B-1728B52AA6E4}">
                <adec:decorative xmlns:adec="http://schemas.microsoft.com/office/drawing/2017/decorative" val="1"/>
              </a:ext>
            </a:extLst>
          </p:cNvPr>
          <p:cNvGrpSpPr/>
          <p:nvPr/>
        </p:nvGrpSpPr>
        <p:grpSpPr>
          <a:xfrm>
            <a:off x="1156548" y="2362012"/>
            <a:ext cx="476336" cy="553689"/>
            <a:chOff x="6185695" y="5061756"/>
            <a:chExt cx="742515" cy="863093"/>
          </a:xfrm>
          <a:solidFill>
            <a:schemeClr val="tx1"/>
          </a:solidFill>
        </p:grpSpPr>
        <p:sp>
          <p:nvSpPr>
            <p:cNvPr id="71" name="Oval 69">
              <a:extLst>
                <a:ext uri="{FF2B5EF4-FFF2-40B4-BE49-F238E27FC236}">
                  <a16:creationId xmlns:a16="http://schemas.microsoft.com/office/drawing/2014/main" id="{D8D4D87C-B0CF-4B1E-9CA3-B35769F994D8}"/>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72" name="Freeform 70">
              <a:extLst>
                <a:ext uri="{FF2B5EF4-FFF2-40B4-BE49-F238E27FC236}">
                  <a16:creationId xmlns:a16="http://schemas.microsoft.com/office/drawing/2014/main" id="{80DC9AC5-E30E-43CA-8385-EAC6D86A250E}"/>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sp>
        <p:nvSpPr>
          <p:cNvPr id="73" name="TextBox 72">
            <a:extLst>
              <a:ext uri="{FF2B5EF4-FFF2-40B4-BE49-F238E27FC236}">
                <a16:creationId xmlns:a16="http://schemas.microsoft.com/office/drawing/2014/main" id="{476AEEDF-18BD-4336-BDC1-B1DE26C8F36C}"/>
              </a:ext>
              <a:ext uri="{C183D7F6-B498-43B3-948B-1728B52AA6E4}">
                <adec:decorative xmlns:adec="http://schemas.microsoft.com/office/drawing/2017/decorative" val="1"/>
              </a:ext>
            </a:extLst>
          </p:cNvPr>
          <p:cNvSpPr txBox="1"/>
          <p:nvPr/>
        </p:nvSpPr>
        <p:spPr>
          <a:xfrm>
            <a:off x="339310" y="4621408"/>
            <a:ext cx="2110828" cy="512935"/>
          </a:xfrm>
          <a:prstGeom prst="rect">
            <a:avLst/>
          </a:prstGeom>
          <a:noFill/>
        </p:spPr>
        <p:txBody>
          <a:bodyPr wrap="none" rtlCol="0">
            <a:spAutoFit/>
          </a:bodyPr>
          <a:lstStyle/>
          <a:p>
            <a:pPr algn="ctr" defTabSz="896386">
              <a:defRPr/>
            </a:pPr>
            <a:r>
              <a:rPr lang="en-US" sz="1372">
                <a:solidFill>
                  <a:srgbClr val="0078D4"/>
                </a:solidFill>
                <a:latin typeface="Segoe UI Semibold"/>
              </a:rPr>
              <a:t>Data scientist using </a:t>
            </a:r>
          </a:p>
          <a:p>
            <a:pPr algn="ctr" defTabSz="896386">
              <a:defRPr/>
            </a:pPr>
            <a:r>
              <a:rPr lang="en-US" sz="1372">
                <a:solidFill>
                  <a:srgbClr val="0078D4"/>
                </a:solidFill>
                <a:latin typeface="Segoe UI Semibold"/>
              </a:rPr>
              <a:t>Azure Machine Learning</a:t>
            </a:r>
          </a:p>
        </p:txBody>
      </p:sp>
      <p:grpSp>
        <p:nvGrpSpPr>
          <p:cNvPr id="74" name="Group 73">
            <a:extLst>
              <a:ext uri="{FF2B5EF4-FFF2-40B4-BE49-F238E27FC236}">
                <a16:creationId xmlns:a16="http://schemas.microsoft.com/office/drawing/2014/main" id="{1637F807-DF77-4296-B5C1-E1633D042169}"/>
              </a:ext>
              <a:ext uri="{C183D7F6-B498-43B3-948B-1728B52AA6E4}">
                <adec:decorative xmlns:adec="http://schemas.microsoft.com/office/drawing/2017/decorative" val="1"/>
              </a:ext>
            </a:extLst>
          </p:cNvPr>
          <p:cNvGrpSpPr/>
          <p:nvPr/>
        </p:nvGrpSpPr>
        <p:grpSpPr>
          <a:xfrm>
            <a:off x="1156548" y="4040588"/>
            <a:ext cx="476336" cy="553689"/>
            <a:chOff x="6185695" y="5061756"/>
            <a:chExt cx="742515" cy="863093"/>
          </a:xfrm>
        </p:grpSpPr>
        <p:sp>
          <p:nvSpPr>
            <p:cNvPr id="75" name="Oval 69">
              <a:extLst>
                <a:ext uri="{FF2B5EF4-FFF2-40B4-BE49-F238E27FC236}">
                  <a16:creationId xmlns:a16="http://schemas.microsoft.com/office/drawing/2014/main" id="{68E6694B-829A-460C-95BB-CBECDFB15EBD}"/>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76" name="Freeform 70">
              <a:extLst>
                <a:ext uri="{FF2B5EF4-FFF2-40B4-BE49-F238E27FC236}">
                  <a16:creationId xmlns:a16="http://schemas.microsoft.com/office/drawing/2014/main" id="{65D94EE6-7E80-40FB-BF8F-74A6550AA807}"/>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grpSp>
        <p:nvGrpSpPr>
          <p:cNvPr id="77" name="Group 76">
            <a:extLst>
              <a:ext uri="{FF2B5EF4-FFF2-40B4-BE49-F238E27FC236}">
                <a16:creationId xmlns:a16="http://schemas.microsoft.com/office/drawing/2014/main" id="{C275385A-007F-4FE6-9549-DCE1CFF4CB8B}"/>
              </a:ext>
              <a:ext uri="{C183D7F6-B498-43B3-948B-1728B52AA6E4}">
                <adec:decorative xmlns:adec="http://schemas.microsoft.com/office/drawing/2017/decorative" val="1"/>
              </a:ext>
            </a:extLst>
          </p:cNvPr>
          <p:cNvGrpSpPr/>
          <p:nvPr/>
        </p:nvGrpSpPr>
        <p:grpSpPr>
          <a:xfrm>
            <a:off x="10127207" y="2287456"/>
            <a:ext cx="633556" cy="633556"/>
            <a:chOff x="9897614" y="3471418"/>
            <a:chExt cx="1414462" cy="1414463"/>
          </a:xfrm>
        </p:grpSpPr>
        <p:sp>
          <p:nvSpPr>
            <p:cNvPr id="78" name="Donut 67">
              <a:extLst>
                <a:ext uri="{FF2B5EF4-FFF2-40B4-BE49-F238E27FC236}">
                  <a16:creationId xmlns:a16="http://schemas.microsoft.com/office/drawing/2014/main" id="{34E83006-CAC8-4742-B540-77AEE20E3E38}"/>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IN" sz="1961" kern="0">
                <a:noFill/>
                <a:latin typeface="Segoe UI Semilight"/>
              </a:endParaRPr>
            </a:p>
          </p:txBody>
        </p:sp>
        <p:sp>
          <p:nvSpPr>
            <p:cNvPr id="79" name="Donut 67">
              <a:extLst>
                <a:ext uri="{FF2B5EF4-FFF2-40B4-BE49-F238E27FC236}">
                  <a16:creationId xmlns:a16="http://schemas.microsoft.com/office/drawing/2014/main" id="{495E0533-6916-4A10-8977-82E71C8253DD}"/>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80" name="Freeform 69">
              <a:extLst>
                <a:ext uri="{FF2B5EF4-FFF2-40B4-BE49-F238E27FC236}">
                  <a16:creationId xmlns:a16="http://schemas.microsoft.com/office/drawing/2014/main" id="{915191EC-9F31-4800-AB70-F2D087D7C96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4EAA6BB2-A814-461F-B559-986837E773B0}"/>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2" name="Freeform: Shape 81">
              <a:extLst>
                <a:ext uri="{FF2B5EF4-FFF2-40B4-BE49-F238E27FC236}">
                  <a16:creationId xmlns:a16="http://schemas.microsoft.com/office/drawing/2014/main" id="{67C3055B-CCA5-424C-A948-3F9A4A8C1D78}"/>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3" name="Freeform: Shape 82">
              <a:extLst>
                <a:ext uri="{FF2B5EF4-FFF2-40B4-BE49-F238E27FC236}">
                  <a16:creationId xmlns:a16="http://schemas.microsoft.com/office/drawing/2014/main" id="{A322B7B7-4750-4568-AFDF-E5BC6D6392F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4" name="Freeform: Shape 83">
              <a:extLst>
                <a:ext uri="{FF2B5EF4-FFF2-40B4-BE49-F238E27FC236}">
                  <a16:creationId xmlns:a16="http://schemas.microsoft.com/office/drawing/2014/main" id="{E439E629-05D2-48B0-BA89-21052371C1A4}"/>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5" name="Freeform: Shape 84">
              <a:extLst>
                <a:ext uri="{FF2B5EF4-FFF2-40B4-BE49-F238E27FC236}">
                  <a16:creationId xmlns:a16="http://schemas.microsoft.com/office/drawing/2014/main" id="{FC13FDD1-2AD9-4865-ACA4-4CEDAC6F032E}"/>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6" name="Freeform: Shape 85">
              <a:extLst>
                <a:ext uri="{FF2B5EF4-FFF2-40B4-BE49-F238E27FC236}">
                  <a16:creationId xmlns:a16="http://schemas.microsoft.com/office/drawing/2014/main" id="{4CA36675-ADC6-47B3-9819-0BD04DE71A75}"/>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7" name="Freeform: Shape 86">
              <a:extLst>
                <a:ext uri="{FF2B5EF4-FFF2-40B4-BE49-F238E27FC236}">
                  <a16:creationId xmlns:a16="http://schemas.microsoft.com/office/drawing/2014/main" id="{5315E157-B2AA-4484-A09E-6F16BCED3461}"/>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88657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3B3FE7A-6F28-4D62-8E70-887E72D84675}"/>
              </a:ext>
              <a:ext uri="{C183D7F6-B498-43B3-948B-1728B52AA6E4}">
                <adec:decorative xmlns:adec="http://schemas.microsoft.com/office/drawing/2017/decorative" val="1"/>
              </a:ext>
            </a:extLst>
          </p:cNvPr>
          <p:cNvSpPr/>
          <p:nvPr/>
        </p:nvSpPr>
        <p:spPr bwMode="auto">
          <a:xfrm>
            <a:off x="0" y="5670064"/>
            <a:ext cx="12192000" cy="1187451"/>
          </a:xfrm>
          <a:prstGeom prst="rect">
            <a:avLst/>
          </a:prstGeom>
          <a:solidFill>
            <a:schemeClr val="tx2"/>
          </a:solidFill>
          <a:ln>
            <a:noFill/>
            <a:headEnd type="none" w="med" len="med"/>
            <a:tailEnd type="none" w="med" len="med"/>
          </a:ln>
          <a:effectLst>
            <a:outerShdw blurRad="215900" dist="38100" dir="16200000"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 name="Graphic 3">
            <a:extLst>
              <a:ext uri="{FF2B5EF4-FFF2-40B4-BE49-F238E27FC236}">
                <a16:creationId xmlns:a16="http://schemas.microsoft.com/office/drawing/2014/main" id="{A5F20DFC-B486-49DF-B5CD-F4AECDD4B27C}"/>
              </a:ext>
              <a:ext uri="{C183D7F6-B498-43B3-948B-1728B52AA6E4}">
                <adec:decorative xmlns:adec="http://schemas.microsoft.com/office/drawing/2017/decorative" val="1"/>
              </a:ext>
            </a:extLst>
          </p:cNvPr>
          <p:cNvSpPr/>
          <p:nvPr/>
        </p:nvSpPr>
        <p:spPr>
          <a:xfrm>
            <a:off x="751815"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66" name="Graphic 3">
            <a:extLst>
              <a:ext uri="{FF2B5EF4-FFF2-40B4-BE49-F238E27FC236}">
                <a16:creationId xmlns:a16="http://schemas.microsoft.com/office/drawing/2014/main" id="{BAC80292-90F1-4F1E-944E-40B4F2FEA796}"/>
              </a:ext>
              <a:ext uri="{C183D7F6-B498-43B3-948B-1728B52AA6E4}">
                <adec:decorative xmlns:adec="http://schemas.microsoft.com/office/drawing/2017/decorative" val="1"/>
              </a:ext>
            </a:extLst>
          </p:cNvPr>
          <p:cNvSpPr/>
          <p:nvPr/>
        </p:nvSpPr>
        <p:spPr>
          <a:xfrm>
            <a:off x="3850803"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83" name="Graphic 3">
            <a:extLst>
              <a:ext uri="{FF2B5EF4-FFF2-40B4-BE49-F238E27FC236}">
                <a16:creationId xmlns:a16="http://schemas.microsoft.com/office/drawing/2014/main" id="{5A1F10FD-DEF9-4C79-8C80-6E327F4DF0EB}"/>
              </a:ext>
              <a:ext uri="{C183D7F6-B498-43B3-948B-1728B52AA6E4}">
                <adec:decorative xmlns:adec="http://schemas.microsoft.com/office/drawing/2017/decorative" val="1"/>
              </a:ext>
            </a:extLst>
          </p:cNvPr>
          <p:cNvSpPr/>
          <p:nvPr/>
        </p:nvSpPr>
        <p:spPr>
          <a:xfrm>
            <a:off x="6526788"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84" name="Graphic 3">
            <a:extLst>
              <a:ext uri="{FF2B5EF4-FFF2-40B4-BE49-F238E27FC236}">
                <a16:creationId xmlns:a16="http://schemas.microsoft.com/office/drawing/2014/main" id="{67E718C0-D96A-45D3-A5A4-D7E33BEE2EC5}"/>
              </a:ext>
              <a:ext uri="{C183D7F6-B498-43B3-948B-1728B52AA6E4}">
                <adec:decorative xmlns:adec="http://schemas.microsoft.com/office/drawing/2017/decorative" val="1"/>
              </a:ext>
            </a:extLst>
          </p:cNvPr>
          <p:cNvSpPr/>
          <p:nvPr/>
        </p:nvSpPr>
        <p:spPr>
          <a:xfrm>
            <a:off x="9467289"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3075" name="Title 3074">
            <a:extLst>
              <a:ext uri="{FF2B5EF4-FFF2-40B4-BE49-F238E27FC236}">
                <a16:creationId xmlns:a16="http://schemas.microsoft.com/office/drawing/2014/main" id="{69E5604F-0BB1-46A9-8D37-73FE212B907B}"/>
              </a:ext>
              <a:ext uri="{C183D7F6-B498-43B3-948B-1728B52AA6E4}">
                <adec:decorative xmlns:adec="http://schemas.microsoft.com/office/drawing/2017/decorative" val="1"/>
              </a:ext>
            </a:extLst>
          </p:cNvPr>
          <p:cNvSpPr>
            <a:spLocks noGrp="1"/>
          </p:cNvSpPr>
          <p:nvPr>
            <p:ph type="title"/>
          </p:nvPr>
        </p:nvSpPr>
        <p:spPr/>
        <p:txBody>
          <a:bodyPr/>
          <a:lstStyle/>
          <a:p>
            <a:r>
              <a:rPr lang="en-US" err="1"/>
              <a:t>MLOps</a:t>
            </a:r>
            <a:r>
              <a:rPr lang="en-US"/>
              <a:t> with Azure Machine Learning</a:t>
            </a:r>
          </a:p>
        </p:txBody>
      </p:sp>
      <p:sp>
        <p:nvSpPr>
          <p:cNvPr id="112" name="Rectangle 111">
            <a:extLst>
              <a:ext uri="{FF2B5EF4-FFF2-40B4-BE49-F238E27FC236}">
                <a16:creationId xmlns:a16="http://schemas.microsoft.com/office/drawing/2014/main" id="{2834783D-1223-4D67-844F-B3A27B1C0734}"/>
              </a:ext>
              <a:ext uri="{C183D7F6-B498-43B3-948B-1728B52AA6E4}">
                <adec:decorative xmlns:adec="http://schemas.microsoft.com/office/drawing/2017/decorative" val="1"/>
              </a:ext>
            </a:extLst>
          </p:cNvPr>
          <p:cNvSpPr/>
          <p:nvPr/>
        </p:nvSpPr>
        <p:spPr>
          <a:xfrm>
            <a:off x="6226845" y="3765274"/>
            <a:ext cx="1501319" cy="470693"/>
          </a:xfrm>
          <a:prstGeom prst="rect">
            <a:avLst/>
          </a:prstGeom>
        </p:spPr>
        <p:txBody>
          <a:bodyPr wrap="square">
            <a:spAutoFit/>
          </a:bodyPr>
          <a:lstStyle/>
          <a:p>
            <a:pPr defTabSz="896386">
              <a:lnSpc>
                <a:spcPct val="90000"/>
              </a:lnSpc>
              <a:spcAft>
                <a:spcPts val="588"/>
              </a:spcAft>
              <a:defRPr/>
            </a:pPr>
            <a:r>
              <a:rPr lang="da-DK" sz="1372">
                <a:solidFill>
                  <a:srgbClr val="1A1A1A"/>
                </a:solidFill>
                <a:latin typeface="Segoe UI"/>
                <a:cs typeface="Courier New" panose="02070309020205020404" pitchFamily="49" charset="0"/>
              </a:rPr>
              <a:t>Model validation &amp; profiling</a:t>
            </a:r>
          </a:p>
        </p:txBody>
      </p:sp>
      <p:pic>
        <p:nvPicPr>
          <p:cNvPr id="113" name="Picture 2">
            <a:extLst>
              <a:ext uri="{FF2B5EF4-FFF2-40B4-BE49-F238E27FC236}">
                <a16:creationId xmlns:a16="http://schemas.microsoft.com/office/drawing/2014/main" id="{6EAD169A-6F37-48EE-BDDC-112A01DEF197}"/>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0287" y="3790345"/>
            <a:ext cx="420552" cy="420552"/>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E92FDBB-47A0-4226-B3AF-BBB4EEDD923E}"/>
              </a:ext>
              <a:ext uri="{C183D7F6-B498-43B3-948B-1728B52AA6E4}">
                <adec:decorative xmlns:adec="http://schemas.microsoft.com/office/drawing/2017/decorative" val="1"/>
              </a:ext>
            </a:extLst>
          </p:cNvPr>
          <p:cNvSpPr txBox="1"/>
          <p:nvPr/>
        </p:nvSpPr>
        <p:spPr>
          <a:xfrm>
            <a:off x="1098730" y="6191676"/>
            <a:ext cx="2016956"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reproducibility</a:t>
            </a:r>
          </a:p>
        </p:txBody>
      </p:sp>
      <p:pic>
        <p:nvPicPr>
          <p:cNvPr id="54" name="Graphic 53">
            <a:extLst>
              <a:ext uri="{FF2B5EF4-FFF2-40B4-BE49-F238E27FC236}">
                <a16:creationId xmlns:a16="http://schemas.microsoft.com/office/drawing/2014/main" id="{D19B8E61-9970-471E-9A0B-C6E7ECFFC81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47" y="6162594"/>
            <a:ext cx="299542" cy="299542"/>
          </a:xfrm>
          <a:prstGeom prst="rect">
            <a:avLst/>
          </a:prstGeom>
        </p:spPr>
      </p:pic>
      <p:sp>
        <p:nvSpPr>
          <p:cNvPr id="55" name="TextBox 54">
            <a:extLst>
              <a:ext uri="{FF2B5EF4-FFF2-40B4-BE49-F238E27FC236}">
                <a16:creationId xmlns:a16="http://schemas.microsoft.com/office/drawing/2014/main" id="{8DB18FE6-B7FA-46B9-A94C-8AE9CBF03720}"/>
              </a:ext>
              <a:ext uri="{C183D7F6-B498-43B3-948B-1728B52AA6E4}">
                <adec:decorative xmlns:adec="http://schemas.microsoft.com/office/drawing/2017/decorative" val="1"/>
              </a:ext>
            </a:extLst>
          </p:cNvPr>
          <p:cNvSpPr txBox="1"/>
          <p:nvPr/>
        </p:nvSpPr>
        <p:spPr>
          <a:xfrm>
            <a:off x="9812377" y="6191676"/>
            <a:ext cx="1537725"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retraining</a:t>
            </a:r>
          </a:p>
        </p:txBody>
      </p:sp>
      <p:sp>
        <p:nvSpPr>
          <p:cNvPr id="57" name="TextBox 56">
            <a:extLst>
              <a:ext uri="{FF2B5EF4-FFF2-40B4-BE49-F238E27FC236}">
                <a16:creationId xmlns:a16="http://schemas.microsoft.com/office/drawing/2014/main" id="{BC8F4955-7AFB-41F5-B487-3D6651E483AA}"/>
              </a:ext>
              <a:ext uri="{C183D7F6-B498-43B3-948B-1728B52AA6E4}">
                <adec:decorative xmlns:adec="http://schemas.microsoft.com/office/drawing/2017/decorative" val="1"/>
              </a:ext>
            </a:extLst>
          </p:cNvPr>
          <p:cNvSpPr txBox="1"/>
          <p:nvPr/>
        </p:nvSpPr>
        <p:spPr>
          <a:xfrm>
            <a:off x="6868133" y="6191676"/>
            <a:ext cx="186639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deployment</a:t>
            </a:r>
          </a:p>
        </p:txBody>
      </p:sp>
      <p:sp>
        <p:nvSpPr>
          <p:cNvPr id="59" name="TextBox 58">
            <a:extLst>
              <a:ext uri="{FF2B5EF4-FFF2-40B4-BE49-F238E27FC236}">
                <a16:creationId xmlns:a16="http://schemas.microsoft.com/office/drawing/2014/main" id="{F441C690-7013-442D-800B-6226D1D0B3A8}"/>
              </a:ext>
              <a:ext uri="{C183D7F6-B498-43B3-948B-1728B52AA6E4}">
                <adec:decorative xmlns:adec="http://schemas.microsoft.com/office/drawing/2017/decorative" val="1"/>
              </a:ext>
            </a:extLst>
          </p:cNvPr>
          <p:cNvSpPr txBox="1"/>
          <p:nvPr/>
        </p:nvSpPr>
        <p:spPr>
          <a:xfrm>
            <a:off x="4192150" y="6191676"/>
            <a:ext cx="159813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validation</a:t>
            </a:r>
          </a:p>
        </p:txBody>
      </p:sp>
      <p:pic>
        <p:nvPicPr>
          <p:cNvPr id="60" name="Graphic 59">
            <a:extLst>
              <a:ext uri="{FF2B5EF4-FFF2-40B4-BE49-F238E27FC236}">
                <a16:creationId xmlns:a16="http://schemas.microsoft.com/office/drawing/2014/main" id="{853CA445-9072-4C32-9648-A48E5B1C30EC}"/>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8929" y="6162594"/>
            <a:ext cx="299542" cy="299542"/>
          </a:xfrm>
          <a:prstGeom prst="rect">
            <a:avLst/>
          </a:prstGeom>
        </p:spPr>
      </p:pic>
      <p:sp>
        <p:nvSpPr>
          <p:cNvPr id="163" name="Rectangle 1">
            <a:extLst>
              <a:ext uri="{FF2B5EF4-FFF2-40B4-BE49-F238E27FC236}">
                <a16:creationId xmlns:a16="http://schemas.microsoft.com/office/drawing/2014/main" id="{CC913717-B929-44AF-A024-ACB1335D7F24}"/>
              </a:ext>
              <a:ext uri="{C183D7F6-B498-43B3-948B-1728B52AA6E4}">
                <adec:decorative xmlns:adec="http://schemas.microsoft.com/office/drawing/2017/decorative" val="1"/>
              </a:ext>
            </a:extLst>
          </p:cNvPr>
          <p:cNvSpPr/>
          <p:nvPr/>
        </p:nvSpPr>
        <p:spPr bwMode="auto">
          <a:xfrm>
            <a:off x="1835659" y="3106935"/>
            <a:ext cx="1571068" cy="1177836"/>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58EF8E3B-571E-4D02-9728-D1464AF196BB}"/>
              </a:ext>
              <a:ext uri="{C183D7F6-B498-43B3-948B-1728B52AA6E4}">
                <adec:decorative xmlns:adec="http://schemas.microsoft.com/office/drawing/2017/decorative" val="1"/>
              </a:ext>
            </a:extLst>
          </p:cNvPr>
          <p:cNvSpPr txBox="1"/>
          <p:nvPr/>
        </p:nvSpPr>
        <p:spPr>
          <a:xfrm>
            <a:off x="4427112" y="3041443"/>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0078D4"/>
                </a:solidFill>
                <a:latin typeface="Segoe UI Semibold"/>
                <a:cs typeface="Courier New" panose="02070309020205020404" pitchFamily="49" charset="0"/>
              </a:rPr>
              <a:t>Train model</a:t>
            </a:r>
          </a:p>
        </p:txBody>
      </p:sp>
      <p:sp>
        <p:nvSpPr>
          <p:cNvPr id="165" name="TextBox 164">
            <a:extLst>
              <a:ext uri="{FF2B5EF4-FFF2-40B4-BE49-F238E27FC236}">
                <a16:creationId xmlns:a16="http://schemas.microsoft.com/office/drawing/2014/main" id="{3A58FFDE-B189-4CDA-8E59-37F93FCF91A9}"/>
              </a:ext>
              <a:ext uri="{C183D7F6-B498-43B3-948B-1728B52AA6E4}">
                <adec:decorative xmlns:adec="http://schemas.microsoft.com/office/drawing/2017/decorative" val="1"/>
              </a:ext>
            </a:extLst>
          </p:cNvPr>
          <p:cNvSpPr txBox="1"/>
          <p:nvPr/>
        </p:nvSpPr>
        <p:spPr>
          <a:xfrm>
            <a:off x="6064341" y="3041445"/>
            <a:ext cx="1501319" cy="525004"/>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Validate model</a:t>
            </a:r>
          </a:p>
        </p:txBody>
      </p:sp>
      <p:sp>
        <p:nvSpPr>
          <p:cNvPr id="168" name="TextBox 167">
            <a:extLst>
              <a:ext uri="{FF2B5EF4-FFF2-40B4-BE49-F238E27FC236}">
                <a16:creationId xmlns:a16="http://schemas.microsoft.com/office/drawing/2014/main" id="{470A2EE4-2D1D-4CF4-9A74-8D4A3D3676AF}"/>
              </a:ext>
              <a:ext uri="{C183D7F6-B498-43B3-948B-1728B52AA6E4}">
                <adec:decorative xmlns:adec="http://schemas.microsoft.com/office/drawing/2017/decorative" val="1"/>
              </a:ext>
            </a:extLst>
          </p:cNvPr>
          <p:cNvSpPr txBox="1"/>
          <p:nvPr/>
        </p:nvSpPr>
        <p:spPr>
          <a:xfrm>
            <a:off x="4427112"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Build app</a:t>
            </a:r>
          </a:p>
        </p:txBody>
      </p:sp>
      <p:sp>
        <p:nvSpPr>
          <p:cNvPr id="169" name="TextBox 168">
            <a:extLst>
              <a:ext uri="{FF2B5EF4-FFF2-40B4-BE49-F238E27FC236}">
                <a16:creationId xmlns:a16="http://schemas.microsoft.com/office/drawing/2014/main" id="{D72A3CEA-0A3A-49DB-BB16-7303EED3F5D5}"/>
              </a:ext>
              <a:ext uri="{C183D7F6-B498-43B3-948B-1728B52AA6E4}">
                <adec:decorative xmlns:adec="http://schemas.microsoft.com/office/drawing/2017/decorative" val="1"/>
              </a:ext>
            </a:extLst>
          </p:cNvPr>
          <p:cNvSpPr txBox="1"/>
          <p:nvPr/>
        </p:nvSpPr>
        <p:spPr>
          <a:xfrm>
            <a:off x="275041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Collaborate</a:t>
            </a:r>
          </a:p>
        </p:txBody>
      </p:sp>
      <p:sp>
        <p:nvSpPr>
          <p:cNvPr id="170" name="TextBox 169">
            <a:extLst>
              <a:ext uri="{FF2B5EF4-FFF2-40B4-BE49-F238E27FC236}">
                <a16:creationId xmlns:a16="http://schemas.microsoft.com/office/drawing/2014/main" id="{1C9CFECC-EFE4-455C-8EF0-E89A9B83853A}"/>
              </a:ext>
              <a:ext uri="{C183D7F6-B498-43B3-948B-1728B52AA6E4}">
                <adec:decorative xmlns:adec="http://schemas.microsoft.com/office/drawing/2017/decorative" val="1"/>
              </a:ext>
            </a:extLst>
          </p:cNvPr>
          <p:cNvSpPr txBox="1"/>
          <p:nvPr/>
        </p:nvSpPr>
        <p:spPr>
          <a:xfrm>
            <a:off x="6155780"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Test app</a:t>
            </a:r>
          </a:p>
        </p:txBody>
      </p:sp>
      <p:sp>
        <p:nvSpPr>
          <p:cNvPr id="171" name="TextBox 170">
            <a:extLst>
              <a:ext uri="{FF2B5EF4-FFF2-40B4-BE49-F238E27FC236}">
                <a16:creationId xmlns:a16="http://schemas.microsoft.com/office/drawing/2014/main" id="{7F32CF36-92D2-4166-9BC8-C5806684AFCC}"/>
              </a:ext>
              <a:ext uri="{C183D7F6-B498-43B3-948B-1728B52AA6E4}">
                <adec:decorative xmlns:adec="http://schemas.microsoft.com/office/drawing/2017/decorative" val="1"/>
              </a:ext>
            </a:extLst>
          </p:cNvPr>
          <p:cNvSpPr txBox="1"/>
          <p:nvPr/>
        </p:nvSpPr>
        <p:spPr>
          <a:xfrm>
            <a:off x="802864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Release app</a:t>
            </a:r>
          </a:p>
        </p:txBody>
      </p:sp>
      <p:sp>
        <p:nvSpPr>
          <p:cNvPr id="172" name="TextBox 171">
            <a:extLst>
              <a:ext uri="{FF2B5EF4-FFF2-40B4-BE49-F238E27FC236}">
                <a16:creationId xmlns:a16="http://schemas.microsoft.com/office/drawing/2014/main" id="{911497D9-AC7A-436A-8877-11985FDCDC3B}"/>
              </a:ext>
              <a:ext uri="{C183D7F6-B498-43B3-948B-1728B52AA6E4}">
                <adec:decorative xmlns:adec="http://schemas.microsoft.com/office/drawing/2017/decorative" val="1"/>
              </a:ext>
            </a:extLst>
          </p:cNvPr>
          <p:cNvSpPr txBox="1"/>
          <p:nvPr/>
        </p:nvSpPr>
        <p:spPr>
          <a:xfrm>
            <a:off x="9784764"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Monitor app</a:t>
            </a:r>
          </a:p>
        </p:txBody>
      </p:sp>
      <p:cxnSp>
        <p:nvCxnSpPr>
          <p:cNvPr id="173" name="Straight Arrow Connector 172">
            <a:extLst>
              <a:ext uri="{FF2B5EF4-FFF2-40B4-BE49-F238E27FC236}">
                <a16:creationId xmlns:a16="http://schemas.microsoft.com/office/drawing/2014/main" id="{36926983-ED4B-4213-B208-D7E45E3F7B6D}"/>
              </a:ext>
              <a:ext uri="{C183D7F6-B498-43B3-948B-1728B52AA6E4}">
                <adec:decorative xmlns:adec="http://schemas.microsoft.com/office/drawing/2017/decorative" val="1"/>
              </a:ext>
            </a:extLst>
          </p:cNvPr>
          <p:cNvCxnSpPr>
            <a:cxnSpLocks/>
          </p:cNvCxnSpPr>
          <p:nvPr/>
        </p:nvCxnSpPr>
        <p:spPr>
          <a:xfrm flipV="1">
            <a:off x="3894372" y="2538106"/>
            <a:ext cx="75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2C046BF-9804-43B7-AF12-2C10D5987103}"/>
              </a:ext>
              <a:ext uri="{C183D7F6-B498-43B3-948B-1728B52AA6E4}">
                <adec:decorative xmlns:adec="http://schemas.microsoft.com/office/drawing/2017/decorative" val="1"/>
              </a:ext>
            </a:extLst>
          </p:cNvPr>
          <p:cNvCxnSpPr>
            <a:cxnSpLocks/>
          </p:cNvCxnSpPr>
          <p:nvPr/>
        </p:nvCxnSpPr>
        <p:spPr>
          <a:xfrm>
            <a:off x="5580971" y="2538106"/>
            <a:ext cx="9276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E7566388-943D-401A-9916-3063C6D9C586}"/>
              </a:ext>
              <a:ext uri="{C183D7F6-B498-43B3-948B-1728B52AA6E4}">
                <adec:decorative xmlns:adec="http://schemas.microsoft.com/office/drawing/2017/decorative" val="1"/>
              </a:ext>
            </a:extLst>
          </p:cNvPr>
          <p:cNvCxnSpPr>
            <a:cxnSpLocks/>
          </p:cNvCxnSpPr>
          <p:nvPr/>
        </p:nvCxnSpPr>
        <p:spPr>
          <a:xfrm>
            <a:off x="7175045" y="2538106"/>
            <a:ext cx="10776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E633DB0-4564-407A-AD20-E5950956A5D0}"/>
              </a:ext>
              <a:ext uri="{C183D7F6-B498-43B3-948B-1728B52AA6E4}">
                <adec:decorative xmlns:adec="http://schemas.microsoft.com/office/drawing/2017/decorative" val="1"/>
              </a:ext>
            </a:extLst>
          </p:cNvPr>
          <p:cNvCxnSpPr>
            <a:cxnSpLocks/>
          </p:cNvCxnSpPr>
          <p:nvPr/>
        </p:nvCxnSpPr>
        <p:spPr>
          <a:xfrm>
            <a:off x="9053323" y="2538106"/>
            <a:ext cx="9437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5ACF2F0C-0683-4041-9B1E-85731121C4BD}"/>
              </a:ext>
              <a:ext uri="{C183D7F6-B498-43B3-948B-1728B52AA6E4}">
                <adec:decorative xmlns:adec="http://schemas.microsoft.com/office/drawing/2017/decorative" val="1"/>
              </a:ext>
            </a:extLst>
          </p:cNvPr>
          <p:cNvGrpSpPr/>
          <p:nvPr/>
        </p:nvGrpSpPr>
        <p:grpSpPr>
          <a:xfrm>
            <a:off x="3094595" y="2294361"/>
            <a:ext cx="630082" cy="631288"/>
            <a:chOff x="3034411" y="2271607"/>
            <a:chExt cx="642716" cy="643947"/>
          </a:xfrm>
        </p:grpSpPr>
        <p:sp useBgFill="1">
          <p:nvSpPr>
            <p:cNvPr id="179" name="Freeform 5">
              <a:extLst>
                <a:ext uri="{FF2B5EF4-FFF2-40B4-BE49-F238E27FC236}">
                  <a16:creationId xmlns:a16="http://schemas.microsoft.com/office/drawing/2014/main" id="{051C8A51-E35D-4A06-9D63-B40E988FB02A}"/>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US" sz="1961" kern="0">
                <a:noFill/>
                <a:latin typeface="Segoe UI Semilight"/>
              </a:endParaRPr>
            </a:p>
          </p:txBody>
        </p:sp>
        <p:grpSp>
          <p:nvGrpSpPr>
            <p:cNvPr id="180" name="Group 179">
              <a:extLst>
                <a:ext uri="{FF2B5EF4-FFF2-40B4-BE49-F238E27FC236}">
                  <a16:creationId xmlns:a16="http://schemas.microsoft.com/office/drawing/2014/main" id="{E10C7494-702B-4D4E-9C9E-E36DAC17306C}"/>
                </a:ext>
              </a:extLst>
            </p:cNvPr>
            <p:cNvGrpSpPr>
              <a:grpSpLocks noChangeAspect="1"/>
            </p:cNvGrpSpPr>
            <p:nvPr/>
          </p:nvGrpSpPr>
          <p:grpSpPr bwMode="auto">
            <a:xfrm>
              <a:off x="3034411" y="2273421"/>
              <a:ext cx="642716" cy="628550"/>
              <a:chOff x="6634" y="3297"/>
              <a:chExt cx="2092" cy="2046"/>
            </a:xfrm>
            <a:solidFill>
              <a:schemeClr val="tx1"/>
            </a:solidFill>
          </p:grpSpPr>
          <p:sp>
            <p:nvSpPr>
              <p:cNvPr id="181" name="Freeform 5">
                <a:extLst>
                  <a:ext uri="{FF2B5EF4-FFF2-40B4-BE49-F238E27FC236}">
                    <a16:creationId xmlns:a16="http://schemas.microsoft.com/office/drawing/2014/main" id="{4C1BDA49-0A58-47FC-B46D-ACF34EBDB7CF}"/>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82" name="Freeform 6">
                <a:extLst>
                  <a:ext uri="{FF2B5EF4-FFF2-40B4-BE49-F238E27FC236}">
                    <a16:creationId xmlns:a16="http://schemas.microsoft.com/office/drawing/2014/main" id="{CD6D90F8-54AB-48A7-B752-B08EBF7BFC5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83" name="Freeform 7">
                <a:extLst>
                  <a:ext uri="{FF2B5EF4-FFF2-40B4-BE49-F238E27FC236}">
                    <a16:creationId xmlns:a16="http://schemas.microsoft.com/office/drawing/2014/main" id="{358CA338-8FDB-4A44-AACD-E47DAF94EDBC}"/>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84" name="Freeform 8">
                <a:extLst>
                  <a:ext uri="{FF2B5EF4-FFF2-40B4-BE49-F238E27FC236}">
                    <a16:creationId xmlns:a16="http://schemas.microsoft.com/office/drawing/2014/main" id="{A4A1606B-7677-4DC2-9AFC-195C4ADBEBF2}"/>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85" name="Freeform 9">
                <a:extLst>
                  <a:ext uri="{FF2B5EF4-FFF2-40B4-BE49-F238E27FC236}">
                    <a16:creationId xmlns:a16="http://schemas.microsoft.com/office/drawing/2014/main" id="{61A97F38-E738-457F-B80D-0D7F9DB404BF}"/>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86" name="Freeform 10">
                <a:extLst>
                  <a:ext uri="{FF2B5EF4-FFF2-40B4-BE49-F238E27FC236}">
                    <a16:creationId xmlns:a16="http://schemas.microsoft.com/office/drawing/2014/main" id="{DB410052-50DE-4EEA-A951-44D10AF8D8D1}"/>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87" name="Freeform 11">
                <a:extLst>
                  <a:ext uri="{FF2B5EF4-FFF2-40B4-BE49-F238E27FC236}">
                    <a16:creationId xmlns:a16="http://schemas.microsoft.com/office/drawing/2014/main" id="{39A5BE7E-30F0-4051-9FD6-0DD96C850AF9}"/>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88" name="Freeform 12">
                <a:extLst>
                  <a:ext uri="{FF2B5EF4-FFF2-40B4-BE49-F238E27FC236}">
                    <a16:creationId xmlns:a16="http://schemas.microsoft.com/office/drawing/2014/main" id="{EAFD7AC4-5F9E-48AF-AE37-8ADF239BF82C}"/>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grpSp>
      </p:grpSp>
      <p:pic>
        <p:nvPicPr>
          <p:cNvPr id="189" name="Picture 6">
            <a:extLst>
              <a:ext uri="{FF2B5EF4-FFF2-40B4-BE49-F238E27FC236}">
                <a16:creationId xmlns:a16="http://schemas.microsoft.com/office/drawing/2014/main" id="{8324494B-EBF2-4BCE-A852-2F2F8827EF4C}"/>
              </a:ext>
              <a:ext uri="{C183D7F6-B498-43B3-948B-1728B52AA6E4}">
                <adec:decorative xmlns:adec="http://schemas.microsoft.com/office/drawing/2017/decorative" val="1"/>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6632" y="2341235"/>
            <a:ext cx="522467" cy="525999"/>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90" name="Picture 12">
            <a:extLst>
              <a:ext uri="{FF2B5EF4-FFF2-40B4-BE49-F238E27FC236}">
                <a16:creationId xmlns:a16="http://schemas.microsoft.com/office/drawing/2014/main" id="{A1F97AD8-A973-455F-979B-F3CE34763C67}"/>
              </a:ext>
              <a:ext uri="{C183D7F6-B498-43B3-948B-1728B52AA6E4}">
                <adec:decorative xmlns:adec="http://schemas.microsoft.com/office/drawing/2017/decorative" val="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5040" y="2344274"/>
            <a:ext cx="519921" cy="519921"/>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91" name="Graphic 190">
            <a:extLst>
              <a:ext uri="{FF2B5EF4-FFF2-40B4-BE49-F238E27FC236}">
                <a16:creationId xmlns:a16="http://schemas.microsoft.com/office/drawing/2014/main" id="{F9EE5D61-45D0-488B-9EC2-8EC47B2CD4C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3333" y="2337692"/>
            <a:ext cx="525999" cy="525999"/>
          </a:xfrm>
          <a:prstGeom prst="rect">
            <a:avLst/>
          </a:prstGeom>
          <a:effectLst>
            <a:outerShdw blurRad="190500" dist="38100" dir="2700000" algn="ctr" rotWithShape="0">
              <a:prstClr val="black">
                <a:alpha val="25000"/>
              </a:prstClr>
            </a:outerShdw>
          </a:effectLst>
        </p:spPr>
      </p:pic>
      <p:cxnSp>
        <p:nvCxnSpPr>
          <p:cNvPr id="209" name="Straight Arrow Connector 208">
            <a:extLst>
              <a:ext uri="{FF2B5EF4-FFF2-40B4-BE49-F238E27FC236}">
                <a16:creationId xmlns:a16="http://schemas.microsoft.com/office/drawing/2014/main" id="{EF849FEB-D6C8-40C3-A8A8-50E72CBE0BC9}"/>
              </a:ext>
              <a:ext uri="{C183D7F6-B498-43B3-948B-1728B52AA6E4}">
                <adec:decorative xmlns:adec="http://schemas.microsoft.com/office/drawing/2017/decorative" val="1"/>
              </a:ext>
            </a:extLst>
          </p:cNvPr>
          <p:cNvCxnSpPr>
            <a:cxnSpLocks/>
          </p:cNvCxnSpPr>
          <p:nvPr/>
        </p:nvCxnSpPr>
        <p:spPr>
          <a:xfrm>
            <a:off x="1894309" y="2538106"/>
            <a:ext cx="10838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99C83A8-9F3E-4DF6-AA30-435182AE9337}"/>
              </a:ext>
              <a:ext uri="{C183D7F6-B498-43B3-948B-1728B52AA6E4}">
                <adec:decorative xmlns:adec="http://schemas.microsoft.com/office/drawing/2017/decorative" val="1"/>
              </a:ext>
            </a:extLst>
          </p:cNvPr>
          <p:cNvCxnSpPr>
            <a:cxnSpLocks/>
          </p:cNvCxnSpPr>
          <p:nvPr/>
        </p:nvCxnSpPr>
        <p:spPr>
          <a:xfrm flipV="1">
            <a:off x="3894372" y="2679569"/>
            <a:ext cx="75927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1A926B78-D054-4863-9350-9BD61BA68462}"/>
              </a:ext>
              <a:ext uri="{C183D7F6-B498-43B3-948B-1728B52AA6E4}">
                <adec:decorative xmlns:adec="http://schemas.microsoft.com/office/drawing/2017/decorative" val="1"/>
              </a:ext>
            </a:extLst>
          </p:cNvPr>
          <p:cNvCxnSpPr>
            <a:cxnSpLocks/>
          </p:cNvCxnSpPr>
          <p:nvPr/>
        </p:nvCxnSpPr>
        <p:spPr>
          <a:xfrm>
            <a:off x="5580971" y="2679569"/>
            <a:ext cx="92768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EFDF893-7535-43AD-BD6B-550803ECF405}"/>
              </a:ext>
              <a:ext uri="{C183D7F6-B498-43B3-948B-1728B52AA6E4}">
                <adec:decorative xmlns:adec="http://schemas.microsoft.com/office/drawing/2017/decorative" val="1"/>
              </a:ext>
            </a:extLst>
          </p:cNvPr>
          <p:cNvSpPr txBox="1"/>
          <p:nvPr/>
        </p:nvSpPr>
        <p:spPr>
          <a:xfrm>
            <a:off x="474452" y="2960554"/>
            <a:ext cx="1840531" cy="512935"/>
          </a:xfrm>
          <a:prstGeom prst="rect">
            <a:avLst/>
          </a:prstGeom>
          <a:noFill/>
        </p:spPr>
        <p:txBody>
          <a:bodyPr wrap="none" rtlCol="0">
            <a:spAutoFit/>
          </a:bodyPr>
          <a:lstStyle/>
          <a:p>
            <a:pPr algn="ctr" defTabSz="896386">
              <a:defRPr/>
            </a:pPr>
            <a:r>
              <a:rPr lang="en-US" sz="1372">
                <a:solidFill>
                  <a:srgbClr val="0078D4"/>
                </a:solidFill>
                <a:latin typeface="Segoe UI Semibold"/>
              </a:rPr>
              <a:t>App developer</a:t>
            </a:r>
          </a:p>
          <a:p>
            <a:pPr algn="ctr" defTabSz="896386">
              <a:defRPr/>
            </a:pPr>
            <a:r>
              <a:rPr lang="en-US" sz="1372">
                <a:solidFill>
                  <a:srgbClr val="0078D4"/>
                </a:solidFill>
                <a:latin typeface="Segoe UI Semibold"/>
              </a:rPr>
              <a:t>using Azure DevOps </a:t>
            </a:r>
          </a:p>
        </p:txBody>
      </p:sp>
      <p:grpSp>
        <p:nvGrpSpPr>
          <p:cNvPr id="63" name="Group 62">
            <a:extLst>
              <a:ext uri="{FF2B5EF4-FFF2-40B4-BE49-F238E27FC236}">
                <a16:creationId xmlns:a16="http://schemas.microsoft.com/office/drawing/2014/main" id="{18EB30B0-4EE5-4E2B-A151-64B2BD729548}"/>
              </a:ext>
              <a:ext uri="{C183D7F6-B498-43B3-948B-1728B52AA6E4}">
                <adec:decorative xmlns:adec="http://schemas.microsoft.com/office/drawing/2017/decorative" val="1"/>
              </a:ext>
            </a:extLst>
          </p:cNvPr>
          <p:cNvGrpSpPr/>
          <p:nvPr/>
        </p:nvGrpSpPr>
        <p:grpSpPr>
          <a:xfrm>
            <a:off x="1156548" y="2362012"/>
            <a:ext cx="476336" cy="553689"/>
            <a:chOff x="6185695" y="5061756"/>
            <a:chExt cx="742515" cy="863093"/>
          </a:xfrm>
          <a:solidFill>
            <a:schemeClr val="tx1"/>
          </a:solidFill>
        </p:grpSpPr>
        <p:sp>
          <p:nvSpPr>
            <p:cNvPr id="64" name="Oval 69">
              <a:extLst>
                <a:ext uri="{FF2B5EF4-FFF2-40B4-BE49-F238E27FC236}">
                  <a16:creationId xmlns:a16="http://schemas.microsoft.com/office/drawing/2014/main" id="{73A6E105-F0DA-436C-A0CA-A7A98D6D9D5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67" name="Freeform 70">
              <a:extLst>
                <a:ext uri="{FF2B5EF4-FFF2-40B4-BE49-F238E27FC236}">
                  <a16:creationId xmlns:a16="http://schemas.microsoft.com/office/drawing/2014/main" id="{C6E5FE10-26E2-4A18-913D-E5C9A3FC6A6A}"/>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sp>
        <p:nvSpPr>
          <p:cNvPr id="68" name="TextBox 67">
            <a:extLst>
              <a:ext uri="{FF2B5EF4-FFF2-40B4-BE49-F238E27FC236}">
                <a16:creationId xmlns:a16="http://schemas.microsoft.com/office/drawing/2014/main" id="{2E7B1DFF-D8FD-4E97-A599-EBE1F4554253}"/>
              </a:ext>
              <a:ext uri="{C183D7F6-B498-43B3-948B-1728B52AA6E4}">
                <adec:decorative xmlns:adec="http://schemas.microsoft.com/office/drawing/2017/decorative" val="1"/>
              </a:ext>
            </a:extLst>
          </p:cNvPr>
          <p:cNvSpPr txBox="1"/>
          <p:nvPr/>
        </p:nvSpPr>
        <p:spPr>
          <a:xfrm>
            <a:off x="339310" y="4621408"/>
            <a:ext cx="2110828" cy="512935"/>
          </a:xfrm>
          <a:prstGeom prst="rect">
            <a:avLst/>
          </a:prstGeom>
          <a:noFill/>
        </p:spPr>
        <p:txBody>
          <a:bodyPr wrap="none" rtlCol="0">
            <a:spAutoFit/>
          </a:bodyPr>
          <a:lstStyle/>
          <a:p>
            <a:pPr algn="ctr" defTabSz="896386">
              <a:defRPr/>
            </a:pPr>
            <a:r>
              <a:rPr lang="en-US" sz="1372">
                <a:solidFill>
                  <a:srgbClr val="0078D4"/>
                </a:solidFill>
                <a:latin typeface="Segoe UI Semibold"/>
              </a:rPr>
              <a:t>Data scientist using </a:t>
            </a:r>
          </a:p>
          <a:p>
            <a:pPr algn="ctr" defTabSz="896386">
              <a:defRPr/>
            </a:pPr>
            <a:r>
              <a:rPr lang="en-US" sz="1372">
                <a:solidFill>
                  <a:srgbClr val="0078D4"/>
                </a:solidFill>
                <a:latin typeface="Segoe UI Semibold"/>
              </a:rPr>
              <a:t>Azure Machine Learning</a:t>
            </a:r>
          </a:p>
        </p:txBody>
      </p:sp>
      <p:grpSp>
        <p:nvGrpSpPr>
          <p:cNvPr id="69" name="Group 68">
            <a:extLst>
              <a:ext uri="{FF2B5EF4-FFF2-40B4-BE49-F238E27FC236}">
                <a16:creationId xmlns:a16="http://schemas.microsoft.com/office/drawing/2014/main" id="{E5E9C5A7-D486-4CE4-833A-1E6DE6E57CC2}"/>
              </a:ext>
              <a:ext uri="{C183D7F6-B498-43B3-948B-1728B52AA6E4}">
                <adec:decorative xmlns:adec="http://schemas.microsoft.com/office/drawing/2017/decorative" val="1"/>
              </a:ext>
            </a:extLst>
          </p:cNvPr>
          <p:cNvGrpSpPr/>
          <p:nvPr/>
        </p:nvGrpSpPr>
        <p:grpSpPr>
          <a:xfrm>
            <a:off x="1156548" y="4040588"/>
            <a:ext cx="476336" cy="553689"/>
            <a:chOff x="6185695" y="5061756"/>
            <a:chExt cx="742515" cy="863093"/>
          </a:xfrm>
        </p:grpSpPr>
        <p:sp>
          <p:nvSpPr>
            <p:cNvPr id="70" name="Oval 69">
              <a:extLst>
                <a:ext uri="{FF2B5EF4-FFF2-40B4-BE49-F238E27FC236}">
                  <a16:creationId xmlns:a16="http://schemas.microsoft.com/office/drawing/2014/main" id="{29DE2AAB-7D7F-49D5-8ED4-BBC86A5D9592}"/>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71" name="Freeform 70">
              <a:extLst>
                <a:ext uri="{FF2B5EF4-FFF2-40B4-BE49-F238E27FC236}">
                  <a16:creationId xmlns:a16="http://schemas.microsoft.com/office/drawing/2014/main" id="{2710FA19-1FC8-4D5B-8D1D-8AE29F1296D2}"/>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grpSp>
        <p:nvGrpSpPr>
          <p:cNvPr id="72" name="Group 71">
            <a:extLst>
              <a:ext uri="{FF2B5EF4-FFF2-40B4-BE49-F238E27FC236}">
                <a16:creationId xmlns:a16="http://schemas.microsoft.com/office/drawing/2014/main" id="{8FCD9341-3AF0-4BA6-970E-E527AB0EA522}"/>
              </a:ext>
              <a:ext uri="{C183D7F6-B498-43B3-948B-1728B52AA6E4}">
                <adec:decorative xmlns:adec="http://schemas.microsoft.com/office/drawing/2017/decorative" val="1"/>
              </a:ext>
            </a:extLst>
          </p:cNvPr>
          <p:cNvGrpSpPr/>
          <p:nvPr/>
        </p:nvGrpSpPr>
        <p:grpSpPr>
          <a:xfrm>
            <a:off x="10127207" y="2287456"/>
            <a:ext cx="633556" cy="633556"/>
            <a:chOff x="9897614" y="3471418"/>
            <a:chExt cx="1414462" cy="1414463"/>
          </a:xfrm>
        </p:grpSpPr>
        <p:sp>
          <p:nvSpPr>
            <p:cNvPr id="73" name="Donut 67">
              <a:extLst>
                <a:ext uri="{FF2B5EF4-FFF2-40B4-BE49-F238E27FC236}">
                  <a16:creationId xmlns:a16="http://schemas.microsoft.com/office/drawing/2014/main" id="{9E6448E1-6F03-4D8F-8949-6A6432E655B0}"/>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IN" sz="1961" kern="0">
                <a:noFill/>
                <a:latin typeface="Segoe UI Semilight"/>
              </a:endParaRPr>
            </a:p>
          </p:txBody>
        </p:sp>
        <p:sp>
          <p:nvSpPr>
            <p:cNvPr id="74" name="Donut 67">
              <a:extLst>
                <a:ext uri="{FF2B5EF4-FFF2-40B4-BE49-F238E27FC236}">
                  <a16:creationId xmlns:a16="http://schemas.microsoft.com/office/drawing/2014/main" id="{6A143E21-07AB-4560-9ACE-ED75E02331C1}"/>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75" name="Freeform 69">
              <a:extLst>
                <a:ext uri="{FF2B5EF4-FFF2-40B4-BE49-F238E27FC236}">
                  <a16:creationId xmlns:a16="http://schemas.microsoft.com/office/drawing/2014/main" id="{BC0A5C93-D1FC-477F-A234-B860A188D5D4}"/>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7164B414-F8F3-45C3-86FE-2D281360E41D}"/>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77" name="Freeform: Shape 76">
              <a:extLst>
                <a:ext uri="{FF2B5EF4-FFF2-40B4-BE49-F238E27FC236}">
                  <a16:creationId xmlns:a16="http://schemas.microsoft.com/office/drawing/2014/main" id="{0E663FE6-FCE4-4396-82F0-F2E7BC2C305C}"/>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78" name="Freeform: Shape 77">
              <a:extLst>
                <a:ext uri="{FF2B5EF4-FFF2-40B4-BE49-F238E27FC236}">
                  <a16:creationId xmlns:a16="http://schemas.microsoft.com/office/drawing/2014/main" id="{74990B7D-5670-4752-9B04-030F94AD1FFF}"/>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79" name="Freeform: Shape 78">
              <a:extLst>
                <a:ext uri="{FF2B5EF4-FFF2-40B4-BE49-F238E27FC236}">
                  <a16:creationId xmlns:a16="http://schemas.microsoft.com/office/drawing/2014/main" id="{9EFEDB74-5CD9-4035-9305-D4D2F7440567}"/>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0" name="Freeform: Shape 79">
              <a:extLst>
                <a:ext uri="{FF2B5EF4-FFF2-40B4-BE49-F238E27FC236}">
                  <a16:creationId xmlns:a16="http://schemas.microsoft.com/office/drawing/2014/main" id="{40F1E087-D3F6-4425-9114-BF3537C0A6BC}"/>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1" name="Freeform: Shape 80">
              <a:extLst>
                <a:ext uri="{FF2B5EF4-FFF2-40B4-BE49-F238E27FC236}">
                  <a16:creationId xmlns:a16="http://schemas.microsoft.com/office/drawing/2014/main" id="{FA9B7C44-60B0-4A36-AD41-87BCA271FF9B}"/>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2" name="Freeform: Shape 81">
              <a:extLst>
                <a:ext uri="{FF2B5EF4-FFF2-40B4-BE49-F238E27FC236}">
                  <a16:creationId xmlns:a16="http://schemas.microsoft.com/office/drawing/2014/main" id="{B0B91603-B77C-43AE-97FA-A3619589FB6B}"/>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64947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74BE36E-D5D8-4B5D-9641-9FECC415D78B}"/>
              </a:ext>
              <a:ext uri="{C183D7F6-B498-43B3-948B-1728B52AA6E4}">
                <adec:decorative xmlns:adec="http://schemas.microsoft.com/office/drawing/2017/decorative" val="1"/>
              </a:ext>
            </a:extLst>
          </p:cNvPr>
          <p:cNvGrpSpPr/>
          <p:nvPr/>
        </p:nvGrpSpPr>
        <p:grpSpPr>
          <a:xfrm>
            <a:off x="6481865" y="2352644"/>
            <a:ext cx="4975362" cy="2428897"/>
            <a:chOff x="6489603" y="2331060"/>
            <a:chExt cx="5075128" cy="2477601"/>
          </a:xfrm>
        </p:grpSpPr>
        <p:sp>
          <p:nvSpPr>
            <p:cNvPr id="38" name="Rectangle 37">
              <a:extLst>
                <a:ext uri="{FF2B5EF4-FFF2-40B4-BE49-F238E27FC236}">
                  <a16:creationId xmlns:a16="http://schemas.microsoft.com/office/drawing/2014/main" id="{024ABED4-4BEA-4C10-8E40-FA02E1CAE829}"/>
                </a:ext>
              </a:extLst>
            </p:cNvPr>
            <p:cNvSpPr/>
            <p:nvPr/>
          </p:nvSpPr>
          <p:spPr>
            <a:xfrm>
              <a:off x="7571851" y="2528526"/>
              <a:ext cx="2786910" cy="2052190"/>
            </a:xfrm>
            <a:prstGeom prst="rect">
              <a:avLst/>
            </a:prstGeom>
            <a:solidFill>
              <a:schemeClr val="bg1"/>
            </a:solidFill>
          </p:spPr>
          <p:txBody>
            <a:bodyPr wrap="none" anchor="ctr">
              <a:noAutofit/>
            </a:bodyPr>
            <a:lstStyle/>
            <a:p>
              <a:pPr defTabSz="896386">
                <a:defRPr/>
              </a:pPr>
              <a:r>
                <a:rPr lang="en-US" sz="15195" b="1" kern="0">
                  <a:solidFill>
                    <a:srgbClr val="0078D7"/>
                  </a:solidFill>
                  <a:latin typeface="Segoe UI Semibold" panose="020B0702040204020203" pitchFamily="34" charset="0"/>
                  <a:cs typeface="Segoe UI Semibold" panose="020B0702040204020203" pitchFamily="34" charset="0"/>
                </a:rPr>
                <a:t>3.9</a:t>
              </a:r>
              <a:endParaRPr lang="en-IN" sz="15195">
                <a:solidFill>
                  <a:srgbClr val="0078D7"/>
                </a:solidFill>
                <a:latin typeface="Segoe UI Semilight"/>
              </a:endParaRPr>
            </a:p>
          </p:txBody>
        </p:sp>
        <p:sp>
          <p:nvSpPr>
            <p:cNvPr id="10" name="Rectangle 9">
              <a:extLst>
                <a:ext uri="{FF2B5EF4-FFF2-40B4-BE49-F238E27FC236}">
                  <a16:creationId xmlns:a16="http://schemas.microsoft.com/office/drawing/2014/main" id="{8209F136-3883-4505-A76F-B2D856A35567}"/>
                </a:ext>
              </a:extLst>
            </p:cNvPr>
            <p:cNvSpPr/>
            <p:nvPr/>
          </p:nvSpPr>
          <p:spPr>
            <a:xfrm>
              <a:off x="6489603" y="2331060"/>
              <a:ext cx="1287532" cy="2477601"/>
            </a:xfrm>
            <a:prstGeom prst="rect">
              <a:avLst/>
            </a:prstGeom>
          </p:spPr>
          <p:txBody>
            <a:bodyPr wrap="none">
              <a:spAutoFit/>
            </a:bodyPr>
            <a:lstStyle/>
            <a:p>
              <a:pPr defTabSz="896386">
                <a:defRPr/>
              </a:pPr>
              <a:r>
                <a:rPr lang="en-US" sz="15195" b="1" kern="0">
                  <a:solidFill>
                    <a:srgbClr val="0078D7"/>
                  </a:solidFill>
                  <a:latin typeface="Segoe UI Semibold" panose="020B0702040204020203" pitchFamily="34" charset="0"/>
                  <a:cs typeface="Segoe UI Semibold" panose="020B0702040204020203" pitchFamily="34" charset="0"/>
                </a:rPr>
                <a:t>$</a:t>
              </a:r>
              <a:endParaRPr lang="en-IN" sz="15195">
                <a:solidFill>
                  <a:srgbClr val="0078D7"/>
                </a:solidFill>
                <a:latin typeface="Segoe UI Semilight"/>
              </a:endParaRPr>
            </a:p>
          </p:txBody>
        </p:sp>
        <p:sp>
          <p:nvSpPr>
            <p:cNvPr id="34" name="Rectangle 33">
              <a:extLst>
                <a:ext uri="{FF2B5EF4-FFF2-40B4-BE49-F238E27FC236}">
                  <a16:creationId xmlns:a16="http://schemas.microsoft.com/office/drawing/2014/main" id="{C9D0EA23-D53C-40A2-8CC9-1D696C20EB09}"/>
                </a:ext>
              </a:extLst>
            </p:cNvPr>
            <p:cNvSpPr/>
            <p:nvPr/>
          </p:nvSpPr>
          <p:spPr>
            <a:xfrm>
              <a:off x="10307431" y="2528526"/>
              <a:ext cx="1257300" cy="2052190"/>
            </a:xfrm>
            <a:prstGeom prst="rect">
              <a:avLst/>
            </a:prstGeom>
            <a:noFill/>
          </p:spPr>
          <p:txBody>
            <a:bodyPr wrap="none" anchor="ctr">
              <a:noAutofit/>
            </a:bodyPr>
            <a:lstStyle/>
            <a:p>
              <a:pPr defTabSz="896386">
                <a:defRPr/>
              </a:pPr>
              <a:r>
                <a:rPr lang="en-US" sz="15195" b="1" kern="0">
                  <a:solidFill>
                    <a:srgbClr val="0078D7"/>
                  </a:solidFill>
                  <a:latin typeface="Segoe UI Semibold" panose="020B0702040204020203" pitchFamily="34" charset="0"/>
                  <a:cs typeface="Segoe UI Semibold" panose="020B0702040204020203" pitchFamily="34" charset="0"/>
                </a:rPr>
                <a:t>T</a:t>
              </a:r>
              <a:endParaRPr lang="en-IN" sz="15195">
                <a:solidFill>
                  <a:srgbClr val="0078D7"/>
                </a:solidFill>
                <a:latin typeface="Segoe UI Semilight"/>
              </a:endParaRPr>
            </a:p>
          </p:txBody>
        </p:sp>
      </p:grpSp>
      <p:sp>
        <p:nvSpPr>
          <p:cNvPr id="31" name="Rectangle 30">
            <a:extLst>
              <a:ext uri="{FF2B5EF4-FFF2-40B4-BE49-F238E27FC236}">
                <a16:creationId xmlns:a16="http://schemas.microsoft.com/office/drawing/2014/main" id="{4810D777-8F90-4A55-B898-95805C68CA0A}"/>
              </a:ext>
              <a:ext uri="{C183D7F6-B498-43B3-948B-1728B52AA6E4}">
                <adec:decorative xmlns:adec="http://schemas.microsoft.com/office/drawing/2017/decorative" val="1"/>
              </a:ext>
            </a:extLst>
          </p:cNvPr>
          <p:cNvSpPr/>
          <p:nvPr/>
        </p:nvSpPr>
        <p:spPr bwMode="auto">
          <a:xfrm>
            <a:off x="6481866" y="1254860"/>
            <a:ext cx="5590300" cy="51995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IN" sz="1078">
              <a:solidFill>
                <a:srgbClr val="0078D7"/>
              </a:solidFill>
              <a:latin typeface="Segoe UI Semilight"/>
              <a:ea typeface="Segoe UI" pitchFamily="34" charset="0"/>
              <a:cs typeface="Segoe UI" pitchFamily="34" charset="0"/>
            </a:endParaRPr>
          </a:p>
        </p:txBody>
      </p:sp>
      <p:sp>
        <p:nvSpPr>
          <p:cNvPr id="2" name="Title 1">
            <a:extLst>
              <a:ext uri="{C183D7F6-B498-43B3-948B-1728B52AA6E4}">
                <adec:decorative xmlns:adec="http://schemas.microsoft.com/office/drawing/2017/decorative" val="1"/>
              </a:ext>
            </a:extLst>
          </p:cNvPr>
          <p:cNvSpPr>
            <a:spLocks noGrp="1"/>
          </p:cNvSpPr>
          <p:nvPr>
            <p:ph type="title"/>
          </p:nvPr>
        </p:nvSpPr>
        <p:spPr/>
        <p:txBody>
          <a:bodyPr/>
          <a:lstStyle/>
          <a:p>
            <a:r>
              <a:rPr lang="en-US"/>
              <a:t>AI represents a growing opportunity</a:t>
            </a:r>
          </a:p>
        </p:txBody>
      </p:sp>
      <p:sp>
        <p:nvSpPr>
          <p:cNvPr id="29" name="Rectangle 28">
            <a:extLst>
              <a:ext uri="{C183D7F6-B498-43B3-948B-1728B52AA6E4}">
                <adec:decorative xmlns:adec="http://schemas.microsoft.com/office/drawing/2017/decorative" val="1"/>
              </a:ext>
            </a:extLst>
          </p:cNvPr>
          <p:cNvSpPr/>
          <p:nvPr/>
        </p:nvSpPr>
        <p:spPr>
          <a:xfrm>
            <a:off x="386789" y="2916066"/>
            <a:ext cx="5611165" cy="1025869"/>
          </a:xfrm>
          <a:prstGeom prst="rect">
            <a:avLst/>
          </a:prstGeom>
          <a:noFill/>
          <a:ln w="25400" cap="flat" cmpd="sng" algn="ctr">
            <a:noFill/>
            <a:prstDash val="soli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defTabSz="896386">
              <a:spcBef>
                <a:spcPts val="1765"/>
              </a:spcBef>
              <a:spcAft>
                <a:spcPts val="980"/>
              </a:spcAft>
              <a:defRPr/>
            </a:pPr>
            <a:r>
              <a:rPr lang="en-US" sz="3137" kern="0">
                <a:solidFill>
                  <a:srgbClr val="505050"/>
                </a:solidFill>
                <a:latin typeface="Segoe UI"/>
                <a:cs typeface="Segoe UI Semibold" panose="020B0702040204020203" pitchFamily="34" charset="0"/>
              </a:rPr>
              <a:t>Global business value derived </a:t>
            </a:r>
            <a:br>
              <a:rPr lang="en-US" sz="3137" kern="0">
                <a:solidFill>
                  <a:srgbClr val="505050"/>
                </a:solidFill>
                <a:latin typeface="Segoe UI"/>
                <a:cs typeface="Segoe UI Semibold" panose="020B0702040204020203" pitchFamily="34" charset="0"/>
              </a:rPr>
            </a:br>
            <a:r>
              <a:rPr lang="en-US" sz="3137" kern="0">
                <a:solidFill>
                  <a:srgbClr val="505050"/>
                </a:solidFill>
                <a:latin typeface="Segoe UI"/>
                <a:cs typeface="Segoe UI Semibold" panose="020B0702040204020203" pitchFamily="34" charset="0"/>
              </a:rPr>
              <a:t>from </a:t>
            </a:r>
            <a:r>
              <a:rPr lang="en-US" sz="3529" b="1" kern="0">
                <a:solidFill>
                  <a:srgbClr val="0078D7"/>
                </a:solidFill>
                <a:latin typeface="Segoe UI"/>
                <a:cs typeface="Segoe UI Semibold" panose="020B0702040204020203" pitchFamily="34" charset="0"/>
              </a:rPr>
              <a:t>AI in </a:t>
            </a:r>
            <a:r>
              <a:rPr lang="en-US" sz="3529" b="1" kern="0">
                <a:solidFill>
                  <a:srgbClr val="0078D7"/>
                </a:solidFill>
                <a:latin typeface="Segoe UI"/>
              </a:rPr>
              <a:t>2022</a:t>
            </a:r>
            <a:r>
              <a:rPr lang="en-US" sz="3529" b="1" kern="0">
                <a:solidFill>
                  <a:srgbClr val="505050"/>
                </a:solidFill>
                <a:latin typeface="Segoe UI"/>
                <a:cs typeface="Segoe UI Semibold" panose="020B0702040204020203" pitchFamily="34" charset="0"/>
              </a:rPr>
              <a:t> </a:t>
            </a:r>
            <a:r>
              <a:rPr lang="en-US" sz="3137" kern="0">
                <a:solidFill>
                  <a:srgbClr val="505050"/>
                </a:solidFill>
                <a:latin typeface="Segoe UI"/>
                <a:cs typeface="Segoe UI Semibold" panose="020B0702040204020203" pitchFamily="34" charset="0"/>
              </a:rPr>
              <a:t>will reach</a:t>
            </a:r>
            <a:endParaRPr lang="en-US" sz="3529" b="1" kern="0">
              <a:solidFill>
                <a:srgbClr val="505050"/>
              </a:solidFill>
              <a:latin typeface="Segoe UI"/>
              <a:cs typeface="Segoe UI Semibold" panose="020B0702040204020203" pitchFamily="34" charset="0"/>
            </a:endParaRPr>
          </a:p>
        </p:txBody>
      </p:sp>
      <p:sp>
        <p:nvSpPr>
          <p:cNvPr id="41" name="TextBox 40">
            <a:extLst>
              <a:ext uri="{FF2B5EF4-FFF2-40B4-BE49-F238E27FC236}">
                <a16:creationId xmlns:a16="http://schemas.microsoft.com/office/drawing/2014/main" id="{4A252971-CE31-402F-962F-9EB424E8B92A}"/>
              </a:ext>
              <a:ext uri="{C183D7F6-B498-43B3-948B-1728B52AA6E4}">
                <adec:decorative xmlns:adec="http://schemas.microsoft.com/office/drawing/2017/decorative" val="1"/>
              </a:ext>
            </a:extLst>
          </p:cNvPr>
          <p:cNvSpPr txBox="1"/>
          <p:nvPr/>
        </p:nvSpPr>
        <p:spPr>
          <a:xfrm>
            <a:off x="4079046" y="6263382"/>
            <a:ext cx="7683418" cy="153702"/>
          </a:xfrm>
          <a:prstGeom prst="rect">
            <a:avLst/>
          </a:prstGeom>
          <a:noFill/>
        </p:spPr>
        <p:txBody>
          <a:bodyPr wrap="square" lIns="0" tIns="0" rIns="0" bIns="0" rtlCol="0" anchor="b" anchorCtr="0">
            <a:spAutoFit/>
          </a:bodyPr>
          <a:lstStyle/>
          <a:p>
            <a:pPr algn="r" defTabSz="896386">
              <a:spcAft>
                <a:spcPts val="588"/>
              </a:spcAft>
              <a:defRPr/>
            </a:pPr>
            <a:r>
              <a:rPr lang="en-US" sz="980">
                <a:solidFill>
                  <a:srgbClr val="505050"/>
                </a:solidFill>
                <a:latin typeface="Segoe UI"/>
              </a:rPr>
              <a:t>“Forecast: The Business Value of Artificial Intelligence, Worldwide, 2017–2025”, Gartner, April 2018.</a:t>
            </a:r>
          </a:p>
        </p:txBody>
      </p:sp>
      <p:graphicFrame>
        <p:nvGraphicFramePr>
          <p:cNvPr id="19" name="Chart 18">
            <a:extLst>
              <a:ext uri="{FF2B5EF4-FFF2-40B4-BE49-F238E27FC236}">
                <a16:creationId xmlns:a16="http://schemas.microsoft.com/office/drawing/2014/main" id="{779F2A23-235A-4F78-ADD0-757B930D405D}"/>
              </a:ext>
              <a:ext uri="{C183D7F6-B498-43B3-948B-1728B52AA6E4}">
                <adec:decorative xmlns:adec="http://schemas.microsoft.com/office/drawing/2017/decorative" val="1"/>
              </a:ext>
            </a:extLst>
          </p:cNvPr>
          <p:cNvGraphicFramePr>
            <a:graphicFrameLocks/>
          </p:cNvGraphicFramePr>
          <p:nvPr/>
        </p:nvGraphicFramePr>
        <p:xfrm>
          <a:off x="7161227" y="2205370"/>
          <a:ext cx="4079889" cy="3226233"/>
        </p:xfrm>
        <a:graphic>
          <a:graphicData uri="http://schemas.openxmlformats.org/drawingml/2006/chart">
            <c:chart xmlns:c="http://schemas.openxmlformats.org/drawingml/2006/chart" xmlns:r="http://schemas.openxmlformats.org/officeDocument/2006/relationships" r:id="rId3"/>
          </a:graphicData>
        </a:graphic>
      </p:graphicFrame>
      <p:grpSp>
        <p:nvGrpSpPr>
          <p:cNvPr id="6" name="Group 5">
            <a:extLst>
              <a:ext uri="{FF2B5EF4-FFF2-40B4-BE49-F238E27FC236}">
                <a16:creationId xmlns:a16="http://schemas.microsoft.com/office/drawing/2014/main" id="{63987DBF-22A8-40C0-BCF2-7AB1202F649E}"/>
              </a:ext>
              <a:ext uri="{C183D7F6-B498-43B3-948B-1728B52AA6E4}">
                <adec:decorative xmlns:adec="http://schemas.microsoft.com/office/drawing/2017/decorative" val="1"/>
              </a:ext>
            </a:extLst>
          </p:cNvPr>
          <p:cNvGrpSpPr/>
          <p:nvPr/>
        </p:nvGrpSpPr>
        <p:grpSpPr>
          <a:xfrm>
            <a:off x="10449010" y="2627151"/>
            <a:ext cx="941553" cy="362072"/>
            <a:chOff x="10536295" y="2611072"/>
            <a:chExt cx="960433" cy="369332"/>
          </a:xfrm>
        </p:grpSpPr>
        <p:sp>
          <p:nvSpPr>
            <p:cNvPr id="20" name="Freeform: Shape 19">
              <a:extLst>
                <a:ext uri="{FF2B5EF4-FFF2-40B4-BE49-F238E27FC236}">
                  <a16:creationId xmlns:a16="http://schemas.microsoft.com/office/drawing/2014/main" id="{42E02B6E-EFA1-407B-AF8B-5C83C998F802}"/>
                </a:ext>
              </a:extLst>
            </p:cNvPr>
            <p:cNvSpPr/>
            <p:nvPr/>
          </p:nvSpPr>
          <p:spPr bwMode="auto">
            <a:xfrm>
              <a:off x="10536295" y="2793460"/>
              <a:ext cx="330794" cy="103425"/>
            </a:xfrm>
            <a:custGeom>
              <a:avLst/>
              <a:gdLst>
                <a:gd name="connsiteX0" fmla="*/ 0 w 675640"/>
                <a:gd name="connsiteY0" fmla="*/ 157480 h 157480"/>
                <a:gd name="connsiteX1" fmla="*/ 157480 w 675640"/>
                <a:gd name="connsiteY1" fmla="*/ 0 h 157480"/>
                <a:gd name="connsiteX2" fmla="*/ 675640 w 675640"/>
                <a:gd name="connsiteY2" fmla="*/ 0 h 157480"/>
              </a:gdLst>
              <a:ahLst/>
              <a:cxnLst>
                <a:cxn ang="0">
                  <a:pos x="connsiteX0" y="connsiteY0"/>
                </a:cxn>
                <a:cxn ang="0">
                  <a:pos x="connsiteX1" y="connsiteY1"/>
                </a:cxn>
                <a:cxn ang="0">
                  <a:pos x="connsiteX2" y="connsiteY2"/>
                </a:cxn>
              </a:cxnLst>
              <a:rect l="l" t="t" r="r" b="b"/>
              <a:pathLst>
                <a:path w="675640" h="157480">
                  <a:moveTo>
                    <a:pt x="0" y="157480"/>
                  </a:moveTo>
                  <a:lnTo>
                    <a:pt x="157480" y="0"/>
                  </a:lnTo>
                  <a:lnTo>
                    <a:pt x="675640" y="0"/>
                  </a:lnTo>
                </a:path>
              </a:pathLst>
            </a:custGeom>
            <a:noFill/>
            <a:ln w="19050" cap="rnd">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IN" sz="1029">
                <a:solidFill>
                  <a:srgbClr val="505050"/>
                </a:solidFill>
                <a:latin typeface="Segoe UI Semilight"/>
              </a:endParaRPr>
            </a:p>
          </p:txBody>
        </p:sp>
        <p:sp>
          <p:nvSpPr>
            <p:cNvPr id="21" name="Rectangle 20">
              <a:extLst>
                <a:ext uri="{FF2B5EF4-FFF2-40B4-BE49-F238E27FC236}">
                  <a16:creationId xmlns:a16="http://schemas.microsoft.com/office/drawing/2014/main" id="{0103EB96-6861-4CEB-9AD4-77E5C3F18828}"/>
                </a:ext>
              </a:extLst>
            </p:cNvPr>
            <p:cNvSpPr/>
            <p:nvPr/>
          </p:nvSpPr>
          <p:spPr bwMode="auto">
            <a:xfrm>
              <a:off x="10905219" y="2611072"/>
              <a:ext cx="59150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102" fontAlgn="base">
                <a:spcBef>
                  <a:spcPct val="0"/>
                </a:spcBef>
                <a:spcAft>
                  <a:spcPct val="0"/>
                </a:spcAft>
                <a:defRPr/>
              </a:pPr>
              <a:r>
                <a:rPr lang="en-US" sz="1176">
                  <a:solidFill>
                    <a:srgbClr val="505050"/>
                  </a:solidFill>
                  <a:latin typeface="Segoe UI Semibold" panose="020B0702040204020203" pitchFamily="34" charset="0"/>
                  <a:ea typeface="Segoe UI" pitchFamily="34" charset="0"/>
                  <a:cs typeface="Segoe UI Semibold" panose="020B0702040204020203" pitchFamily="34" charset="0"/>
                </a:rPr>
                <a:t>Decision</a:t>
              </a:r>
              <a:br>
                <a:rPr lang="en-US" sz="1176">
                  <a:solidFill>
                    <a:srgbClr val="505050"/>
                  </a:solidFill>
                  <a:latin typeface="Segoe UI Semibold" panose="020B0702040204020203" pitchFamily="34" charset="0"/>
                  <a:ea typeface="Segoe UI" pitchFamily="34" charset="0"/>
                  <a:cs typeface="Segoe UI Semibold" panose="020B0702040204020203" pitchFamily="34" charset="0"/>
                </a:rPr>
              </a:br>
              <a:r>
                <a:rPr lang="en-US" sz="1176">
                  <a:solidFill>
                    <a:srgbClr val="505050"/>
                  </a:solidFill>
                  <a:latin typeface="Segoe UI Semibold" panose="020B0702040204020203" pitchFamily="34" charset="0"/>
                  <a:ea typeface="Segoe UI" pitchFamily="34" charset="0"/>
                  <a:cs typeface="Segoe UI Semibold" panose="020B0702040204020203" pitchFamily="34" charset="0"/>
                </a:rPr>
                <a:t>support</a:t>
              </a:r>
            </a:p>
          </p:txBody>
        </p:sp>
      </p:grpSp>
      <p:grpSp>
        <p:nvGrpSpPr>
          <p:cNvPr id="7" name="Group 6">
            <a:extLst>
              <a:ext uri="{FF2B5EF4-FFF2-40B4-BE49-F238E27FC236}">
                <a16:creationId xmlns:a16="http://schemas.microsoft.com/office/drawing/2014/main" id="{610C7D67-7E4D-4235-8391-4D73E50B44E9}"/>
              </a:ext>
              <a:ext uri="{C183D7F6-B498-43B3-948B-1728B52AA6E4}">
                <adec:decorative xmlns:adec="http://schemas.microsoft.com/office/drawing/2017/decorative" val="1"/>
              </a:ext>
            </a:extLst>
          </p:cNvPr>
          <p:cNvGrpSpPr/>
          <p:nvPr/>
        </p:nvGrpSpPr>
        <p:grpSpPr>
          <a:xfrm>
            <a:off x="10449008" y="4634979"/>
            <a:ext cx="820172" cy="362072"/>
            <a:chOff x="10536295" y="4659162"/>
            <a:chExt cx="836618" cy="369332"/>
          </a:xfrm>
        </p:grpSpPr>
        <p:sp>
          <p:nvSpPr>
            <p:cNvPr id="22" name="Freeform: Shape 21">
              <a:extLst>
                <a:ext uri="{FF2B5EF4-FFF2-40B4-BE49-F238E27FC236}">
                  <a16:creationId xmlns:a16="http://schemas.microsoft.com/office/drawing/2014/main" id="{2DB609B2-6AA0-4601-ACD0-7E94702A3D5B}"/>
                </a:ext>
              </a:extLst>
            </p:cNvPr>
            <p:cNvSpPr/>
            <p:nvPr/>
          </p:nvSpPr>
          <p:spPr bwMode="auto">
            <a:xfrm flipV="1">
              <a:off x="10536295" y="4733853"/>
              <a:ext cx="330794" cy="103425"/>
            </a:xfrm>
            <a:custGeom>
              <a:avLst/>
              <a:gdLst>
                <a:gd name="connsiteX0" fmla="*/ 0 w 675640"/>
                <a:gd name="connsiteY0" fmla="*/ 157480 h 157480"/>
                <a:gd name="connsiteX1" fmla="*/ 157480 w 675640"/>
                <a:gd name="connsiteY1" fmla="*/ 0 h 157480"/>
                <a:gd name="connsiteX2" fmla="*/ 675640 w 675640"/>
                <a:gd name="connsiteY2" fmla="*/ 0 h 157480"/>
              </a:gdLst>
              <a:ahLst/>
              <a:cxnLst>
                <a:cxn ang="0">
                  <a:pos x="connsiteX0" y="connsiteY0"/>
                </a:cxn>
                <a:cxn ang="0">
                  <a:pos x="connsiteX1" y="connsiteY1"/>
                </a:cxn>
                <a:cxn ang="0">
                  <a:pos x="connsiteX2" y="connsiteY2"/>
                </a:cxn>
              </a:cxnLst>
              <a:rect l="l" t="t" r="r" b="b"/>
              <a:pathLst>
                <a:path w="675640" h="157480">
                  <a:moveTo>
                    <a:pt x="0" y="157480"/>
                  </a:moveTo>
                  <a:lnTo>
                    <a:pt x="157480" y="0"/>
                  </a:lnTo>
                  <a:lnTo>
                    <a:pt x="675640" y="0"/>
                  </a:lnTo>
                </a:path>
              </a:pathLst>
            </a:custGeom>
            <a:noFill/>
            <a:ln w="19050" cap="rnd">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IN" sz="1029">
                <a:solidFill>
                  <a:srgbClr val="505050"/>
                </a:solidFill>
                <a:latin typeface="Segoe UI Semilight"/>
              </a:endParaRPr>
            </a:p>
          </p:txBody>
        </p:sp>
        <p:sp>
          <p:nvSpPr>
            <p:cNvPr id="24" name="Rectangle 23">
              <a:extLst>
                <a:ext uri="{FF2B5EF4-FFF2-40B4-BE49-F238E27FC236}">
                  <a16:creationId xmlns:a16="http://schemas.microsoft.com/office/drawing/2014/main" id="{43516269-31D9-4A31-81E0-2A193CB6F46C}"/>
                </a:ext>
              </a:extLst>
            </p:cNvPr>
            <p:cNvSpPr/>
            <p:nvPr/>
          </p:nvSpPr>
          <p:spPr bwMode="auto">
            <a:xfrm>
              <a:off x="10905221" y="4659162"/>
              <a:ext cx="46769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14102" fontAlgn="base">
                <a:spcBef>
                  <a:spcPct val="0"/>
                </a:spcBef>
                <a:spcAft>
                  <a:spcPct val="0"/>
                </a:spcAft>
                <a:defRPr/>
              </a:pPr>
              <a:r>
                <a:rPr lang="en-US" sz="1176">
                  <a:solidFill>
                    <a:srgbClr val="505050"/>
                  </a:solidFill>
                  <a:latin typeface="Segoe UI Semibold" panose="020B0702040204020203" pitchFamily="34" charset="0"/>
                  <a:ea typeface="Segoe UI" pitchFamily="34" charset="0"/>
                  <a:cs typeface="Segoe UI Semibold" panose="020B0702040204020203" pitchFamily="34" charset="0"/>
                </a:rPr>
                <a:t>Virtual</a:t>
              </a:r>
              <a:br>
                <a:rPr lang="en-US" sz="1176">
                  <a:solidFill>
                    <a:srgbClr val="505050"/>
                  </a:solidFill>
                  <a:latin typeface="Segoe UI Semibold" panose="020B0702040204020203" pitchFamily="34" charset="0"/>
                  <a:ea typeface="Segoe UI" pitchFamily="34" charset="0"/>
                  <a:cs typeface="Segoe UI Semibold" panose="020B0702040204020203" pitchFamily="34" charset="0"/>
                </a:rPr>
              </a:br>
              <a:r>
                <a:rPr lang="en-US" sz="1176">
                  <a:solidFill>
                    <a:srgbClr val="505050"/>
                  </a:solidFill>
                  <a:latin typeface="Segoe UI Semibold" panose="020B0702040204020203" pitchFamily="34" charset="0"/>
                  <a:ea typeface="Segoe UI" pitchFamily="34" charset="0"/>
                  <a:cs typeface="Segoe UI Semibold" panose="020B0702040204020203" pitchFamily="34" charset="0"/>
                </a:rPr>
                <a:t>agents</a:t>
              </a:r>
            </a:p>
          </p:txBody>
        </p:sp>
      </p:grpSp>
      <p:grpSp>
        <p:nvGrpSpPr>
          <p:cNvPr id="5" name="Group 4">
            <a:extLst>
              <a:ext uri="{FF2B5EF4-FFF2-40B4-BE49-F238E27FC236}">
                <a16:creationId xmlns:a16="http://schemas.microsoft.com/office/drawing/2014/main" id="{7F26F5DE-8551-4269-91B0-9C46304E4610}"/>
              </a:ext>
              <a:ext uri="{C183D7F6-B498-43B3-948B-1728B52AA6E4}">
                <adec:decorative xmlns:adec="http://schemas.microsoft.com/office/drawing/2017/decorative" val="1"/>
              </a:ext>
            </a:extLst>
          </p:cNvPr>
          <p:cNvGrpSpPr/>
          <p:nvPr/>
        </p:nvGrpSpPr>
        <p:grpSpPr>
          <a:xfrm>
            <a:off x="6599292" y="3024727"/>
            <a:ext cx="1155356" cy="362072"/>
            <a:chOff x="6609383" y="3016621"/>
            <a:chExt cx="1178523" cy="369332"/>
          </a:xfrm>
        </p:grpSpPr>
        <p:sp>
          <p:nvSpPr>
            <p:cNvPr id="25" name="Freeform: Shape 24">
              <a:extLst>
                <a:ext uri="{FF2B5EF4-FFF2-40B4-BE49-F238E27FC236}">
                  <a16:creationId xmlns:a16="http://schemas.microsoft.com/office/drawing/2014/main" id="{E8B07EAE-51C4-40C3-96B1-A3AFEE59FAA2}"/>
                </a:ext>
              </a:extLst>
            </p:cNvPr>
            <p:cNvSpPr/>
            <p:nvPr/>
          </p:nvSpPr>
          <p:spPr bwMode="auto">
            <a:xfrm flipH="1">
              <a:off x="7457112" y="3201287"/>
              <a:ext cx="330794" cy="103425"/>
            </a:xfrm>
            <a:custGeom>
              <a:avLst/>
              <a:gdLst>
                <a:gd name="connsiteX0" fmla="*/ 0 w 675640"/>
                <a:gd name="connsiteY0" fmla="*/ 157480 h 157480"/>
                <a:gd name="connsiteX1" fmla="*/ 157480 w 675640"/>
                <a:gd name="connsiteY1" fmla="*/ 0 h 157480"/>
                <a:gd name="connsiteX2" fmla="*/ 675640 w 675640"/>
                <a:gd name="connsiteY2" fmla="*/ 0 h 157480"/>
              </a:gdLst>
              <a:ahLst/>
              <a:cxnLst>
                <a:cxn ang="0">
                  <a:pos x="connsiteX0" y="connsiteY0"/>
                </a:cxn>
                <a:cxn ang="0">
                  <a:pos x="connsiteX1" y="connsiteY1"/>
                </a:cxn>
                <a:cxn ang="0">
                  <a:pos x="connsiteX2" y="connsiteY2"/>
                </a:cxn>
              </a:cxnLst>
              <a:rect l="l" t="t" r="r" b="b"/>
              <a:pathLst>
                <a:path w="675640" h="157480">
                  <a:moveTo>
                    <a:pt x="0" y="157480"/>
                  </a:moveTo>
                  <a:lnTo>
                    <a:pt x="157480" y="0"/>
                  </a:lnTo>
                  <a:lnTo>
                    <a:pt x="675640" y="0"/>
                  </a:lnTo>
                </a:path>
              </a:pathLst>
            </a:custGeom>
            <a:noFill/>
            <a:ln w="19050" cap="rnd">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IN" sz="1029">
                <a:solidFill>
                  <a:srgbClr val="505050"/>
                </a:solidFill>
                <a:latin typeface="Segoe UI Semilight"/>
              </a:endParaRPr>
            </a:p>
          </p:txBody>
        </p:sp>
        <p:sp>
          <p:nvSpPr>
            <p:cNvPr id="26" name="Rectangle 25">
              <a:extLst>
                <a:ext uri="{FF2B5EF4-FFF2-40B4-BE49-F238E27FC236}">
                  <a16:creationId xmlns:a16="http://schemas.microsoft.com/office/drawing/2014/main" id="{7C16A458-322D-46D8-8D6C-BC2E46614B9B}"/>
                </a:ext>
              </a:extLst>
            </p:cNvPr>
            <p:cNvSpPr/>
            <p:nvPr/>
          </p:nvSpPr>
          <p:spPr bwMode="auto">
            <a:xfrm flipH="1">
              <a:off x="6609383" y="3016621"/>
              <a:ext cx="81022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14102" fontAlgn="base">
                <a:spcBef>
                  <a:spcPct val="0"/>
                </a:spcBef>
                <a:spcAft>
                  <a:spcPct val="0"/>
                </a:spcAft>
                <a:defRPr/>
              </a:pPr>
              <a:r>
                <a:rPr lang="en-US" sz="1176">
                  <a:solidFill>
                    <a:srgbClr val="505050"/>
                  </a:solidFill>
                  <a:latin typeface="Segoe UI Semibold" panose="020B0702040204020203" pitchFamily="34" charset="0"/>
                  <a:ea typeface="Segoe UI" pitchFamily="34" charset="0"/>
                  <a:cs typeface="Segoe UI Semibold" panose="020B0702040204020203" pitchFamily="34" charset="0"/>
                </a:rPr>
                <a:t>Decision</a:t>
              </a:r>
              <a:br>
                <a:rPr lang="en-US" sz="1176">
                  <a:solidFill>
                    <a:srgbClr val="505050"/>
                  </a:solidFill>
                  <a:latin typeface="Segoe UI Semibold" panose="020B0702040204020203" pitchFamily="34" charset="0"/>
                  <a:ea typeface="Segoe UI" pitchFamily="34" charset="0"/>
                  <a:cs typeface="Segoe UI Semibold" panose="020B0702040204020203" pitchFamily="34" charset="0"/>
                </a:rPr>
              </a:br>
              <a:r>
                <a:rPr lang="en-US" sz="1176">
                  <a:solidFill>
                    <a:srgbClr val="505050"/>
                  </a:solidFill>
                  <a:latin typeface="Segoe UI Semibold" panose="020B0702040204020203" pitchFamily="34" charset="0"/>
                  <a:ea typeface="Segoe UI" pitchFamily="34" charset="0"/>
                  <a:cs typeface="Segoe UI Semibold" panose="020B0702040204020203" pitchFamily="34" charset="0"/>
                </a:rPr>
                <a:t>automation</a:t>
              </a:r>
            </a:p>
          </p:txBody>
        </p:sp>
      </p:grpSp>
      <p:grpSp>
        <p:nvGrpSpPr>
          <p:cNvPr id="4" name="Group 3">
            <a:extLst>
              <a:ext uri="{FF2B5EF4-FFF2-40B4-BE49-F238E27FC236}">
                <a16:creationId xmlns:a16="http://schemas.microsoft.com/office/drawing/2014/main" id="{F23F2788-548B-428B-9570-85CE84E9445F}"/>
              </a:ext>
              <a:ext uri="{C183D7F6-B498-43B3-948B-1728B52AA6E4}">
                <adec:decorative xmlns:adec="http://schemas.microsoft.com/office/drawing/2017/decorative" val="1"/>
              </a:ext>
            </a:extLst>
          </p:cNvPr>
          <p:cNvGrpSpPr/>
          <p:nvPr/>
        </p:nvGrpSpPr>
        <p:grpSpPr>
          <a:xfrm>
            <a:off x="6788312" y="4254134"/>
            <a:ext cx="966335" cy="362072"/>
            <a:chOff x="6802194" y="4270680"/>
            <a:chExt cx="985712" cy="369332"/>
          </a:xfrm>
        </p:grpSpPr>
        <p:sp>
          <p:nvSpPr>
            <p:cNvPr id="28" name="Freeform: Shape 27">
              <a:extLst>
                <a:ext uri="{FF2B5EF4-FFF2-40B4-BE49-F238E27FC236}">
                  <a16:creationId xmlns:a16="http://schemas.microsoft.com/office/drawing/2014/main" id="{B102712A-2CEB-4C72-933D-024082AFF07E}"/>
                </a:ext>
              </a:extLst>
            </p:cNvPr>
            <p:cNvSpPr/>
            <p:nvPr/>
          </p:nvSpPr>
          <p:spPr bwMode="auto">
            <a:xfrm flipH="1" flipV="1">
              <a:off x="7457112" y="4353055"/>
              <a:ext cx="330794" cy="103425"/>
            </a:xfrm>
            <a:custGeom>
              <a:avLst/>
              <a:gdLst>
                <a:gd name="connsiteX0" fmla="*/ 0 w 675640"/>
                <a:gd name="connsiteY0" fmla="*/ 157480 h 157480"/>
                <a:gd name="connsiteX1" fmla="*/ 157480 w 675640"/>
                <a:gd name="connsiteY1" fmla="*/ 0 h 157480"/>
                <a:gd name="connsiteX2" fmla="*/ 675640 w 675640"/>
                <a:gd name="connsiteY2" fmla="*/ 0 h 157480"/>
              </a:gdLst>
              <a:ahLst/>
              <a:cxnLst>
                <a:cxn ang="0">
                  <a:pos x="connsiteX0" y="connsiteY0"/>
                </a:cxn>
                <a:cxn ang="0">
                  <a:pos x="connsiteX1" y="connsiteY1"/>
                </a:cxn>
                <a:cxn ang="0">
                  <a:pos x="connsiteX2" y="connsiteY2"/>
                </a:cxn>
              </a:cxnLst>
              <a:rect l="l" t="t" r="r" b="b"/>
              <a:pathLst>
                <a:path w="675640" h="157480">
                  <a:moveTo>
                    <a:pt x="0" y="157480"/>
                  </a:moveTo>
                  <a:lnTo>
                    <a:pt x="157480" y="0"/>
                  </a:lnTo>
                  <a:lnTo>
                    <a:pt x="675640" y="0"/>
                  </a:lnTo>
                </a:path>
              </a:pathLst>
            </a:custGeom>
            <a:noFill/>
            <a:ln w="19050" cap="rnd">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IN" sz="1029">
                <a:solidFill>
                  <a:srgbClr val="505050"/>
                </a:solidFill>
                <a:latin typeface="Segoe UI Semilight"/>
              </a:endParaRPr>
            </a:p>
          </p:txBody>
        </p:sp>
        <p:sp>
          <p:nvSpPr>
            <p:cNvPr id="30" name="Rectangle 29">
              <a:extLst>
                <a:ext uri="{FF2B5EF4-FFF2-40B4-BE49-F238E27FC236}">
                  <a16:creationId xmlns:a16="http://schemas.microsoft.com/office/drawing/2014/main" id="{075D219C-D7F0-4600-9B7E-90D0A9D66295}"/>
                </a:ext>
              </a:extLst>
            </p:cNvPr>
            <p:cNvSpPr/>
            <p:nvPr/>
          </p:nvSpPr>
          <p:spPr bwMode="auto">
            <a:xfrm flipH="1">
              <a:off x="6802194" y="4270680"/>
              <a:ext cx="617412"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r" defTabSz="914102" fontAlgn="base">
                <a:spcBef>
                  <a:spcPct val="0"/>
                </a:spcBef>
                <a:spcAft>
                  <a:spcPct val="0"/>
                </a:spcAft>
                <a:defRPr/>
              </a:pPr>
              <a:r>
                <a:rPr lang="en-US" sz="1176">
                  <a:solidFill>
                    <a:srgbClr val="505050"/>
                  </a:solidFill>
                  <a:latin typeface="Segoe UI Semibold" panose="020B0702040204020203" pitchFamily="34" charset="0"/>
                  <a:ea typeface="Segoe UI" pitchFamily="34" charset="0"/>
                  <a:cs typeface="Segoe UI Semibold" panose="020B0702040204020203" pitchFamily="34" charset="0"/>
                </a:rPr>
                <a:t>Smart</a:t>
              </a:r>
              <a:br>
                <a:rPr lang="en-US" sz="1176">
                  <a:solidFill>
                    <a:srgbClr val="505050"/>
                  </a:solidFill>
                  <a:latin typeface="Segoe UI Semibold" panose="020B0702040204020203" pitchFamily="34" charset="0"/>
                  <a:ea typeface="Segoe UI" pitchFamily="34" charset="0"/>
                  <a:cs typeface="Segoe UI Semibold" panose="020B0702040204020203" pitchFamily="34" charset="0"/>
                </a:rPr>
              </a:br>
              <a:r>
                <a:rPr lang="en-US" sz="1176">
                  <a:solidFill>
                    <a:srgbClr val="505050"/>
                  </a:solidFill>
                  <a:latin typeface="Segoe UI Semibold" panose="020B0702040204020203" pitchFamily="34" charset="0"/>
                  <a:ea typeface="Segoe UI" pitchFamily="34" charset="0"/>
                  <a:cs typeface="Segoe UI Semibold" panose="020B0702040204020203" pitchFamily="34" charset="0"/>
                </a:rPr>
                <a:t>products</a:t>
              </a:r>
            </a:p>
          </p:txBody>
        </p:sp>
      </p:grpSp>
      <p:grpSp>
        <p:nvGrpSpPr>
          <p:cNvPr id="8" name="Group 7">
            <a:extLst>
              <a:ext uri="{FF2B5EF4-FFF2-40B4-BE49-F238E27FC236}">
                <a16:creationId xmlns:a16="http://schemas.microsoft.com/office/drawing/2014/main" id="{82255AF0-7F0B-4731-9137-A3E57DF7E743}"/>
              </a:ext>
              <a:ext uri="{C183D7F6-B498-43B3-948B-1728B52AA6E4}">
                <adec:decorative xmlns:adec="http://schemas.microsoft.com/office/drawing/2017/decorative" val="1"/>
              </a:ext>
            </a:extLst>
          </p:cNvPr>
          <p:cNvGrpSpPr/>
          <p:nvPr/>
        </p:nvGrpSpPr>
        <p:grpSpPr>
          <a:xfrm>
            <a:off x="8182686" y="3348563"/>
            <a:ext cx="2000488" cy="995697"/>
            <a:chOff x="8224528" y="3346948"/>
            <a:chExt cx="2040602" cy="1015663"/>
          </a:xfrm>
        </p:grpSpPr>
        <p:sp>
          <p:nvSpPr>
            <p:cNvPr id="16" name="Rectangle 15">
              <a:extLst>
                <a:ext uri="{FF2B5EF4-FFF2-40B4-BE49-F238E27FC236}">
                  <a16:creationId xmlns:a16="http://schemas.microsoft.com/office/drawing/2014/main" id="{DDF6C1A0-2998-4F84-909D-81E546E2BDDD}"/>
                </a:ext>
              </a:extLst>
            </p:cNvPr>
            <p:cNvSpPr/>
            <p:nvPr/>
          </p:nvSpPr>
          <p:spPr>
            <a:xfrm>
              <a:off x="8648398" y="3481366"/>
              <a:ext cx="1188740" cy="717401"/>
            </a:xfrm>
            <a:prstGeom prst="rect">
              <a:avLst/>
            </a:prstGeom>
            <a:noFill/>
          </p:spPr>
          <p:txBody>
            <a:bodyPr wrap="none" anchor="ctr">
              <a:noAutofit/>
            </a:bodyPr>
            <a:lstStyle/>
            <a:p>
              <a:pPr defTabSz="896386">
                <a:defRPr/>
              </a:pPr>
              <a:r>
                <a:rPr lang="en-US" sz="5882" b="1" kern="0">
                  <a:solidFill>
                    <a:srgbClr val="0078D7"/>
                  </a:solidFill>
                  <a:latin typeface="Segoe UI Semibold" panose="020B0702040204020203" pitchFamily="34" charset="0"/>
                  <a:cs typeface="Segoe UI Semibold" panose="020B0702040204020203" pitchFamily="34" charset="0"/>
                </a:rPr>
                <a:t>3.9</a:t>
              </a:r>
              <a:endParaRPr lang="en-IN" sz="5882">
                <a:solidFill>
                  <a:srgbClr val="0078D7"/>
                </a:solidFill>
                <a:latin typeface="Segoe UI Semilight"/>
              </a:endParaRPr>
            </a:p>
          </p:txBody>
        </p:sp>
        <p:sp>
          <p:nvSpPr>
            <p:cNvPr id="17" name="Rectangle 16">
              <a:extLst>
                <a:ext uri="{FF2B5EF4-FFF2-40B4-BE49-F238E27FC236}">
                  <a16:creationId xmlns:a16="http://schemas.microsoft.com/office/drawing/2014/main" id="{C50AC6BD-F5DC-4C80-ADF2-468354F049B5}"/>
                </a:ext>
              </a:extLst>
            </p:cNvPr>
            <p:cNvSpPr/>
            <p:nvPr/>
          </p:nvSpPr>
          <p:spPr>
            <a:xfrm>
              <a:off x="8224528" y="3346948"/>
              <a:ext cx="611065" cy="1015663"/>
            </a:xfrm>
            <a:prstGeom prst="rect">
              <a:avLst/>
            </a:prstGeom>
          </p:spPr>
          <p:txBody>
            <a:bodyPr wrap="none">
              <a:spAutoFit/>
            </a:bodyPr>
            <a:lstStyle/>
            <a:p>
              <a:pPr defTabSz="896386">
                <a:defRPr/>
              </a:pPr>
              <a:r>
                <a:rPr lang="en-US" sz="5882" b="1" kern="0">
                  <a:solidFill>
                    <a:srgbClr val="0078D7"/>
                  </a:solidFill>
                  <a:latin typeface="Segoe UI Semibold" panose="020B0702040204020203" pitchFamily="34" charset="0"/>
                  <a:cs typeface="Segoe UI Semibold" panose="020B0702040204020203" pitchFamily="34" charset="0"/>
                </a:rPr>
                <a:t>$</a:t>
              </a:r>
              <a:endParaRPr lang="en-IN" sz="5882">
                <a:solidFill>
                  <a:srgbClr val="0078D7"/>
                </a:solidFill>
                <a:latin typeface="Segoe UI Semilight"/>
              </a:endParaRPr>
            </a:p>
          </p:txBody>
        </p:sp>
        <p:sp>
          <p:nvSpPr>
            <p:cNvPr id="18" name="Rectangle 17">
              <a:extLst>
                <a:ext uri="{FF2B5EF4-FFF2-40B4-BE49-F238E27FC236}">
                  <a16:creationId xmlns:a16="http://schemas.microsoft.com/office/drawing/2014/main" id="{4D5C3F81-8153-4886-8CC5-F48FDEDA3E68}"/>
                </a:ext>
              </a:extLst>
            </p:cNvPr>
            <p:cNvSpPr/>
            <p:nvPr/>
          </p:nvSpPr>
          <p:spPr>
            <a:xfrm>
              <a:off x="9676972" y="3456037"/>
              <a:ext cx="588158" cy="768059"/>
            </a:xfrm>
            <a:prstGeom prst="rect">
              <a:avLst/>
            </a:prstGeom>
            <a:noFill/>
          </p:spPr>
          <p:txBody>
            <a:bodyPr wrap="none" anchor="ctr">
              <a:noAutofit/>
            </a:bodyPr>
            <a:lstStyle/>
            <a:p>
              <a:pPr defTabSz="896386">
                <a:defRPr/>
              </a:pPr>
              <a:r>
                <a:rPr lang="en-US" sz="5882" b="1" kern="0">
                  <a:solidFill>
                    <a:srgbClr val="0078D7"/>
                  </a:solidFill>
                  <a:latin typeface="Segoe UI Semibold" panose="020B0702040204020203" pitchFamily="34" charset="0"/>
                  <a:cs typeface="Segoe UI Semibold" panose="020B0702040204020203" pitchFamily="34" charset="0"/>
                </a:rPr>
                <a:t>T</a:t>
              </a:r>
              <a:endParaRPr lang="en-IN" sz="5882">
                <a:solidFill>
                  <a:srgbClr val="0078D7"/>
                </a:solidFill>
                <a:latin typeface="Segoe UI Semilight"/>
              </a:endParaRPr>
            </a:p>
          </p:txBody>
        </p:sp>
      </p:grpSp>
    </p:spTree>
    <p:extLst>
      <p:ext uri="{BB962C8B-B14F-4D97-AF65-F5344CB8AC3E}">
        <p14:creationId xmlns:p14="http://schemas.microsoft.com/office/powerpoint/2010/main" val="408348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xit" presetSubtype="32" fill="hold" nodeType="withEffect">
                                  <p:stCondLst>
                                    <p:cond delay="0"/>
                                  </p:stCondLst>
                                  <p:childTnLst>
                                    <p:anim calcmode="lin" valueType="num">
                                      <p:cBhvr>
                                        <p:cTn id="11" dur="500"/>
                                        <p:tgtEl>
                                          <p:spTgt spid="11"/>
                                        </p:tgtEl>
                                        <p:attrNameLst>
                                          <p:attrName>ppt_w</p:attrName>
                                        </p:attrNameLst>
                                      </p:cBhvr>
                                      <p:tavLst>
                                        <p:tav tm="0">
                                          <p:val>
                                            <p:strVal val="ppt_w"/>
                                          </p:val>
                                        </p:tav>
                                        <p:tav tm="100000">
                                          <p:val>
                                            <p:fltVal val="0"/>
                                          </p:val>
                                        </p:tav>
                                      </p:tavLst>
                                    </p:anim>
                                    <p:anim calcmode="lin" valueType="num">
                                      <p:cBhvr>
                                        <p:cTn id="12" dur="500"/>
                                        <p:tgtEl>
                                          <p:spTgt spid="11"/>
                                        </p:tgtEl>
                                        <p:attrNameLst>
                                          <p:attrName>ppt_h</p:attrName>
                                        </p:attrNameLst>
                                      </p:cBhvr>
                                      <p:tavLst>
                                        <p:tav tm="0">
                                          <p:val>
                                            <p:strVal val="ppt_h"/>
                                          </p:val>
                                        </p:tav>
                                        <p:tav tm="100000">
                                          <p:val>
                                            <p:fltVal val="0"/>
                                          </p:val>
                                        </p:tav>
                                      </p:tavLst>
                                    </p:anim>
                                    <p:animEffect transition="out" filter="fade">
                                      <p:cBhvr>
                                        <p:cTn id="13" dur="500"/>
                                        <p:tgtEl>
                                          <p:spTgt spid="11"/>
                                        </p:tgtEl>
                                      </p:cBhvr>
                                    </p:animEffect>
                                    <p:set>
                                      <p:cBhvr>
                                        <p:cTn id="14" dur="1" fill="hold">
                                          <p:stCondLst>
                                            <p:cond delay="499"/>
                                          </p:stCondLst>
                                        </p:cTn>
                                        <p:tgtEl>
                                          <p:spTgt spid="11"/>
                                        </p:tgtEl>
                                        <p:attrNameLst>
                                          <p:attrName>style.visibility</p:attrName>
                                        </p:attrNameLst>
                                      </p:cBhvr>
                                      <p:to>
                                        <p:strVal val="hidden"/>
                                      </p:to>
                                    </p:set>
                                  </p:childTnLst>
                                </p:cTn>
                              </p:par>
                              <p:par>
                                <p:cTn id="15" presetID="21" presetClass="entr" presetSubtype="1"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heel(1)">
                                      <p:cBhvr>
                                        <p:cTn id="17" dur="20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10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150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15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Graphic spid="19"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27535A-14D7-4651-AC8E-3ADB36FF4366}"/>
              </a:ext>
              <a:ext uri="{C183D7F6-B498-43B3-948B-1728B52AA6E4}">
                <adec:decorative xmlns:adec="http://schemas.microsoft.com/office/drawing/2017/decorative" val="1"/>
              </a:ext>
            </a:extLst>
          </p:cNvPr>
          <p:cNvSpPr/>
          <p:nvPr/>
        </p:nvSpPr>
        <p:spPr bwMode="auto">
          <a:xfrm>
            <a:off x="0" y="5670064"/>
            <a:ext cx="12192000" cy="1187451"/>
          </a:xfrm>
          <a:prstGeom prst="rect">
            <a:avLst/>
          </a:prstGeom>
          <a:solidFill>
            <a:schemeClr val="tx2"/>
          </a:solidFill>
          <a:ln>
            <a:noFill/>
            <a:headEnd type="none" w="med" len="med"/>
            <a:tailEnd type="none" w="med" len="med"/>
          </a:ln>
          <a:effectLst>
            <a:outerShdw blurRad="215900" dist="38100" dir="16200000"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Graphic 3">
            <a:extLst>
              <a:ext uri="{FF2B5EF4-FFF2-40B4-BE49-F238E27FC236}">
                <a16:creationId xmlns:a16="http://schemas.microsoft.com/office/drawing/2014/main" id="{DD3723A9-F6C5-421A-ABC9-D7130B01BF36}"/>
              </a:ext>
              <a:ext uri="{C183D7F6-B498-43B3-948B-1728B52AA6E4}">
                <adec:decorative xmlns:adec="http://schemas.microsoft.com/office/drawing/2017/decorative" val="1"/>
              </a:ext>
            </a:extLst>
          </p:cNvPr>
          <p:cNvSpPr/>
          <p:nvPr/>
        </p:nvSpPr>
        <p:spPr>
          <a:xfrm>
            <a:off x="751815"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68" name="Graphic 3">
            <a:extLst>
              <a:ext uri="{FF2B5EF4-FFF2-40B4-BE49-F238E27FC236}">
                <a16:creationId xmlns:a16="http://schemas.microsoft.com/office/drawing/2014/main" id="{74D11143-F86C-468A-BA60-98400634D140}"/>
              </a:ext>
              <a:ext uri="{C183D7F6-B498-43B3-948B-1728B52AA6E4}">
                <adec:decorative xmlns:adec="http://schemas.microsoft.com/office/drawing/2017/decorative" val="1"/>
              </a:ext>
            </a:extLst>
          </p:cNvPr>
          <p:cNvSpPr/>
          <p:nvPr/>
        </p:nvSpPr>
        <p:spPr>
          <a:xfrm>
            <a:off x="3850803"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86" name="Graphic 3">
            <a:extLst>
              <a:ext uri="{FF2B5EF4-FFF2-40B4-BE49-F238E27FC236}">
                <a16:creationId xmlns:a16="http://schemas.microsoft.com/office/drawing/2014/main" id="{84F7C787-62B1-43ED-8807-C48523143CD0}"/>
              </a:ext>
              <a:ext uri="{C183D7F6-B498-43B3-948B-1728B52AA6E4}">
                <adec:decorative xmlns:adec="http://schemas.microsoft.com/office/drawing/2017/decorative" val="1"/>
              </a:ext>
            </a:extLst>
          </p:cNvPr>
          <p:cNvSpPr/>
          <p:nvPr/>
        </p:nvSpPr>
        <p:spPr>
          <a:xfrm>
            <a:off x="6526788"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87" name="Graphic 3">
            <a:extLst>
              <a:ext uri="{FF2B5EF4-FFF2-40B4-BE49-F238E27FC236}">
                <a16:creationId xmlns:a16="http://schemas.microsoft.com/office/drawing/2014/main" id="{0F4F062F-5828-4460-B77B-4B8F7A86E9F2}"/>
              </a:ext>
              <a:ext uri="{C183D7F6-B498-43B3-948B-1728B52AA6E4}">
                <adec:decorative xmlns:adec="http://schemas.microsoft.com/office/drawing/2017/decorative" val="1"/>
              </a:ext>
            </a:extLst>
          </p:cNvPr>
          <p:cNvSpPr/>
          <p:nvPr/>
        </p:nvSpPr>
        <p:spPr>
          <a:xfrm>
            <a:off x="9467289"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3075" name="Title 3074">
            <a:extLst>
              <a:ext uri="{FF2B5EF4-FFF2-40B4-BE49-F238E27FC236}">
                <a16:creationId xmlns:a16="http://schemas.microsoft.com/office/drawing/2014/main" id="{69E5604F-0BB1-46A9-8D37-73FE212B907B}"/>
              </a:ext>
              <a:ext uri="{C183D7F6-B498-43B3-948B-1728B52AA6E4}">
                <adec:decorative xmlns:adec="http://schemas.microsoft.com/office/drawing/2017/decorative" val="1"/>
              </a:ext>
            </a:extLst>
          </p:cNvPr>
          <p:cNvSpPr>
            <a:spLocks noGrp="1"/>
          </p:cNvSpPr>
          <p:nvPr>
            <p:ph type="title"/>
          </p:nvPr>
        </p:nvSpPr>
        <p:spPr/>
        <p:txBody>
          <a:bodyPr/>
          <a:lstStyle/>
          <a:p>
            <a:r>
              <a:rPr lang="en-US" err="1"/>
              <a:t>MLOps</a:t>
            </a:r>
            <a:r>
              <a:rPr lang="en-US"/>
              <a:t> with Azure Machine Learning</a:t>
            </a:r>
          </a:p>
        </p:txBody>
      </p:sp>
      <p:sp>
        <p:nvSpPr>
          <p:cNvPr id="115" name="Rectangle 114">
            <a:extLst>
              <a:ext uri="{FF2B5EF4-FFF2-40B4-BE49-F238E27FC236}">
                <a16:creationId xmlns:a16="http://schemas.microsoft.com/office/drawing/2014/main" id="{6298F9B4-C6AA-4CCD-8FB0-D4F6C055F910}"/>
              </a:ext>
              <a:ext uri="{C183D7F6-B498-43B3-948B-1728B52AA6E4}">
                <adec:decorative xmlns:adec="http://schemas.microsoft.com/office/drawing/2017/decorative" val="1"/>
              </a:ext>
            </a:extLst>
          </p:cNvPr>
          <p:cNvSpPr/>
          <p:nvPr/>
        </p:nvSpPr>
        <p:spPr>
          <a:xfrm>
            <a:off x="8223833" y="3690749"/>
            <a:ext cx="2030514" cy="736212"/>
          </a:xfrm>
          <a:prstGeom prst="rect">
            <a:avLst/>
          </a:prstGeom>
        </p:spPr>
        <p:txBody>
          <a:bodyPr wrap="square">
            <a:spAutoFit/>
          </a:bodyPr>
          <a:lstStyle/>
          <a:p>
            <a:pPr defTabSz="896386">
              <a:lnSpc>
                <a:spcPct val="90000"/>
              </a:lnSpc>
              <a:spcAft>
                <a:spcPts val="588"/>
              </a:spcAft>
              <a:defRPr/>
            </a:pPr>
            <a:r>
              <a:rPr lang="en-US" sz="1372">
                <a:solidFill>
                  <a:srgbClr val="1A1A1A"/>
                </a:solidFill>
                <a:latin typeface="Segoe UI"/>
                <a:cs typeface="Courier New" panose="02070309020205020404" pitchFamily="49" charset="0"/>
              </a:rPr>
              <a:t>Model packaging</a:t>
            </a:r>
          </a:p>
          <a:p>
            <a:pPr defTabSz="896386">
              <a:lnSpc>
                <a:spcPct val="90000"/>
              </a:lnSpc>
              <a:spcAft>
                <a:spcPts val="588"/>
              </a:spcAft>
              <a:defRPr/>
            </a:pPr>
            <a:r>
              <a:rPr lang="en-US" sz="1372">
                <a:solidFill>
                  <a:srgbClr val="1A1A1A"/>
                </a:solidFill>
                <a:latin typeface="Segoe UI"/>
                <a:cs typeface="Courier New" panose="02070309020205020404" pitchFamily="49" charset="0"/>
              </a:rPr>
              <a:t>Simple deployment across cloud and edge</a:t>
            </a:r>
          </a:p>
        </p:txBody>
      </p:sp>
      <p:pic>
        <p:nvPicPr>
          <p:cNvPr id="116" name="Picture 2">
            <a:extLst>
              <a:ext uri="{FF2B5EF4-FFF2-40B4-BE49-F238E27FC236}">
                <a16:creationId xmlns:a16="http://schemas.microsoft.com/office/drawing/2014/main" id="{848E31BF-0093-4009-8D52-F77693278106}"/>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7274" y="3715819"/>
            <a:ext cx="420552" cy="42055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EDFBBA66-F19F-4EC4-B113-68E6C0091EE0}"/>
              </a:ext>
              <a:ext uri="{C183D7F6-B498-43B3-948B-1728B52AA6E4}">
                <adec:decorative xmlns:adec="http://schemas.microsoft.com/office/drawing/2017/decorative" val="1"/>
              </a:ext>
            </a:extLst>
          </p:cNvPr>
          <p:cNvSpPr txBox="1"/>
          <p:nvPr/>
        </p:nvSpPr>
        <p:spPr>
          <a:xfrm>
            <a:off x="1098730" y="6191676"/>
            <a:ext cx="2016956"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reproducibility</a:t>
            </a:r>
          </a:p>
        </p:txBody>
      </p:sp>
      <p:pic>
        <p:nvPicPr>
          <p:cNvPr id="56" name="Graphic 55">
            <a:extLst>
              <a:ext uri="{FF2B5EF4-FFF2-40B4-BE49-F238E27FC236}">
                <a16:creationId xmlns:a16="http://schemas.microsoft.com/office/drawing/2014/main" id="{437E6498-5A40-487A-B435-A28747FF598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47" y="6162594"/>
            <a:ext cx="299542" cy="299542"/>
          </a:xfrm>
          <a:prstGeom prst="rect">
            <a:avLst/>
          </a:prstGeom>
        </p:spPr>
      </p:pic>
      <p:sp>
        <p:nvSpPr>
          <p:cNvPr id="57" name="TextBox 56">
            <a:extLst>
              <a:ext uri="{FF2B5EF4-FFF2-40B4-BE49-F238E27FC236}">
                <a16:creationId xmlns:a16="http://schemas.microsoft.com/office/drawing/2014/main" id="{1AC600E7-0265-40A7-B838-FFBCD29FE380}"/>
              </a:ext>
              <a:ext uri="{C183D7F6-B498-43B3-948B-1728B52AA6E4}">
                <adec:decorative xmlns:adec="http://schemas.microsoft.com/office/drawing/2017/decorative" val="1"/>
              </a:ext>
            </a:extLst>
          </p:cNvPr>
          <p:cNvSpPr txBox="1"/>
          <p:nvPr/>
        </p:nvSpPr>
        <p:spPr>
          <a:xfrm>
            <a:off x="9812377" y="6191676"/>
            <a:ext cx="1537725"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retraining</a:t>
            </a:r>
          </a:p>
        </p:txBody>
      </p:sp>
      <p:sp>
        <p:nvSpPr>
          <p:cNvPr id="59" name="TextBox 58">
            <a:extLst>
              <a:ext uri="{FF2B5EF4-FFF2-40B4-BE49-F238E27FC236}">
                <a16:creationId xmlns:a16="http://schemas.microsoft.com/office/drawing/2014/main" id="{CAA36F42-E364-413D-9504-6DDE7F0649A1}"/>
              </a:ext>
              <a:ext uri="{C183D7F6-B498-43B3-948B-1728B52AA6E4}">
                <adec:decorative xmlns:adec="http://schemas.microsoft.com/office/drawing/2017/decorative" val="1"/>
              </a:ext>
            </a:extLst>
          </p:cNvPr>
          <p:cNvSpPr txBox="1"/>
          <p:nvPr/>
        </p:nvSpPr>
        <p:spPr>
          <a:xfrm>
            <a:off x="6868133" y="6191676"/>
            <a:ext cx="186639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deployment</a:t>
            </a:r>
          </a:p>
        </p:txBody>
      </p:sp>
      <p:pic>
        <p:nvPicPr>
          <p:cNvPr id="60" name="Graphic 59">
            <a:extLst>
              <a:ext uri="{FF2B5EF4-FFF2-40B4-BE49-F238E27FC236}">
                <a16:creationId xmlns:a16="http://schemas.microsoft.com/office/drawing/2014/main" id="{06B0656C-552D-4D1E-B1B2-9325A4A5786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3529" y="6162594"/>
            <a:ext cx="299542" cy="299542"/>
          </a:xfrm>
          <a:prstGeom prst="rect">
            <a:avLst/>
          </a:prstGeom>
        </p:spPr>
      </p:pic>
      <p:sp>
        <p:nvSpPr>
          <p:cNvPr id="61" name="TextBox 60">
            <a:extLst>
              <a:ext uri="{FF2B5EF4-FFF2-40B4-BE49-F238E27FC236}">
                <a16:creationId xmlns:a16="http://schemas.microsoft.com/office/drawing/2014/main" id="{D1FAF924-F07D-450C-9290-B077DF0623CC}"/>
              </a:ext>
              <a:ext uri="{C183D7F6-B498-43B3-948B-1728B52AA6E4}">
                <adec:decorative xmlns:adec="http://schemas.microsoft.com/office/drawing/2017/decorative" val="1"/>
              </a:ext>
            </a:extLst>
          </p:cNvPr>
          <p:cNvSpPr txBox="1"/>
          <p:nvPr/>
        </p:nvSpPr>
        <p:spPr>
          <a:xfrm>
            <a:off x="4192150" y="6191676"/>
            <a:ext cx="159813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validation</a:t>
            </a:r>
          </a:p>
        </p:txBody>
      </p:sp>
      <p:pic>
        <p:nvPicPr>
          <p:cNvPr id="62" name="Graphic 61">
            <a:extLst>
              <a:ext uri="{FF2B5EF4-FFF2-40B4-BE49-F238E27FC236}">
                <a16:creationId xmlns:a16="http://schemas.microsoft.com/office/drawing/2014/main" id="{3EC9B4E5-F49E-42BD-B003-7E0B6B65665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8929" y="6162594"/>
            <a:ext cx="299542" cy="299542"/>
          </a:xfrm>
          <a:prstGeom prst="rect">
            <a:avLst/>
          </a:prstGeom>
        </p:spPr>
      </p:pic>
      <p:sp>
        <p:nvSpPr>
          <p:cNvPr id="79" name="Rectangle 1">
            <a:extLst>
              <a:ext uri="{FF2B5EF4-FFF2-40B4-BE49-F238E27FC236}">
                <a16:creationId xmlns:a16="http://schemas.microsoft.com/office/drawing/2014/main" id="{5C9703D1-6A5E-4E8C-94C7-1A254EB8F85D}"/>
              </a:ext>
              <a:ext uri="{C183D7F6-B498-43B3-948B-1728B52AA6E4}">
                <adec:decorative xmlns:adec="http://schemas.microsoft.com/office/drawing/2017/decorative" val="1"/>
              </a:ext>
            </a:extLst>
          </p:cNvPr>
          <p:cNvSpPr/>
          <p:nvPr/>
        </p:nvSpPr>
        <p:spPr bwMode="auto">
          <a:xfrm>
            <a:off x="1835659" y="3106935"/>
            <a:ext cx="1571068" cy="1177836"/>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solidFill>
                <a:srgbClr val="0078D3"/>
              </a:solidFill>
              <a:latin typeface="Segoe UI"/>
              <a:ea typeface="Segoe UI" pitchFamily="34" charset="0"/>
              <a:cs typeface="Segoe UI" pitchFamily="34" charset="0"/>
            </a:endParaRPr>
          </a:p>
        </p:txBody>
      </p:sp>
      <p:sp>
        <p:nvSpPr>
          <p:cNvPr id="88" name="TextBox 87">
            <a:extLst>
              <a:ext uri="{FF2B5EF4-FFF2-40B4-BE49-F238E27FC236}">
                <a16:creationId xmlns:a16="http://schemas.microsoft.com/office/drawing/2014/main" id="{5C51E18E-6DE7-4E7F-A064-19D1D0703142}"/>
              </a:ext>
              <a:ext uri="{C183D7F6-B498-43B3-948B-1728B52AA6E4}">
                <adec:decorative xmlns:adec="http://schemas.microsoft.com/office/drawing/2017/decorative" val="1"/>
              </a:ext>
            </a:extLst>
          </p:cNvPr>
          <p:cNvSpPr txBox="1"/>
          <p:nvPr/>
        </p:nvSpPr>
        <p:spPr>
          <a:xfrm>
            <a:off x="4427112" y="3041443"/>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0078D4"/>
                </a:solidFill>
                <a:latin typeface="Segoe UI Semibold"/>
                <a:cs typeface="Courier New" panose="02070309020205020404" pitchFamily="49" charset="0"/>
              </a:rPr>
              <a:t>Train model</a:t>
            </a:r>
          </a:p>
        </p:txBody>
      </p:sp>
      <p:sp>
        <p:nvSpPr>
          <p:cNvPr id="89" name="TextBox 88">
            <a:extLst>
              <a:ext uri="{FF2B5EF4-FFF2-40B4-BE49-F238E27FC236}">
                <a16:creationId xmlns:a16="http://schemas.microsoft.com/office/drawing/2014/main" id="{000B988D-0867-4789-809C-0402C2635572}"/>
              </a:ext>
              <a:ext uri="{C183D7F6-B498-43B3-948B-1728B52AA6E4}">
                <adec:decorative xmlns:adec="http://schemas.microsoft.com/office/drawing/2017/decorative" val="1"/>
              </a:ext>
            </a:extLst>
          </p:cNvPr>
          <p:cNvSpPr txBox="1"/>
          <p:nvPr/>
        </p:nvSpPr>
        <p:spPr>
          <a:xfrm>
            <a:off x="6064341" y="3041445"/>
            <a:ext cx="1501319" cy="525004"/>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Validate model</a:t>
            </a:r>
          </a:p>
        </p:txBody>
      </p:sp>
      <p:sp>
        <p:nvSpPr>
          <p:cNvPr id="91" name="TextBox 90">
            <a:extLst>
              <a:ext uri="{FF2B5EF4-FFF2-40B4-BE49-F238E27FC236}">
                <a16:creationId xmlns:a16="http://schemas.microsoft.com/office/drawing/2014/main" id="{657B3E06-129C-40C6-B77C-F0ED01178DA1}"/>
              </a:ext>
              <a:ext uri="{C183D7F6-B498-43B3-948B-1728B52AA6E4}">
                <adec:decorative xmlns:adec="http://schemas.microsoft.com/office/drawing/2017/decorative" val="1"/>
              </a:ext>
            </a:extLst>
          </p:cNvPr>
          <p:cNvSpPr txBox="1"/>
          <p:nvPr/>
        </p:nvSpPr>
        <p:spPr>
          <a:xfrm>
            <a:off x="8028645" y="3041445"/>
            <a:ext cx="1318442" cy="525004"/>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Deploy model</a:t>
            </a:r>
          </a:p>
        </p:txBody>
      </p:sp>
      <p:sp>
        <p:nvSpPr>
          <p:cNvPr id="126" name="TextBox 125">
            <a:extLst>
              <a:ext uri="{FF2B5EF4-FFF2-40B4-BE49-F238E27FC236}">
                <a16:creationId xmlns:a16="http://schemas.microsoft.com/office/drawing/2014/main" id="{EFC7D29C-3A9E-4232-9EE4-34DCAACF2852}"/>
              </a:ext>
              <a:ext uri="{C183D7F6-B498-43B3-948B-1728B52AA6E4}">
                <adec:decorative xmlns:adec="http://schemas.microsoft.com/office/drawing/2017/decorative" val="1"/>
              </a:ext>
            </a:extLst>
          </p:cNvPr>
          <p:cNvSpPr txBox="1"/>
          <p:nvPr/>
        </p:nvSpPr>
        <p:spPr>
          <a:xfrm>
            <a:off x="4427112"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Build app</a:t>
            </a:r>
          </a:p>
        </p:txBody>
      </p:sp>
      <p:sp>
        <p:nvSpPr>
          <p:cNvPr id="127" name="TextBox 126">
            <a:extLst>
              <a:ext uri="{FF2B5EF4-FFF2-40B4-BE49-F238E27FC236}">
                <a16:creationId xmlns:a16="http://schemas.microsoft.com/office/drawing/2014/main" id="{EE0A5AB4-9073-423F-99C0-C80103DE51AB}"/>
              </a:ext>
              <a:ext uri="{C183D7F6-B498-43B3-948B-1728B52AA6E4}">
                <adec:decorative xmlns:adec="http://schemas.microsoft.com/office/drawing/2017/decorative" val="1"/>
              </a:ext>
            </a:extLst>
          </p:cNvPr>
          <p:cNvSpPr txBox="1"/>
          <p:nvPr/>
        </p:nvSpPr>
        <p:spPr>
          <a:xfrm>
            <a:off x="275041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Collaborate</a:t>
            </a:r>
          </a:p>
        </p:txBody>
      </p:sp>
      <p:sp>
        <p:nvSpPr>
          <p:cNvPr id="128" name="TextBox 127">
            <a:extLst>
              <a:ext uri="{FF2B5EF4-FFF2-40B4-BE49-F238E27FC236}">
                <a16:creationId xmlns:a16="http://schemas.microsoft.com/office/drawing/2014/main" id="{152A93FF-994D-49FE-BC44-F75B4926FB30}"/>
              </a:ext>
              <a:ext uri="{C183D7F6-B498-43B3-948B-1728B52AA6E4}">
                <adec:decorative xmlns:adec="http://schemas.microsoft.com/office/drawing/2017/decorative" val="1"/>
              </a:ext>
            </a:extLst>
          </p:cNvPr>
          <p:cNvSpPr txBox="1"/>
          <p:nvPr/>
        </p:nvSpPr>
        <p:spPr>
          <a:xfrm>
            <a:off x="6155780"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Test app</a:t>
            </a:r>
          </a:p>
        </p:txBody>
      </p:sp>
      <p:sp>
        <p:nvSpPr>
          <p:cNvPr id="129" name="TextBox 128">
            <a:extLst>
              <a:ext uri="{FF2B5EF4-FFF2-40B4-BE49-F238E27FC236}">
                <a16:creationId xmlns:a16="http://schemas.microsoft.com/office/drawing/2014/main" id="{A1D48EA3-BFF1-4D2F-AB11-559EFE0394CB}"/>
              </a:ext>
              <a:ext uri="{C183D7F6-B498-43B3-948B-1728B52AA6E4}">
                <adec:decorative xmlns:adec="http://schemas.microsoft.com/office/drawing/2017/decorative" val="1"/>
              </a:ext>
            </a:extLst>
          </p:cNvPr>
          <p:cNvSpPr txBox="1"/>
          <p:nvPr/>
        </p:nvSpPr>
        <p:spPr>
          <a:xfrm>
            <a:off x="802864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Release app</a:t>
            </a:r>
          </a:p>
        </p:txBody>
      </p:sp>
      <p:sp>
        <p:nvSpPr>
          <p:cNvPr id="130" name="TextBox 129">
            <a:extLst>
              <a:ext uri="{FF2B5EF4-FFF2-40B4-BE49-F238E27FC236}">
                <a16:creationId xmlns:a16="http://schemas.microsoft.com/office/drawing/2014/main" id="{972A9F71-0DC2-47D8-9392-0EA8012F8DE7}"/>
              </a:ext>
              <a:ext uri="{C183D7F6-B498-43B3-948B-1728B52AA6E4}">
                <adec:decorative xmlns:adec="http://schemas.microsoft.com/office/drawing/2017/decorative" val="1"/>
              </a:ext>
            </a:extLst>
          </p:cNvPr>
          <p:cNvSpPr txBox="1"/>
          <p:nvPr/>
        </p:nvSpPr>
        <p:spPr>
          <a:xfrm>
            <a:off x="9784764"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Monitor app</a:t>
            </a:r>
          </a:p>
        </p:txBody>
      </p:sp>
      <p:cxnSp>
        <p:nvCxnSpPr>
          <p:cNvPr id="131" name="Straight Arrow Connector 130">
            <a:extLst>
              <a:ext uri="{FF2B5EF4-FFF2-40B4-BE49-F238E27FC236}">
                <a16:creationId xmlns:a16="http://schemas.microsoft.com/office/drawing/2014/main" id="{0A5D1AC0-E4FB-4B70-ABDC-B61E00429B5B}"/>
              </a:ext>
              <a:ext uri="{C183D7F6-B498-43B3-948B-1728B52AA6E4}">
                <adec:decorative xmlns:adec="http://schemas.microsoft.com/office/drawing/2017/decorative" val="1"/>
              </a:ext>
            </a:extLst>
          </p:cNvPr>
          <p:cNvCxnSpPr>
            <a:cxnSpLocks/>
          </p:cNvCxnSpPr>
          <p:nvPr/>
        </p:nvCxnSpPr>
        <p:spPr>
          <a:xfrm flipV="1">
            <a:off x="3894372" y="2538106"/>
            <a:ext cx="75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52A9259-5D2B-405F-AEA5-233B26928FD4}"/>
              </a:ext>
              <a:ext uri="{C183D7F6-B498-43B3-948B-1728B52AA6E4}">
                <adec:decorative xmlns:adec="http://schemas.microsoft.com/office/drawing/2017/decorative" val="1"/>
              </a:ext>
            </a:extLst>
          </p:cNvPr>
          <p:cNvCxnSpPr>
            <a:cxnSpLocks/>
          </p:cNvCxnSpPr>
          <p:nvPr/>
        </p:nvCxnSpPr>
        <p:spPr>
          <a:xfrm>
            <a:off x="5580971" y="2538106"/>
            <a:ext cx="9276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E40FF2E-AE02-4EE9-880A-DF5259485E3D}"/>
              </a:ext>
              <a:ext uri="{C183D7F6-B498-43B3-948B-1728B52AA6E4}">
                <adec:decorative xmlns:adec="http://schemas.microsoft.com/office/drawing/2017/decorative" val="1"/>
              </a:ext>
            </a:extLst>
          </p:cNvPr>
          <p:cNvCxnSpPr>
            <a:cxnSpLocks/>
          </p:cNvCxnSpPr>
          <p:nvPr/>
        </p:nvCxnSpPr>
        <p:spPr>
          <a:xfrm>
            <a:off x="7175045" y="2538106"/>
            <a:ext cx="10776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0B80087-B4DC-45BD-9324-3630908726A1}"/>
              </a:ext>
              <a:ext uri="{C183D7F6-B498-43B3-948B-1728B52AA6E4}">
                <adec:decorative xmlns:adec="http://schemas.microsoft.com/office/drawing/2017/decorative" val="1"/>
              </a:ext>
            </a:extLst>
          </p:cNvPr>
          <p:cNvCxnSpPr>
            <a:cxnSpLocks/>
          </p:cNvCxnSpPr>
          <p:nvPr/>
        </p:nvCxnSpPr>
        <p:spPr>
          <a:xfrm>
            <a:off x="9053323" y="2538106"/>
            <a:ext cx="9437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09E87BA4-B484-436F-9F62-1211F6DA47A3}"/>
              </a:ext>
              <a:ext uri="{C183D7F6-B498-43B3-948B-1728B52AA6E4}">
                <adec:decorative xmlns:adec="http://schemas.microsoft.com/office/drawing/2017/decorative" val="1"/>
              </a:ext>
            </a:extLst>
          </p:cNvPr>
          <p:cNvGrpSpPr/>
          <p:nvPr/>
        </p:nvGrpSpPr>
        <p:grpSpPr>
          <a:xfrm>
            <a:off x="3094595" y="2294361"/>
            <a:ext cx="630082" cy="631288"/>
            <a:chOff x="3034411" y="2271607"/>
            <a:chExt cx="642716" cy="643947"/>
          </a:xfrm>
        </p:grpSpPr>
        <p:sp useBgFill="1">
          <p:nvSpPr>
            <p:cNvPr id="137" name="Freeform 5">
              <a:extLst>
                <a:ext uri="{FF2B5EF4-FFF2-40B4-BE49-F238E27FC236}">
                  <a16:creationId xmlns:a16="http://schemas.microsoft.com/office/drawing/2014/main" id="{27C54B8C-49CA-4204-A422-2C66C17CFE51}"/>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US" sz="1961" kern="0">
                <a:noFill/>
                <a:latin typeface="Segoe UI Semilight"/>
              </a:endParaRPr>
            </a:p>
          </p:txBody>
        </p:sp>
        <p:grpSp>
          <p:nvGrpSpPr>
            <p:cNvPr id="138" name="Group 137">
              <a:extLst>
                <a:ext uri="{FF2B5EF4-FFF2-40B4-BE49-F238E27FC236}">
                  <a16:creationId xmlns:a16="http://schemas.microsoft.com/office/drawing/2014/main" id="{AC475807-7B21-469A-A3CE-1B7F612BCBF7}"/>
                </a:ext>
              </a:extLst>
            </p:cNvPr>
            <p:cNvGrpSpPr>
              <a:grpSpLocks noChangeAspect="1"/>
            </p:cNvGrpSpPr>
            <p:nvPr/>
          </p:nvGrpSpPr>
          <p:grpSpPr bwMode="auto">
            <a:xfrm>
              <a:off x="3034411" y="2273421"/>
              <a:ext cx="642716" cy="628550"/>
              <a:chOff x="6634" y="3297"/>
              <a:chExt cx="2092" cy="2046"/>
            </a:xfrm>
            <a:solidFill>
              <a:schemeClr val="tx1"/>
            </a:solidFill>
          </p:grpSpPr>
          <p:sp>
            <p:nvSpPr>
              <p:cNvPr id="139" name="Freeform 5">
                <a:extLst>
                  <a:ext uri="{FF2B5EF4-FFF2-40B4-BE49-F238E27FC236}">
                    <a16:creationId xmlns:a16="http://schemas.microsoft.com/office/drawing/2014/main" id="{2B1291E7-7605-434C-8BB3-7B00CB0F4D3A}"/>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0" name="Freeform 6">
                <a:extLst>
                  <a:ext uri="{FF2B5EF4-FFF2-40B4-BE49-F238E27FC236}">
                    <a16:creationId xmlns:a16="http://schemas.microsoft.com/office/drawing/2014/main" id="{2A141CE7-F828-4D24-811D-43FADD8FFF2A}"/>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1" name="Freeform 7">
                <a:extLst>
                  <a:ext uri="{FF2B5EF4-FFF2-40B4-BE49-F238E27FC236}">
                    <a16:creationId xmlns:a16="http://schemas.microsoft.com/office/drawing/2014/main" id="{50E3DF97-1E21-4400-BE13-703F8B39AA81}"/>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2" name="Freeform 8">
                <a:extLst>
                  <a:ext uri="{FF2B5EF4-FFF2-40B4-BE49-F238E27FC236}">
                    <a16:creationId xmlns:a16="http://schemas.microsoft.com/office/drawing/2014/main" id="{8B4C6119-548B-44D1-B6AD-D85D3392BB81}"/>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3" name="Freeform 9">
                <a:extLst>
                  <a:ext uri="{FF2B5EF4-FFF2-40B4-BE49-F238E27FC236}">
                    <a16:creationId xmlns:a16="http://schemas.microsoft.com/office/drawing/2014/main" id="{E16016B9-566E-42DB-A17C-2399844B5283}"/>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4" name="Freeform 10">
                <a:extLst>
                  <a:ext uri="{FF2B5EF4-FFF2-40B4-BE49-F238E27FC236}">
                    <a16:creationId xmlns:a16="http://schemas.microsoft.com/office/drawing/2014/main" id="{4D111662-C5B8-4154-992D-9D8621C2A3D0}"/>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5" name="Freeform 11">
                <a:extLst>
                  <a:ext uri="{FF2B5EF4-FFF2-40B4-BE49-F238E27FC236}">
                    <a16:creationId xmlns:a16="http://schemas.microsoft.com/office/drawing/2014/main" id="{84493954-5775-45CA-BF0F-C03AB850D58C}"/>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6" name="Freeform 12">
                <a:extLst>
                  <a:ext uri="{FF2B5EF4-FFF2-40B4-BE49-F238E27FC236}">
                    <a16:creationId xmlns:a16="http://schemas.microsoft.com/office/drawing/2014/main" id="{888E865B-9A3D-40B4-B69F-178378D4BEF2}"/>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grpSp>
      </p:grpSp>
      <p:pic>
        <p:nvPicPr>
          <p:cNvPr id="147" name="Picture 6">
            <a:extLst>
              <a:ext uri="{FF2B5EF4-FFF2-40B4-BE49-F238E27FC236}">
                <a16:creationId xmlns:a16="http://schemas.microsoft.com/office/drawing/2014/main" id="{11C3DA42-0BD5-40F4-A316-0820DA84DE91}"/>
              </a:ext>
              <a:ext uri="{C183D7F6-B498-43B3-948B-1728B52AA6E4}">
                <adec:decorative xmlns:adec="http://schemas.microsoft.com/office/drawing/2017/decorative" val="1"/>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6632" y="2341235"/>
            <a:ext cx="522467" cy="525999"/>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48" name="Picture 12">
            <a:extLst>
              <a:ext uri="{FF2B5EF4-FFF2-40B4-BE49-F238E27FC236}">
                <a16:creationId xmlns:a16="http://schemas.microsoft.com/office/drawing/2014/main" id="{D05F1399-8793-4658-8EEF-C7E550556EA8}"/>
              </a:ext>
              <a:ext uri="{C183D7F6-B498-43B3-948B-1728B52AA6E4}">
                <adec:decorative xmlns:adec="http://schemas.microsoft.com/office/drawing/2017/decorative" val="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5040" y="2344274"/>
            <a:ext cx="519921" cy="519921"/>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49" name="Graphic 148">
            <a:extLst>
              <a:ext uri="{FF2B5EF4-FFF2-40B4-BE49-F238E27FC236}">
                <a16:creationId xmlns:a16="http://schemas.microsoft.com/office/drawing/2014/main" id="{B99C3512-8EF2-4DAB-92A7-DF767A6FEDA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3333" y="2337692"/>
            <a:ext cx="525999" cy="525999"/>
          </a:xfrm>
          <a:prstGeom prst="rect">
            <a:avLst/>
          </a:prstGeom>
          <a:effectLst>
            <a:outerShdw blurRad="190500" dist="38100" dir="2700000" algn="ctr" rotWithShape="0">
              <a:prstClr val="black">
                <a:alpha val="25000"/>
              </a:prstClr>
            </a:outerShdw>
          </a:effectLst>
        </p:spPr>
      </p:pic>
      <p:cxnSp>
        <p:nvCxnSpPr>
          <p:cNvPr id="167" name="Straight Arrow Connector 166">
            <a:extLst>
              <a:ext uri="{FF2B5EF4-FFF2-40B4-BE49-F238E27FC236}">
                <a16:creationId xmlns:a16="http://schemas.microsoft.com/office/drawing/2014/main" id="{571B0839-FF7B-4109-AC05-BC220D2149F7}"/>
              </a:ext>
              <a:ext uri="{C183D7F6-B498-43B3-948B-1728B52AA6E4}">
                <adec:decorative xmlns:adec="http://schemas.microsoft.com/office/drawing/2017/decorative" val="1"/>
              </a:ext>
            </a:extLst>
          </p:cNvPr>
          <p:cNvCxnSpPr>
            <a:cxnSpLocks/>
          </p:cNvCxnSpPr>
          <p:nvPr/>
        </p:nvCxnSpPr>
        <p:spPr>
          <a:xfrm>
            <a:off x="1894309" y="2538106"/>
            <a:ext cx="10838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750B1CC1-E054-41EE-90D9-017F55115D37}"/>
              </a:ext>
              <a:ext uri="{C183D7F6-B498-43B3-948B-1728B52AA6E4}">
                <adec:decorative xmlns:adec="http://schemas.microsoft.com/office/drawing/2017/decorative" val="1"/>
              </a:ext>
            </a:extLst>
          </p:cNvPr>
          <p:cNvCxnSpPr>
            <a:cxnSpLocks/>
          </p:cNvCxnSpPr>
          <p:nvPr/>
        </p:nvCxnSpPr>
        <p:spPr>
          <a:xfrm flipV="1">
            <a:off x="3894372" y="2679569"/>
            <a:ext cx="75927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20AF7B9-097D-4A0E-8BC9-CC647CC9FA4A}"/>
              </a:ext>
              <a:ext uri="{C183D7F6-B498-43B3-948B-1728B52AA6E4}">
                <adec:decorative xmlns:adec="http://schemas.microsoft.com/office/drawing/2017/decorative" val="1"/>
              </a:ext>
            </a:extLst>
          </p:cNvPr>
          <p:cNvCxnSpPr>
            <a:cxnSpLocks/>
          </p:cNvCxnSpPr>
          <p:nvPr/>
        </p:nvCxnSpPr>
        <p:spPr>
          <a:xfrm>
            <a:off x="5580971" y="2679569"/>
            <a:ext cx="92768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76429402-0DF8-4200-8ACC-1CC29BC98075}"/>
              </a:ext>
              <a:ext uri="{C183D7F6-B498-43B3-948B-1728B52AA6E4}">
                <adec:decorative xmlns:adec="http://schemas.microsoft.com/office/drawing/2017/decorative" val="1"/>
              </a:ext>
            </a:extLst>
          </p:cNvPr>
          <p:cNvCxnSpPr>
            <a:cxnSpLocks/>
          </p:cNvCxnSpPr>
          <p:nvPr/>
        </p:nvCxnSpPr>
        <p:spPr>
          <a:xfrm>
            <a:off x="7175045" y="2679569"/>
            <a:ext cx="107769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C5C0B63-981B-48C5-81B1-B47AB1F0C381}"/>
              </a:ext>
              <a:ext uri="{C183D7F6-B498-43B3-948B-1728B52AA6E4}">
                <adec:decorative xmlns:adec="http://schemas.microsoft.com/office/drawing/2017/decorative" val="1"/>
              </a:ext>
            </a:extLst>
          </p:cNvPr>
          <p:cNvSpPr txBox="1"/>
          <p:nvPr/>
        </p:nvSpPr>
        <p:spPr>
          <a:xfrm>
            <a:off x="474452" y="2960554"/>
            <a:ext cx="1840531" cy="512935"/>
          </a:xfrm>
          <a:prstGeom prst="rect">
            <a:avLst/>
          </a:prstGeom>
          <a:noFill/>
        </p:spPr>
        <p:txBody>
          <a:bodyPr wrap="none" rtlCol="0">
            <a:spAutoFit/>
          </a:bodyPr>
          <a:lstStyle/>
          <a:p>
            <a:pPr algn="ctr" defTabSz="896386">
              <a:defRPr/>
            </a:pPr>
            <a:r>
              <a:rPr lang="en-US" sz="1372">
                <a:solidFill>
                  <a:srgbClr val="0078D4"/>
                </a:solidFill>
                <a:latin typeface="Segoe UI Semibold"/>
              </a:rPr>
              <a:t>App developer</a:t>
            </a:r>
          </a:p>
          <a:p>
            <a:pPr algn="ctr" defTabSz="896386">
              <a:defRPr/>
            </a:pPr>
            <a:r>
              <a:rPr lang="en-US" sz="1372">
                <a:solidFill>
                  <a:srgbClr val="0078D4"/>
                </a:solidFill>
                <a:latin typeface="Segoe UI Semibold"/>
              </a:rPr>
              <a:t>using Azure DevOps </a:t>
            </a:r>
          </a:p>
        </p:txBody>
      </p:sp>
      <p:grpSp>
        <p:nvGrpSpPr>
          <p:cNvPr id="65" name="Group 64">
            <a:extLst>
              <a:ext uri="{FF2B5EF4-FFF2-40B4-BE49-F238E27FC236}">
                <a16:creationId xmlns:a16="http://schemas.microsoft.com/office/drawing/2014/main" id="{ECBB1173-DC41-4A3A-A52C-18FE2729807A}"/>
              </a:ext>
              <a:ext uri="{C183D7F6-B498-43B3-948B-1728B52AA6E4}">
                <adec:decorative xmlns:adec="http://schemas.microsoft.com/office/drawing/2017/decorative" val="1"/>
              </a:ext>
            </a:extLst>
          </p:cNvPr>
          <p:cNvGrpSpPr/>
          <p:nvPr/>
        </p:nvGrpSpPr>
        <p:grpSpPr>
          <a:xfrm>
            <a:off x="1156548" y="2362012"/>
            <a:ext cx="476336" cy="553689"/>
            <a:chOff x="6185695" y="5061756"/>
            <a:chExt cx="742515" cy="863093"/>
          </a:xfrm>
          <a:solidFill>
            <a:schemeClr val="tx1"/>
          </a:solidFill>
        </p:grpSpPr>
        <p:sp>
          <p:nvSpPr>
            <p:cNvPr id="66" name="Oval 69">
              <a:extLst>
                <a:ext uri="{FF2B5EF4-FFF2-40B4-BE49-F238E27FC236}">
                  <a16:creationId xmlns:a16="http://schemas.microsoft.com/office/drawing/2014/main" id="{E255E4B0-1609-4338-9A8B-219344A6C8BD}"/>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69" name="Freeform 70">
              <a:extLst>
                <a:ext uri="{FF2B5EF4-FFF2-40B4-BE49-F238E27FC236}">
                  <a16:creationId xmlns:a16="http://schemas.microsoft.com/office/drawing/2014/main" id="{8B77BEE8-335F-44A1-BA30-705CB6D2F492}"/>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sp>
        <p:nvSpPr>
          <p:cNvPr id="70" name="TextBox 69">
            <a:extLst>
              <a:ext uri="{FF2B5EF4-FFF2-40B4-BE49-F238E27FC236}">
                <a16:creationId xmlns:a16="http://schemas.microsoft.com/office/drawing/2014/main" id="{64B12415-D449-4B00-AAD0-C4EF8F8C73C9}"/>
              </a:ext>
              <a:ext uri="{C183D7F6-B498-43B3-948B-1728B52AA6E4}">
                <adec:decorative xmlns:adec="http://schemas.microsoft.com/office/drawing/2017/decorative" val="1"/>
              </a:ext>
            </a:extLst>
          </p:cNvPr>
          <p:cNvSpPr txBox="1"/>
          <p:nvPr/>
        </p:nvSpPr>
        <p:spPr>
          <a:xfrm>
            <a:off x="339310" y="4621408"/>
            <a:ext cx="2110828" cy="512935"/>
          </a:xfrm>
          <a:prstGeom prst="rect">
            <a:avLst/>
          </a:prstGeom>
          <a:noFill/>
        </p:spPr>
        <p:txBody>
          <a:bodyPr wrap="none" rtlCol="0">
            <a:spAutoFit/>
          </a:bodyPr>
          <a:lstStyle/>
          <a:p>
            <a:pPr algn="ctr" defTabSz="896386">
              <a:defRPr/>
            </a:pPr>
            <a:r>
              <a:rPr lang="en-US" sz="1372">
                <a:solidFill>
                  <a:srgbClr val="0078D4"/>
                </a:solidFill>
                <a:latin typeface="Segoe UI Semibold"/>
              </a:rPr>
              <a:t>Data scientist using </a:t>
            </a:r>
          </a:p>
          <a:p>
            <a:pPr algn="ctr" defTabSz="896386">
              <a:defRPr/>
            </a:pPr>
            <a:r>
              <a:rPr lang="en-US" sz="1372">
                <a:solidFill>
                  <a:srgbClr val="0078D4"/>
                </a:solidFill>
                <a:latin typeface="Segoe UI Semibold"/>
              </a:rPr>
              <a:t>Azure Machine Learning</a:t>
            </a:r>
          </a:p>
        </p:txBody>
      </p:sp>
      <p:grpSp>
        <p:nvGrpSpPr>
          <p:cNvPr id="71" name="Group 70">
            <a:extLst>
              <a:ext uri="{FF2B5EF4-FFF2-40B4-BE49-F238E27FC236}">
                <a16:creationId xmlns:a16="http://schemas.microsoft.com/office/drawing/2014/main" id="{90C71C97-AFD4-4E8F-BBBB-0CDB2E182542}"/>
              </a:ext>
              <a:ext uri="{C183D7F6-B498-43B3-948B-1728B52AA6E4}">
                <adec:decorative xmlns:adec="http://schemas.microsoft.com/office/drawing/2017/decorative" val="1"/>
              </a:ext>
            </a:extLst>
          </p:cNvPr>
          <p:cNvGrpSpPr/>
          <p:nvPr/>
        </p:nvGrpSpPr>
        <p:grpSpPr>
          <a:xfrm>
            <a:off x="1156548" y="4040588"/>
            <a:ext cx="476336" cy="553689"/>
            <a:chOff x="6185695" y="5061756"/>
            <a:chExt cx="742515" cy="863093"/>
          </a:xfrm>
        </p:grpSpPr>
        <p:sp>
          <p:nvSpPr>
            <p:cNvPr id="72" name="Oval 69">
              <a:extLst>
                <a:ext uri="{FF2B5EF4-FFF2-40B4-BE49-F238E27FC236}">
                  <a16:creationId xmlns:a16="http://schemas.microsoft.com/office/drawing/2014/main" id="{5D62BC92-3AD3-407A-B489-437AF8A89ACE}"/>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73" name="Freeform 70">
              <a:extLst>
                <a:ext uri="{FF2B5EF4-FFF2-40B4-BE49-F238E27FC236}">
                  <a16:creationId xmlns:a16="http://schemas.microsoft.com/office/drawing/2014/main" id="{6F4F9047-3AD2-4E4F-B98E-3F85000F4C05}"/>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grpSp>
        <p:nvGrpSpPr>
          <p:cNvPr id="74" name="Group 73">
            <a:extLst>
              <a:ext uri="{FF2B5EF4-FFF2-40B4-BE49-F238E27FC236}">
                <a16:creationId xmlns:a16="http://schemas.microsoft.com/office/drawing/2014/main" id="{7E3AA67F-5A02-468F-8AFD-6A5F9184F639}"/>
              </a:ext>
              <a:ext uri="{C183D7F6-B498-43B3-948B-1728B52AA6E4}">
                <adec:decorative xmlns:adec="http://schemas.microsoft.com/office/drawing/2017/decorative" val="1"/>
              </a:ext>
            </a:extLst>
          </p:cNvPr>
          <p:cNvGrpSpPr/>
          <p:nvPr/>
        </p:nvGrpSpPr>
        <p:grpSpPr>
          <a:xfrm>
            <a:off x="10127207" y="2287456"/>
            <a:ext cx="633556" cy="633556"/>
            <a:chOff x="9897614" y="3471418"/>
            <a:chExt cx="1414462" cy="1414463"/>
          </a:xfrm>
        </p:grpSpPr>
        <p:sp>
          <p:nvSpPr>
            <p:cNvPr id="75" name="Donut 67">
              <a:extLst>
                <a:ext uri="{FF2B5EF4-FFF2-40B4-BE49-F238E27FC236}">
                  <a16:creationId xmlns:a16="http://schemas.microsoft.com/office/drawing/2014/main" id="{25BF86F9-EB42-4840-AA8B-56A2A96DCB44}"/>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IN" sz="1961" kern="0">
                <a:noFill/>
                <a:latin typeface="Segoe UI Semilight"/>
              </a:endParaRPr>
            </a:p>
          </p:txBody>
        </p:sp>
        <p:sp>
          <p:nvSpPr>
            <p:cNvPr id="76" name="Donut 67">
              <a:extLst>
                <a:ext uri="{FF2B5EF4-FFF2-40B4-BE49-F238E27FC236}">
                  <a16:creationId xmlns:a16="http://schemas.microsoft.com/office/drawing/2014/main" id="{193F2A40-2BD1-4AB9-8AB4-70F940512500}"/>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77" name="Freeform 69">
              <a:extLst>
                <a:ext uri="{FF2B5EF4-FFF2-40B4-BE49-F238E27FC236}">
                  <a16:creationId xmlns:a16="http://schemas.microsoft.com/office/drawing/2014/main" id="{CAFC282D-460B-4CA9-8E9C-D512BD6893B8}"/>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603A9C1-B8FA-4D34-A002-EFD9703C5110}"/>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0" name="Freeform: Shape 79">
              <a:extLst>
                <a:ext uri="{FF2B5EF4-FFF2-40B4-BE49-F238E27FC236}">
                  <a16:creationId xmlns:a16="http://schemas.microsoft.com/office/drawing/2014/main" id="{FE511099-7674-4B73-A318-7319AB50553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1" name="Freeform: Shape 80">
              <a:extLst>
                <a:ext uri="{FF2B5EF4-FFF2-40B4-BE49-F238E27FC236}">
                  <a16:creationId xmlns:a16="http://schemas.microsoft.com/office/drawing/2014/main" id="{D639C9EC-757D-4FEE-A267-3397728A731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2" name="Freeform: Shape 81">
              <a:extLst>
                <a:ext uri="{FF2B5EF4-FFF2-40B4-BE49-F238E27FC236}">
                  <a16:creationId xmlns:a16="http://schemas.microsoft.com/office/drawing/2014/main" id="{96427901-8E5C-43EF-8AF6-364235B14446}"/>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3" name="Freeform: Shape 82">
              <a:extLst>
                <a:ext uri="{FF2B5EF4-FFF2-40B4-BE49-F238E27FC236}">
                  <a16:creationId xmlns:a16="http://schemas.microsoft.com/office/drawing/2014/main" id="{37BF99B0-1332-4CA3-B3B7-2176EABDA8AA}"/>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4" name="Freeform: Shape 83">
              <a:extLst>
                <a:ext uri="{FF2B5EF4-FFF2-40B4-BE49-F238E27FC236}">
                  <a16:creationId xmlns:a16="http://schemas.microsoft.com/office/drawing/2014/main" id="{46FDF75C-E49D-4C29-BEB3-0F7C1D42623A}"/>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5" name="Freeform: Shape 84">
              <a:extLst>
                <a:ext uri="{FF2B5EF4-FFF2-40B4-BE49-F238E27FC236}">
                  <a16:creationId xmlns:a16="http://schemas.microsoft.com/office/drawing/2014/main" id="{11D36056-A3BC-4F0B-B0CD-2C37332CF767}"/>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746759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1219187-1128-47A1-BD65-78EDD4CF809B}"/>
              </a:ext>
              <a:ext uri="{C183D7F6-B498-43B3-948B-1728B52AA6E4}">
                <adec:decorative xmlns:adec="http://schemas.microsoft.com/office/drawing/2017/decorative" val="1"/>
              </a:ext>
            </a:extLst>
          </p:cNvPr>
          <p:cNvSpPr/>
          <p:nvPr/>
        </p:nvSpPr>
        <p:spPr bwMode="auto">
          <a:xfrm>
            <a:off x="0" y="5670064"/>
            <a:ext cx="12192000" cy="1187451"/>
          </a:xfrm>
          <a:prstGeom prst="rect">
            <a:avLst/>
          </a:prstGeom>
          <a:solidFill>
            <a:schemeClr val="tx2"/>
          </a:solidFill>
          <a:ln>
            <a:noFill/>
            <a:headEnd type="none" w="med" len="med"/>
            <a:tailEnd type="none" w="med" len="med"/>
          </a:ln>
          <a:effectLst>
            <a:outerShdw blurRad="215900" dist="38100" dir="16200000"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Graphic 3">
            <a:extLst>
              <a:ext uri="{FF2B5EF4-FFF2-40B4-BE49-F238E27FC236}">
                <a16:creationId xmlns:a16="http://schemas.microsoft.com/office/drawing/2014/main" id="{A932781B-A5CA-4B57-A030-8C3E5D8149F7}"/>
              </a:ext>
              <a:ext uri="{C183D7F6-B498-43B3-948B-1728B52AA6E4}">
                <adec:decorative xmlns:adec="http://schemas.microsoft.com/office/drawing/2017/decorative" val="1"/>
              </a:ext>
            </a:extLst>
          </p:cNvPr>
          <p:cNvSpPr/>
          <p:nvPr/>
        </p:nvSpPr>
        <p:spPr>
          <a:xfrm>
            <a:off x="751815"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81" name="Graphic 3">
            <a:extLst>
              <a:ext uri="{FF2B5EF4-FFF2-40B4-BE49-F238E27FC236}">
                <a16:creationId xmlns:a16="http://schemas.microsoft.com/office/drawing/2014/main" id="{72E2A073-813B-4230-8625-72144C4E9912}"/>
              </a:ext>
              <a:ext uri="{C183D7F6-B498-43B3-948B-1728B52AA6E4}">
                <adec:decorative xmlns:adec="http://schemas.microsoft.com/office/drawing/2017/decorative" val="1"/>
              </a:ext>
            </a:extLst>
          </p:cNvPr>
          <p:cNvSpPr/>
          <p:nvPr/>
        </p:nvSpPr>
        <p:spPr>
          <a:xfrm>
            <a:off x="3850803"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101" name="Graphic 3">
            <a:extLst>
              <a:ext uri="{FF2B5EF4-FFF2-40B4-BE49-F238E27FC236}">
                <a16:creationId xmlns:a16="http://schemas.microsoft.com/office/drawing/2014/main" id="{2E31CD87-4D0B-42C5-AF15-53451713209D}"/>
              </a:ext>
              <a:ext uri="{C183D7F6-B498-43B3-948B-1728B52AA6E4}">
                <adec:decorative xmlns:adec="http://schemas.microsoft.com/office/drawing/2017/decorative" val="1"/>
              </a:ext>
            </a:extLst>
          </p:cNvPr>
          <p:cNvSpPr/>
          <p:nvPr/>
        </p:nvSpPr>
        <p:spPr>
          <a:xfrm>
            <a:off x="6526788"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102" name="Graphic 3">
            <a:extLst>
              <a:ext uri="{FF2B5EF4-FFF2-40B4-BE49-F238E27FC236}">
                <a16:creationId xmlns:a16="http://schemas.microsoft.com/office/drawing/2014/main" id="{45BA88B9-BF18-4917-8EDD-17F42BA26CAC}"/>
              </a:ext>
              <a:ext uri="{C183D7F6-B498-43B3-948B-1728B52AA6E4}">
                <adec:decorative xmlns:adec="http://schemas.microsoft.com/office/drawing/2017/decorative" val="1"/>
              </a:ext>
            </a:extLst>
          </p:cNvPr>
          <p:cNvSpPr/>
          <p:nvPr/>
        </p:nvSpPr>
        <p:spPr>
          <a:xfrm>
            <a:off x="9467289"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3075" name="Title 3074">
            <a:extLst>
              <a:ext uri="{FF2B5EF4-FFF2-40B4-BE49-F238E27FC236}">
                <a16:creationId xmlns:a16="http://schemas.microsoft.com/office/drawing/2014/main" id="{69E5604F-0BB1-46A9-8D37-73FE212B907B}"/>
              </a:ext>
              <a:ext uri="{C183D7F6-B498-43B3-948B-1728B52AA6E4}">
                <adec:decorative xmlns:adec="http://schemas.microsoft.com/office/drawing/2017/decorative" val="1"/>
              </a:ext>
            </a:extLst>
          </p:cNvPr>
          <p:cNvSpPr>
            <a:spLocks noGrp="1"/>
          </p:cNvSpPr>
          <p:nvPr>
            <p:ph type="title"/>
          </p:nvPr>
        </p:nvSpPr>
        <p:spPr/>
        <p:txBody>
          <a:bodyPr/>
          <a:lstStyle/>
          <a:p>
            <a:r>
              <a:rPr lang="en-US" err="1"/>
              <a:t>MLOps</a:t>
            </a:r>
            <a:r>
              <a:rPr lang="en-US"/>
              <a:t> with Azure Machine Learning</a:t>
            </a:r>
          </a:p>
        </p:txBody>
      </p:sp>
      <p:sp>
        <p:nvSpPr>
          <p:cNvPr id="124" name="Rectangle 123">
            <a:extLst>
              <a:ext uri="{FF2B5EF4-FFF2-40B4-BE49-F238E27FC236}">
                <a16:creationId xmlns:a16="http://schemas.microsoft.com/office/drawing/2014/main" id="{0E7C0878-9D64-46B0-8EDA-D296D83F01D7}"/>
              </a:ext>
              <a:ext uri="{C183D7F6-B498-43B3-948B-1728B52AA6E4}">
                <adec:decorative xmlns:adec="http://schemas.microsoft.com/office/drawing/2017/decorative" val="1"/>
              </a:ext>
            </a:extLst>
          </p:cNvPr>
          <p:cNvSpPr/>
          <p:nvPr/>
        </p:nvSpPr>
        <p:spPr>
          <a:xfrm>
            <a:off x="9958598" y="3572408"/>
            <a:ext cx="1318442" cy="660781"/>
          </a:xfrm>
          <a:prstGeom prst="rect">
            <a:avLst/>
          </a:prstGeom>
        </p:spPr>
        <p:txBody>
          <a:bodyPr wrap="square">
            <a:spAutoFit/>
          </a:bodyPr>
          <a:lstStyle/>
          <a:p>
            <a:pPr defTabSz="896386">
              <a:lnSpc>
                <a:spcPct val="90000"/>
              </a:lnSpc>
              <a:spcAft>
                <a:spcPts val="588"/>
              </a:spcAft>
              <a:defRPr/>
            </a:pPr>
            <a:r>
              <a:rPr lang="en-US" sz="1372">
                <a:solidFill>
                  <a:srgbClr val="1A1A1A"/>
                </a:solidFill>
                <a:latin typeface="Segoe UI"/>
                <a:cs typeface="Courier New" panose="02070309020205020404" pitchFamily="49" charset="0"/>
              </a:rPr>
              <a:t>Model management &amp; monitoring</a:t>
            </a:r>
          </a:p>
        </p:txBody>
      </p:sp>
      <p:pic>
        <p:nvPicPr>
          <p:cNvPr id="125" name="Picture 2">
            <a:extLst>
              <a:ext uri="{FF2B5EF4-FFF2-40B4-BE49-F238E27FC236}">
                <a16:creationId xmlns:a16="http://schemas.microsoft.com/office/drawing/2014/main" id="{63E94C22-0F94-41BD-AB5B-D2F50F63D618}"/>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22039" y="3597478"/>
            <a:ext cx="420552" cy="42055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E42C38BA-2075-419E-A2EE-F4871D4D6815}"/>
              </a:ext>
              <a:ext uri="{C183D7F6-B498-43B3-948B-1728B52AA6E4}">
                <adec:decorative xmlns:adec="http://schemas.microsoft.com/office/drawing/2017/decorative" val="1"/>
              </a:ext>
            </a:extLst>
          </p:cNvPr>
          <p:cNvSpPr/>
          <p:nvPr/>
        </p:nvSpPr>
        <p:spPr>
          <a:xfrm>
            <a:off x="7053618" y="5052060"/>
            <a:ext cx="1895483" cy="470693"/>
          </a:xfrm>
          <a:prstGeom prst="rect">
            <a:avLst/>
          </a:prstGeom>
        </p:spPr>
        <p:txBody>
          <a:bodyPr wrap="square">
            <a:spAutoFit/>
          </a:bodyPr>
          <a:lstStyle/>
          <a:p>
            <a:pPr defTabSz="896386">
              <a:lnSpc>
                <a:spcPct val="90000"/>
              </a:lnSpc>
              <a:spcAft>
                <a:spcPts val="588"/>
              </a:spcAft>
              <a:defRPr/>
            </a:pPr>
            <a:r>
              <a:rPr lang="en-US" sz="1372">
                <a:solidFill>
                  <a:srgbClr val="1A1A1A"/>
                </a:solidFill>
                <a:latin typeface="Segoe UI"/>
                <a:cs typeface="Courier New" panose="02070309020205020404" pitchFamily="49" charset="0"/>
              </a:rPr>
              <a:t>Model performance analysis</a:t>
            </a:r>
          </a:p>
        </p:txBody>
      </p:sp>
      <p:pic>
        <p:nvPicPr>
          <p:cNvPr id="136" name="Picture 2">
            <a:extLst>
              <a:ext uri="{FF2B5EF4-FFF2-40B4-BE49-F238E27FC236}">
                <a16:creationId xmlns:a16="http://schemas.microsoft.com/office/drawing/2014/main" id="{1E7FEC84-EA17-40F8-B110-108A1A5DAE4C}"/>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3302" y="5056049"/>
            <a:ext cx="420552" cy="42055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92847D6-F910-4E06-85E3-4768FAE983AD}"/>
              </a:ext>
              <a:ext uri="{C183D7F6-B498-43B3-948B-1728B52AA6E4}">
                <adec:decorative xmlns:adec="http://schemas.microsoft.com/office/drawing/2017/decorative" val="1"/>
              </a:ext>
            </a:extLst>
          </p:cNvPr>
          <p:cNvSpPr txBox="1"/>
          <p:nvPr/>
        </p:nvSpPr>
        <p:spPr>
          <a:xfrm>
            <a:off x="1098730" y="6191676"/>
            <a:ext cx="2016956"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reproducibility</a:t>
            </a:r>
          </a:p>
        </p:txBody>
      </p:sp>
      <p:pic>
        <p:nvPicPr>
          <p:cNvPr id="64" name="Graphic 63">
            <a:extLst>
              <a:ext uri="{FF2B5EF4-FFF2-40B4-BE49-F238E27FC236}">
                <a16:creationId xmlns:a16="http://schemas.microsoft.com/office/drawing/2014/main" id="{94912D25-EF4E-4ECE-94B5-995B153FA5F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47" y="6162594"/>
            <a:ext cx="299542" cy="299542"/>
          </a:xfrm>
          <a:prstGeom prst="rect">
            <a:avLst/>
          </a:prstGeom>
        </p:spPr>
      </p:pic>
      <p:sp>
        <p:nvSpPr>
          <p:cNvPr id="65" name="TextBox 64">
            <a:extLst>
              <a:ext uri="{FF2B5EF4-FFF2-40B4-BE49-F238E27FC236}">
                <a16:creationId xmlns:a16="http://schemas.microsoft.com/office/drawing/2014/main" id="{D4AC7499-CEEF-481D-BC86-3404313F455C}"/>
              </a:ext>
              <a:ext uri="{C183D7F6-B498-43B3-948B-1728B52AA6E4}">
                <adec:decorative xmlns:adec="http://schemas.microsoft.com/office/drawing/2017/decorative" val="1"/>
              </a:ext>
            </a:extLst>
          </p:cNvPr>
          <p:cNvSpPr txBox="1"/>
          <p:nvPr/>
        </p:nvSpPr>
        <p:spPr>
          <a:xfrm>
            <a:off x="9812377" y="6191676"/>
            <a:ext cx="1537725"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retraining</a:t>
            </a:r>
          </a:p>
        </p:txBody>
      </p:sp>
      <p:pic>
        <p:nvPicPr>
          <p:cNvPr id="66" name="Graphic 65">
            <a:extLst>
              <a:ext uri="{FF2B5EF4-FFF2-40B4-BE49-F238E27FC236}">
                <a16:creationId xmlns:a16="http://schemas.microsoft.com/office/drawing/2014/main" id="{5344E861-EC3A-4AB5-ACE5-BE950BB897A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07773" y="6162594"/>
            <a:ext cx="299542" cy="299542"/>
          </a:xfrm>
          <a:prstGeom prst="rect">
            <a:avLst/>
          </a:prstGeom>
        </p:spPr>
      </p:pic>
      <p:sp>
        <p:nvSpPr>
          <p:cNvPr id="67" name="TextBox 66">
            <a:extLst>
              <a:ext uri="{FF2B5EF4-FFF2-40B4-BE49-F238E27FC236}">
                <a16:creationId xmlns:a16="http://schemas.microsoft.com/office/drawing/2014/main" id="{0B156B4F-6F62-4ACF-98BD-33A5385E4FEB}"/>
              </a:ext>
              <a:ext uri="{C183D7F6-B498-43B3-948B-1728B52AA6E4}">
                <adec:decorative xmlns:adec="http://schemas.microsoft.com/office/drawing/2017/decorative" val="1"/>
              </a:ext>
            </a:extLst>
          </p:cNvPr>
          <p:cNvSpPr txBox="1"/>
          <p:nvPr/>
        </p:nvSpPr>
        <p:spPr>
          <a:xfrm>
            <a:off x="6868133" y="6191676"/>
            <a:ext cx="186639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deployment</a:t>
            </a:r>
          </a:p>
        </p:txBody>
      </p:sp>
      <p:pic>
        <p:nvPicPr>
          <p:cNvPr id="68" name="Graphic 67">
            <a:extLst>
              <a:ext uri="{FF2B5EF4-FFF2-40B4-BE49-F238E27FC236}">
                <a16:creationId xmlns:a16="http://schemas.microsoft.com/office/drawing/2014/main" id="{DF091433-A0C8-4C8D-BD1D-8512D24588A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3529" y="6162594"/>
            <a:ext cx="299542" cy="299542"/>
          </a:xfrm>
          <a:prstGeom prst="rect">
            <a:avLst/>
          </a:prstGeom>
        </p:spPr>
      </p:pic>
      <p:sp>
        <p:nvSpPr>
          <p:cNvPr id="69" name="TextBox 68">
            <a:extLst>
              <a:ext uri="{FF2B5EF4-FFF2-40B4-BE49-F238E27FC236}">
                <a16:creationId xmlns:a16="http://schemas.microsoft.com/office/drawing/2014/main" id="{D5C7D103-DFCD-4C35-A5A2-765AE1E79BE7}"/>
              </a:ext>
              <a:ext uri="{C183D7F6-B498-43B3-948B-1728B52AA6E4}">
                <adec:decorative xmlns:adec="http://schemas.microsoft.com/office/drawing/2017/decorative" val="1"/>
              </a:ext>
            </a:extLst>
          </p:cNvPr>
          <p:cNvSpPr txBox="1"/>
          <p:nvPr/>
        </p:nvSpPr>
        <p:spPr>
          <a:xfrm>
            <a:off x="4192150" y="6191676"/>
            <a:ext cx="159813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validation</a:t>
            </a:r>
          </a:p>
        </p:txBody>
      </p:sp>
      <p:pic>
        <p:nvPicPr>
          <p:cNvPr id="70" name="Graphic 69">
            <a:extLst>
              <a:ext uri="{FF2B5EF4-FFF2-40B4-BE49-F238E27FC236}">
                <a16:creationId xmlns:a16="http://schemas.microsoft.com/office/drawing/2014/main" id="{B070D9BE-E513-4506-92E1-896B6D05F64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8929" y="6162594"/>
            <a:ext cx="299542" cy="299542"/>
          </a:xfrm>
          <a:prstGeom prst="rect">
            <a:avLst/>
          </a:prstGeom>
        </p:spPr>
      </p:pic>
      <p:sp>
        <p:nvSpPr>
          <p:cNvPr id="71" name="Rectangle 1">
            <a:extLst>
              <a:ext uri="{FF2B5EF4-FFF2-40B4-BE49-F238E27FC236}">
                <a16:creationId xmlns:a16="http://schemas.microsoft.com/office/drawing/2014/main" id="{DD1B91A0-3831-455A-93B4-BC715CA72122}"/>
              </a:ext>
              <a:ext uri="{C183D7F6-B498-43B3-948B-1728B52AA6E4}">
                <adec:decorative xmlns:adec="http://schemas.microsoft.com/office/drawing/2017/decorative" val="1"/>
              </a:ext>
            </a:extLst>
          </p:cNvPr>
          <p:cNvSpPr/>
          <p:nvPr/>
        </p:nvSpPr>
        <p:spPr bwMode="auto">
          <a:xfrm>
            <a:off x="1835659" y="3106935"/>
            <a:ext cx="1571068" cy="1177836"/>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 uri="{C183D7F6-B498-43B3-948B-1728B52AA6E4}">
                <adec:decorative xmlns:adec="http://schemas.microsoft.com/office/drawing/2017/decorative" val="1"/>
              </a:ext>
            </a:extLst>
          </p:cNvPr>
          <p:cNvSpPr txBox="1"/>
          <p:nvPr/>
        </p:nvSpPr>
        <p:spPr>
          <a:xfrm>
            <a:off x="4427112" y="3041443"/>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0078D4"/>
                </a:solidFill>
                <a:latin typeface="Segoe UI Semibold"/>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 uri="{C183D7F6-B498-43B3-948B-1728B52AA6E4}">
                <adec:decorative xmlns:adec="http://schemas.microsoft.com/office/drawing/2017/decorative" val="1"/>
              </a:ext>
            </a:extLst>
          </p:cNvPr>
          <p:cNvSpPr txBox="1"/>
          <p:nvPr/>
        </p:nvSpPr>
        <p:spPr>
          <a:xfrm>
            <a:off x="6064341" y="3041445"/>
            <a:ext cx="1501319" cy="525004"/>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Validate model</a:t>
            </a:r>
          </a:p>
        </p:txBody>
      </p:sp>
      <p:sp>
        <p:nvSpPr>
          <p:cNvPr id="74" name="TextBox 73">
            <a:extLst>
              <a:ext uri="{FF2B5EF4-FFF2-40B4-BE49-F238E27FC236}">
                <a16:creationId xmlns:a16="http://schemas.microsoft.com/office/drawing/2014/main" id="{640BF6DE-D222-4654-A0C3-4B6F8A42FCFD}"/>
              </a:ext>
              <a:ext uri="{C183D7F6-B498-43B3-948B-1728B52AA6E4}">
                <adec:decorative xmlns:adec="http://schemas.microsoft.com/office/drawing/2017/decorative" val="1"/>
              </a:ext>
            </a:extLst>
          </p:cNvPr>
          <p:cNvSpPr txBox="1"/>
          <p:nvPr/>
        </p:nvSpPr>
        <p:spPr>
          <a:xfrm>
            <a:off x="8028645" y="3041445"/>
            <a:ext cx="1318442" cy="525004"/>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Deploy model</a:t>
            </a:r>
          </a:p>
        </p:txBody>
      </p:sp>
      <p:sp>
        <p:nvSpPr>
          <p:cNvPr id="78" name="TextBox 77">
            <a:extLst>
              <a:ext uri="{FF2B5EF4-FFF2-40B4-BE49-F238E27FC236}">
                <a16:creationId xmlns:a16="http://schemas.microsoft.com/office/drawing/2014/main" id="{F926CDFA-A54E-4BFC-AE07-6D5EB60E4691}"/>
              </a:ext>
              <a:ext uri="{C183D7F6-B498-43B3-948B-1728B52AA6E4}">
                <adec:decorative xmlns:adec="http://schemas.microsoft.com/office/drawing/2017/decorative" val="1"/>
              </a:ext>
            </a:extLst>
          </p:cNvPr>
          <p:cNvSpPr txBox="1"/>
          <p:nvPr/>
        </p:nvSpPr>
        <p:spPr>
          <a:xfrm>
            <a:off x="9784764" y="3041445"/>
            <a:ext cx="1318442" cy="525004"/>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0078D4"/>
                </a:solidFill>
                <a:latin typeface="Segoe UI Semibold"/>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 uri="{C183D7F6-B498-43B3-948B-1728B52AA6E4}">
                <adec:decorative xmlns:adec="http://schemas.microsoft.com/office/drawing/2017/decorative" val="1"/>
              </a:ext>
            </a:extLst>
          </p:cNvPr>
          <p:cNvSpPr txBox="1"/>
          <p:nvPr/>
        </p:nvSpPr>
        <p:spPr>
          <a:xfrm>
            <a:off x="6980666" y="4621966"/>
            <a:ext cx="1568987" cy="307761"/>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Retrain model</a:t>
            </a:r>
          </a:p>
        </p:txBody>
      </p:sp>
      <p:cxnSp>
        <p:nvCxnSpPr>
          <p:cNvPr id="88" name="Connector: Elbow 87">
            <a:extLst>
              <a:ext uri="{FF2B5EF4-FFF2-40B4-BE49-F238E27FC236}">
                <a16:creationId xmlns:a16="http://schemas.microsoft.com/office/drawing/2014/main" id="{0DA33A84-2D0F-4F79-8C18-666998EF69A4}"/>
              </a:ext>
              <a:ext uri="{C183D7F6-B498-43B3-948B-1728B52AA6E4}">
                <adec:decorative xmlns:adec="http://schemas.microsoft.com/office/drawing/2017/decorative" val="1"/>
              </a:ext>
            </a:extLst>
          </p:cNvPr>
          <p:cNvCxnSpPr>
            <a:cxnSpLocks/>
            <a:stCxn id="79" idx="1"/>
            <a:endCxn id="72" idx="2"/>
          </p:cNvCxnSpPr>
          <p:nvPr/>
        </p:nvCxnSpPr>
        <p:spPr>
          <a:xfrm rot="10800000">
            <a:off x="5086335" y="3349204"/>
            <a:ext cx="1894334" cy="1426643"/>
          </a:xfrm>
          <a:prstGeom prst="bentConnector2">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 uri="{C183D7F6-B498-43B3-948B-1728B52AA6E4}">
                <adec:decorative xmlns:adec="http://schemas.microsoft.com/office/drawing/2017/decorative" val="1"/>
              </a:ext>
            </a:extLst>
          </p:cNvPr>
          <p:cNvCxnSpPr>
            <a:cxnSpLocks/>
            <a:endCxn id="79" idx="3"/>
          </p:cNvCxnSpPr>
          <p:nvPr/>
        </p:nvCxnSpPr>
        <p:spPr>
          <a:xfrm rot="10800000" flipV="1">
            <a:off x="8549653" y="2610093"/>
            <a:ext cx="2327279" cy="2165754"/>
          </a:xfrm>
          <a:prstGeom prst="bentConnector3">
            <a:avLst>
              <a:gd name="adj1" fmla="val -25814"/>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995D1D4-A916-498E-ABD4-A5AF95C07FA8}"/>
              </a:ext>
              <a:ext uri="{C183D7F6-B498-43B3-948B-1728B52AA6E4}">
                <adec:decorative xmlns:adec="http://schemas.microsoft.com/office/drawing/2017/decorative" val="1"/>
              </a:ext>
            </a:extLst>
          </p:cNvPr>
          <p:cNvSpPr txBox="1"/>
          <p:nvPr/>
        </p:nvSpPr>
        <p:spPr>
          <a:xfrm>
            <a:off x="4427112"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Build app</a:t>
            </a:r>
          </a:p>
        </p:txBody>
      </p:sp>
      <p:sp>
        <p:nvSpPr>
          <p:cNvPr id="106" name="TextBox 105">
            <a:extLst>
              <a:ext uri="{FF2B5EF4-FFF2-40B4-BE49-F238E27FC236}">
                <a16:creationId xmlns:a16="http://schemas.microsoft.com/office/drawing/2014/main" id="{FA816544-D9CB-49D6-A620-4B0C65BFCC06}"/>
              </a:ext>
              <a:ext uri="{C183D7F6-B498-43B3-948B-1728B52AA6E4}">
                <adec:decorative xmlns:adec="http://schemas.microsoft.com/office/drawing/2017/decorative" val="1"/>
              </a:ext>
            </a:extLst>
          </p:cNvPr>
          <p:cNvSpPr txBox="1"/>
          <p:nvPr/>
        </p:nvSpPr>
        <p:spPr>
          <a:xfrm>
            <a:off x="275041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Collaborate</a:t>
            </a:r>
          </a:p>
        </p:txBody>
      </p:sp>
      <p:sp>
        <p:nvSpPr>
          <p:cNvPr id="137" name="TextBox 136">
            <a:extLst>
              <a:ext uri="{FF2B5EF4-FFF2-40B4-BE49-F238E27FC236}">
                <a16:creationId xmlns:a16="http://schemas.microsoft.com/office/drawing/2014/main" id="{FD5FBBC9-AF29-4E1F-8A22-F9EBDD1EF2A4}"/>
              </a:ext>
              <a:ext uri="{C183D7F6-B498-43B3-948B-1728B52AA6E4}">
                <adec:decorative xmlns:adec="http://schemas.microsoft.com/office/drawing/2017/decorative" val="1"/>
              </a:ext>
            </a:extLst>
          </p:cNvPr>
          <p:cNvSpPr txBox="1"/>
          <p:nvPr/>
        </p:nvSpPr>
        <p:spPr>
          <a:xfrm>
            <a:off x="6155780"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Test app</a:t>
            </a:r>
          </a:p>
        </p:txBody>
      </p:sp>
      <p:sp>
        <p:nvSpPr>
          <p:cNvPr id="138" name="TextBox 137">
            <a:extLst>
              <a:ext uri="{FF2B5EF4-FFF2-40B4-BE49-F238E27FC236}">
                <a16:creationId xmlns:a16="http://schemas.microsoft.com/office/drawing/2014/main" id="{1D358304-49D3-4C5D-9133-D543EBA4EB4F}"/>
              </a:ext>
              <a:ext uri="{C183D7F6-B498-43B3-948B-1728B52AA6E4}">
                <adec:decorative xmlns:adec="http://schemas.microsoft.com/office/drawing/2017/decorative" val="1"/>
              </a:ext>
            </a:extLst>
          </p:cNvPr>
          <p:cNvSpPr txBox="1"/>
          <p:nvPr/>
        </p:nvSpPr>
        <p:spPr>
          <a:xfrm>
            <a:off x="802864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Release app</a:t>
            </a:r>
          </a:p>
        </p:txBody>
      </p:sp>
      <p:sp>
        <p:nvSpPr>
          <p:cNvPr id="139" name="TextBox 138">
            <a:extLst>
              <a:ext uri="{FF2B5EF4-FFF2-40B4-BE49-F238E27FC236}">
                <a16:creationId xmlns:a16="http://schemas.microsoft.com/office/drawing/2014/main" id="{8CB482E7-CC34-46B5-B9B1-BF269389FAE8}"/>
              </a:ext>
              <a:ext uri="{C183D7F6-B498-43B3-948B-1728B52AA6E4}">
                <adec:decorative xmlns:adec="http://schemas.microsoft.com/office/drawing/2017/decorative" val="1"/>
              </a:ext>
            </a:extLst>
          </p:cNvPr>
          <p:cNvSpPr txBox="1"/>
          <p:nvPr/>
        </p:nvSpPr>
        <p:spPr>
          <a:xfrm>
            <a:off x="9784764"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Monitor app</a:t>
            </a:r>
          </a:p>
        </p:txBody>
      </p:sp>
      <p:cxnSp>
        <p:nvCxnSpPr>
          <p:cNvPr id="140" name="Straight Arrow Connector 139">
            <a:extLst>
              <a:ext uri="{FF2B5EF4-FFF2-40B4-BE49-F238E27FC236}">
                <a16:creationId xmlns:a16="http://schemas.microsoft.com/office/drawing/2014/main" id="{BFAAC287-A2A7-4218-9A5C-359D1D884A4B}"/>
              </a:ext>
              <a:ext uri="{C183D7F6-B498-43B3-948B-1728B52AA6E4}">
                <adec:decorative xmlns:adec="http://schemas.microsoft.com/office/drawing/2017/decorative" val="1"/>
              </a:ext>
            </a:extLst>
          </p:cNvPr>
          <p:cNvCxnSpPr>
            <a:cxnSpLocks/>
          </p:cNvCxnSpPr>
          <p:nvPr/>
        </p:nvCxnSpPr>
        <p:spPr>
          <a:xfrm flipV="1">
            <a:off x="3894372" y="2538106"/>
            <a:ext cx="75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 uri="{C183D7F6-B498-43B3-948B-1728B52AA6E4}">
                <adec:decorative xmlns:adec="http://schemas.microsoft.com/office/drawing/2017/decorative" val="1"/>
              </a:ext>
            </a:extLst>
          </p:cNvPr>
          <p:cNvCxnSpPr>
            <a:cxnSpLocks/>
          </p:cNvCxnSpPr>
          <p:nvPr/>
        </p:nvCxnSpPr>
        <p:spPr>
          <a:xfrm>
            <a:off x="5580971" y="2538106"/>
            <a:ext cx="9276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 uri="{C183D7F6-B498-43B3-948B-1728B52AA6E4}">
                <adec:decorative xmlns:adec="http://schemas.microsoft.com/office/drawing/2017/decorative" val="1"/>
              </a:ext>
            </a:extLst>
          </p:cNvPr>
          <p:cNvCxnSpPr>
            <a:cxnSpLocks/>
          </p:cNvCxnSpPr>
          <p:nvPr/>
        </p:nvCxnSpPr>
        <p:spPr>
          <a:xfrm>
            <a:off x="7175045" y="2538106"/>
            <a:ext cx="10776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 uri="{C183D7F6-B498-43B3-948B-1728B52AA6E4}">
                <adec:decorative xmlns:adec="http://schemas.microsoft.com/office/drawing/2017/decorative" val="1"/>
              </a:ext>
            </a:extLst>
          </p:cNvPr>
          <p:cNvCxnSpPr>
            <a:cxnSpLocks/>
          </p:cNvCxnSpPr>
          <p:nvPr/>
        </p:nvCxnSpPr>
        <p:spPr>
          <a:xfrm>
            <a:off x="9053323" y="2538106"/>
            <a:ext cx="9437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 uri="{C183D7F6-B498-43B3-948B-1728B52AA6E4}">
                <adec:decorative xmlns:adec="http://schemas.microsoft.com/office/drawing/2017/decorative" val="1"/>
              </a:ext>
            </a:extLst>
          </p:cNvPr>
          <p:cNvGrpSpPr/>
          <p:nvPr/>
        </p:nvGrpSpPr>
        <p:grpSpPr>
          <a:xfrm>
            <a:off x="3094595" y="2294361"/>
            <a:ext cx="630082" cy="631288"/>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US" sz="1961" kern="0">
                <a:noFill/>
                <a:latin typeface="Segoe UI Semilight"/>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grpSp>
      </p:grpSp>
      <p:pic>
        <p:nvPicPr>
          <p:cNvPr id="156" name="Picture 6">
            <a:extLst>
              <a:ext uri="{FF2B5EF4-FFF2-40B4-BE49-F238E27FC236}">
                <a16:creationId xmlns:a16="http://schemas.microsoft.com/office/drawing/2014/main" id="{4AC7510A-6CE4-4315-8197-4CB4E3940C24}"/>
              </a:ext>
              <a:ext uri="{C183D7F6-B498-43B3-948B-1728B52AA6E4}">
                <adec:decorative xmlns:adec="http://schemas.microsoft.com/office/drawing/2017/decorative" val="1"/>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6632" y="2341235"/>
            <a:ext cx="522467" cy="525999"/>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57" name="Picture 12">
            <a:extLst>
              <a:ext uri="{FF2B5EF4-FFF2-40B4-BE49-F238E27FC236}">
                <a16:creationId xmlns:a16="http://schemas.microsoft.com/office/drawing/2014/main" id="{8772450E-8BAA-46B6-9A5E-3D579AF59EBC}"/>
              </a:ext>
              <a:ext uri="{C183D7F6-B498-43B3-948B-1728B52AA6E4}">
                <adec:decorative xmlns:adec="http://schemas.microsoft.com/office/drawing/2017/decorative" val="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5040" y="2344274"/>
            <a:ext cx="519921" cy="519921"/>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58" name="Graphic 157">
            <a:extLst>
              <a:ext uri="{FF2B5EF4-FFF2-40B4-BE49-F238E27FC236}">
                <a16:creationId xmlns:a16="http://schemas.microsoft.com/office/drawing/2014/main" id="{341DDEC5-C980-44C9-91DB-59859F6ADBF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3333" y="2337692"/>
            <a:ext cx="525999" cy="525999"/>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 uri="{C183D7F6-B498-43B3-948B-1728B52AA6E4}">
                <adec:decorative xmlns:adec="http://schemas.microsoft.com/office/drawing/2017/decorative" val="1"/>
              </a:ext>
            </a:extLst>
          </p:cNvPr>
          <p:cNvCxnSpPr>
            <a:cxnSpLocks/>
          </p:cNvCxnSpPr>
          <p:nvPr/>
        </p:nvCxnSpPr>
        <p:spPr>
          <a:xfrm>
            <a:off x="1894309" y="2538106"/>
            <a:ext cx="10838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 uri="{C183D7F6-B498-43B3-948B-1728B52AA6E4}">
                <adec:decorative xmlns:adec="http://schemas.microsoft.com/office/drawing/2017/decorative" val="1"/>
              </a:ext>
            </a:extLst>
          </p:cNvPr>
          <p:cNvCxnSpPr>
            <a:cxnSpLocks/>
          </p:cNvCxnSpPr>
          <p:nvPr/>
        </p:nvCxnSpPr>
        <p:spPr>
          <a:xfrm flipV="1">
            <a:off x="3894372" y="2679569"/>
            <a:ext cx="75927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 uri="{C183D7F6-B498-43B3-948B-1728B52AA6E4}">
                <adec:decorative xmlns:adec="http://schemas.microsoft.com/office/drawing/2017/decorative" val="1"/>
              </a:ext>
            </a:extLst>
          </p:cNvPr>
          <p:cNvCxnSpPr>
            <a:cxnSpLocks/>
          </p:cNvCxnSpPr>
          <p:nvPr/>
        </p:nvCxnSpPr>
        <p:spPr>
          <a:xfrm>
            <a:off x="5580971" y="2679569"/>
            <a:ext cx="92768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 uri="{C183D7F6-B498-43B3-948B-1728B52AA6E4}">
                <adec:decorative xmlns:adec="http://schemas.microsoft.com/office/drawing/2017/decorative" val="1"/>
              </a:ext>
            </a:extLst>
          </p:cNvPr>
          <p:cNvCxnSpPr>
            <a:cxnSpLocks/>
          </p:cNvCxnSpPr>
          <p:nvPr/>
        </p:nvCxnSpPr>
        <p:spPr>
          <a:xfrm>
            <a:off x="7175045" y="2679569"/>
            <a:ext cx="107769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 uri="{C183D7F6-B498-43B3-948B-1728B52AA6E4}">
                <adec:decorative xmlns:adec="http://schemas.microsoft.com/office/drawing/2017/decorative" val="1"/>
              </a:ext>
            </a:extLst>
          </p:cNvPr>
          <p:cNvCxnSpPr>
            <a:cxnSpLocks/>
          </p:cNvCxnSpPr>
          <p:nvPr/>
        </p:nvCxnSpPr>
        <p:spPr>
          <a:xfrm>
            <a:off x="9053323" y="2679569"/>
            <a:ext cx="94377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5D6D793-0823-4247-88FC-DBEC7E762809}"/>
              </a:ext>
              <a:ext uri="{C183D7F6-B498-43B3-948B-1728B52AA6E4}">
                <adec:decorative xmlns:adec="http://schemas.microsoft.com/office/drawing/2017/decorative" val="1"/>
              </a:ext>
            </a:extLst>
          </p:cNvPr>
          <p:cNvSpPr txBox="1"/>
          <p:nvPr/>
        </p:nvSpPr>
        <p:spPr>
          <a:xfrm>
            <a:off x="474452" y="2960554"/>
            <a:ext cx="1840531" cy="512935"/>
          </a:xfrm>
          <a:prstGeom prst="rect">
            <a:avLst/>
          </a:prstGeom>
          <a:noFill/>
        </p:spPr>
        <p:txBody>
          <a:bodyPr wrap="none" rtlCol="0">
            <a:spAutoFit/>
          </a:bodyPr>
          <a:lstStyle/>
          <a:p>
            <a:pPr algn="ctr" defTabSz="896386">
              <a:defRPr/>
            </a:pPr>
            <a:r>
              <a:rPr lang="en-US" sz="1372">
                <a:solidFill>
                  <a:srgbClr val="0078D4"/>
                </a:solidFill>
                <a:latin typeface="Segoe UI Semibold"/>
              </a:rPr>
              <a:t>App developer</a:t>
            </a:r>
          </a:p>
          <a:p>
            <a:pPr algn="ctr" defTabSz="896386">
              <a:defRPr/>
            </a:pPr>
            <a:r>
              <a:rPr lang="en-US" sz="1372">
                <a:solidFill>
                  <a:srgbClr val="0078D4"/>
                </a:solidFill>
                <a:latin typeface="Segoe UI Semibold"/>
              </a:rPr>
              <a:t>using Azure DevOps </a:t>
            </a:r>
          </a:p>
        </p:txBody>
      </p:sp>
      <p:grpSp>
        <p:nvGrpSpPr>
          <p:cNvPr id="76" name="Group 75">
            <a:extLst>
              <a:ext uri="{FF2B5EF4-FFF2-40B4-BE49-F238E27FC236}">
                <a16:creationId xmlns:a16="http://schemas.microsoft.com/office/drawing/2014/main" id="{D4FAF9DF-4027-4DD1-A5C2-39320AD84E23}"/>
              </a:ext>
              <a:ext uri="{C183D7F6-B498-43B3-948B-1728B52AA6E4}">
                <adec:decorative xmlns:adec="http://schemas.microsoft.com/office/drawing/2017/decorative" val="1"/>
              </a:ext>
            </a:extLst>
          </p:cNvPr>
          <p:cNvGrpSpPr/>
          <p:nvPr/>
        </p:nvGrpSpPr>
        <p:grpSpPr>
          <a:xfrm>
            <a:off x="1156548" y="2362012"/>
            <a:ext cx="476336" cy="553689"/>
            <a:chOff x="6185695" y="5061756"/>
            <a:chExt cx="742515" cy="863093"/>
          </a:xfrm>
          <a:solidFill>
            <a:schemeClr val="tx1"/>
          </a:solidFill>
        </p:grpSpPr>
        <p:sp>
          <p:nvSpPr>
            <p:cNvPr id="77" name="Oval 69">
              <a:extLst>
                <a:ext uri="{FF2B5EF4-FFF2-40B4-BE49-F238E27FC236}">
                  <a16:creationId xmlns:a16="http://schemas.microsoft.com/office/drawing/2014/main" id="{12F29A09-7A1D-4009-88D1-0C189C46C6FF}"/>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82" name="Freeform 70">
              <a:extLst>
                <a:ext uri="{FF2B5EF4-FFF2-40B4-BE49-F238E27FC236}">
                  <a16:creationId xmlns:a16="http://schemas.microsoft.com/office/drawing/2014/main" id="{60C790DF-E063-4876-84C5-EB5A015DB252}"/>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sp>
        <p:nvSpPr>
          <p:cNvPr id="83" name="TextBox 82">
            <a:extLst>
              <a:ext uri="{FF2B5EF4-FFF2-40B4-BE49-F238E27FC236}">
                <a16:creationId xmlns:a16="http://schemas.microsoft.com/office/drawing/2014/main" id="{E580BE00-EA60-42EC-BFE4-9B4D7CFA1256}"/>
              </a:ext>
              <a:ext uri="{C183D7F6-B498-43B3-948B-1728B52AA6E4}">
                <adec:decorative xmlns:adec="http://schemas.microsoft.com/office/drawing/2017/decorative" val="1"/>
              </a:ext>
            </a:extLst>
          </p:cNvPr>
          <p:cNvSpPr txBox="1"/>
          <p:nvPr/>
        </p:nvSpPr>
        <p:spPr>
          <a:xfrm>
            <a:off x="339310" y="4621408"/>
            <a:ext cx="2110828" cy="512935"/>
          </a:xfrm>
          <a:prstGeom prst="rect">
            <a:avLst/>
          </a:prstGeom>
          <a:noFill/>
        </p:spPr>
        <p:txBody>
          <a:bodyPr wrap="none" rtlCol="0">
            <a:spAutoFit/>
          </a:bodyPr>
          <a:lstStyle/>
          <a:p>
            <a:pPr algn="ctr" defTabSz="896386">
              <a:defRPr/>
            </a:pPr>
            <a:r>
              <a:rPr lang="en-US" sz="1372">
                <a:solidFill>
                  <a:srgbClr val="0078D4"/>
                </a:solidFill>
                <a:latin typeface="Segoe UI Semibold"/>
              </a:rPr>
              <a:t>Data scientist using </a:t>
            </a:r>
          </a:p>
          <a:p>
            <a:pPr algn="ctr" defTabSz="896386">
              <a:defRPr/>
            </a:pPr>
            <a:r>
              <a:rPr lang="en-US" sz="1372">
                <a:solidFill>
                  <a:srgbClr val="0078D4"/>
                </a:solidFill>
                <a:latin typeface="Segoe UI Semibold"/>
              </a:rPr>
              <a:t>Azure Machine Learning</a:t>
            </a:r>
          </a:p>
        </p:txBody>
      </p:sp>
      <p:grpSp>
        <p:nvGrpSpPr>
          <p:cNvPr id="84" name="Group 83">
            <a:extLst>
              <a:ext uri="{FF2B5EF4-FFF2-40B4-BE49-F238E27FC236}">
                <a16:creationId xmlns:a16="http://schemas.microsoft.com/office/drawing/2014/main" id="{772300CD-799C-4012-9C74-5274CDA3E0D7}"/>
              </a:ext>
              <a:ext uri="{C183D7F6-B498-43B3-948B-1728B52AA6E4}">
                <adec:decorative xmlns:adec="http://schemas.microsoft.com/office/drawing/2017/decorative" val="1"/>
              </a:ext>
            </a:extLst>
          </p:cNvPr>
          <p:cNvGrpSpPr/>
          <p:nvPr/>
        </p:nvGrpSpPr>
        <p:grpSpPr>
          <a:xfrm>
            <a:off x="1156548" y="4040588"/>
            <a:ext cx="476336" cy="553689"/>
            <a:chOff x="6185695" y="5061756"/>
            <a:chExt cx="742515" cy="863093"/>
          </a:xfrm>
        </p:grpSpPr>
        <p:sp>
          <p:nvSpPr>
            <p:cNvPr id="85" name="Oval 69">
              <a:extLst>
                <a:ext uri="{FF2B5EF4-FFF2-40B4-BE49-F238E27FC236}">
                  <a16:creationId xmlns:a16="http://schemas.microsoft.com/office/drawing/2014/main" id="{D675A02E-1CE5-4EBE-BDA5-BCC998B8B153}"/>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86" name="Freeform 70">
              <a:extLst>
                <a:ext uri="{FF2B5EF4-FFF2-40B4-BE49-F238E27FC236}">
                  <a16:creationId xmlns:a16="http://schemas.microsoft.com/office/drawing/2014/main" id="{EE47AA69-0D66-456B-A031-2F7DF7CEF55E}"/>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grpSp>
        <p:nvGrpSpPr>
          <p:cNvPr id="87" name="Group 86">
            <a:extLst>
              <a:ext uri="{FF2B5EF4-FFF2-40B4-BE49-F238E27FC236}">
                <a16:creationId xmlns:a16="http://schemas.microsoft.com/office/drawing/2014/main" id="{A7D079E2-68D6-4423-88C2-EDD5341AC1B4}"/>
              </a:ext>
              <a:ext uri="{C183D7F6-B498-43B3-948B-1728B52AA6E4}">
                <adec:decorative xmlns:adec="http://schemas.microsoft.com/office/drawing/2017/decorative" val="1"/>
              </a:ext>
            </a:extLst>
          </p:cNvPr>
          <p:cNvGrpSpPr/>
          <p:nvPr/>
        </p:nvGrpSpPr>
        <p:grpSpPr>
          <a:xfrm>
            <a:off x="10127207" y="2287456"/>
            <a:ext cx="633556" cy="633556"/>
            <a:chOff x="9897614" y="3471418"/>
            <a:chExt cx="1414462" cy="1414463"/>
          </a:xfrm>
        </p:grpSpPr>
        <p:sp>
          <p:nvSpPr>
            <p:cNvPr id="90" name="Donut 67">
              <a:extLst>
                <a:ext uri="{FF2B5EF4-FFF2-40B4-BE49-F238E27FC236}">
                  <a16:creationId xmlns:a16="http://schemas.microsoft.com/office/drawing/2014/main" id="{4847EC4D-EA4C-42FB-B3C4-97083358E003}"/>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IN" sz="1961" kern="0">
                <a:noFill/>
                <a:latin typeface="Segoe UI Semilight"/>
              </a:endParaRPr>
            </a:p>
          </p:txBody>
        </p:sp>
        <p:sp>
          <p:nvSpPr>
            <p:cNvPr id="91" name="Donut 67">
              <a:extLst>
                <a:ext uri="{FF2B5EF4-FFF2-40B4-BE49-F238E27FC236}">
                  <a16:creationId xmlns:a16="http://schemas.microsoft.com/office/drawing/2014/main" id="{9CB2B39C-AC4E-4A93-B2A4-71FBD0DAFEDD}"/>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8FAC345E-DBB7-4E92-AB9D-A98D182A09C7}"/>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45527A6-9D02-403F-9F39-051CAD35DA79}"/>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5" name="Freeform: Shape 94">
              <a:extLst>
                <a:ext uri="{FF2B5EF4-FFF2-40B4-BE49-F238E27FC236}">
                  <a16:creationId xmlns:a16="http://schemas.microsoft.com/office/drawing/2014/main" id="{25DE1CB9-1739-45CD-93D4-02418A2D1350}"/>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6" name="Freeform: Shape 95">
              <a:extLst>
                <a:ext uri="{FF2B5EF4-FFF2-40B4-BE49-F238E27FC236}">
                  <a16:creationId xmlns:a16="http://schemas.microsoft.com/office/drawing/2014/main" id="{56B97908-AB1B-43EF-87BB-B770AD6E1B95}"/>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7" name="Freeform: Shape 96">
              <a:extLst>
                <a:ext uri="{FF2B5EF4-FFF2-40B4-BE49-F238E27FC236}">
                  <a16:creationId xmlns:a16="http://schemas.microsoft.com/office/drawing/2014/main" id="{61026EDA-83C0-45DB-B12F-167DB2F6FD21}"/>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8" name="Freeform: Shape 97">
              <a:extLst>
                <a:ext uri="{FF2B5EF4-FFF2-40B4-BE49-F238E27FC236}">
                  <a16:creationId xmlns:a16="http://schemas.microsoft.com/office/drawing/2014/main" id="{66A39D9F-8DB6-4504-8214-A5EED0E4B4D1}"/>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9" name="Freeform: Shape 98">
              <a:extLst>
                <a:ext uri="{FF2B5EF4-FFF2-40B4-BE49-F238E27FC236}">
                  <a16:creationId xmlns:a16="http://schemas.microsoft.com/office/drawing/2014/main" id="{B0217FB6-14ED-4522-8F33-445521ACBDB2}"/>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100" name="Freeform: Shape 99">
              <a:extLst>
                <a:ext uri="{FF2B5EF4-FFF2-40B4-BE49-F238E27FC236}">
                  <a16:creationId xmlns:a16="http://schemas.microsoft.com/office/drawing/2014/main" id="{DA4A4DB6-A96E-48CE-891C-3210261EB065}"/>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52248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0CF8EA6-772B-4C0F-828E-FAFA2FC04E66}"/>
              </a:ext>
              <a:ext uri="{C183D7F6-B498-43B3-948B-1728B52AA6E4}">
                <adec:decorative xmlns:adec="http://schemas.microsoft.com/office/drawing/2017/decorative" val="1"/>
              </a:ext>
            </a:extLst>
          </p:cNvPr>
          <p:cNvSpPr/>
          <p:nvPr/>
        </p:nvSpPr>
        <p:spPr bwMode="auto">
          <a:xfrm>
            <a:off x="0" y="5670064"/>
            <a:ext cx="12192000" cy="1187451"/>
          </a:xfrm>
          <a:prstGeom prst="rect">
            <a:avLst/>
          </a:prstGeom>
          <a:solidFill>
            <a:schemeClr val="tx2"/>
          </a:solidFill>
          <a:ln>
            <a:noFill/>
            <a:headEnd type="none" w="med" len="med"/>
            <a:tailEnd type="none" w="med" len="med"/>
          </a:ln>
          <a:effectLst>
            <a:outerShdw blurRad="215900" dist="38100" dir="16200000"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8" name="Graphic 3">
            <a:extLst>
              <a:ext uri="{FF2B5EF4-FFF2-40B4-BE49-F238E27FC236}">
                <a16:creationId xmlns:a16="http://schemas.microsoft.com/office/drawing/2014/main" id="{8B88BD54-47C6-40F9-9B61-A60E3EE0D299}"/>
              </a:ext>
              <a:ext uri="{C183D7F6-B498-43B3-948B-1728B52AA6E4}">
                <adec:decorative xmlns:adec="http://schemas.microsoft.com/office/drawing/2017/decorative" val="1"/>
              </a:ext>
            </a:extLst>
          </p:cNvPr>
          <p:cNvSpPr/>
          <p:nvPr/>
        </p:nvSpPr>
        <p:spPr>
          <a:xfrm>
            <a:off x="751815"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99" name="Graphic 3">
            <a:extLst>
              <a:ext uri="{FF2B5EF4-FFF2-40B4-BE49-F238E27FC236}">
                <a16:creationId xmlns:a16="http://schemas.microsoft.com/office/drawing/2014/main" id="{65E299DC-9065-4604-8D3E-FD75659FE887}"/>
              </a:ext>
              <a:ext uri="{C183D7F6-B498-43B3-948B-1728B52AA6E4}">
                <adec:decorative xmlns:adec="http://schemas.microsoft.com/office/drawing/2017/decorative" val="1"/>
              </a:ext>
            </a:extLst>
          </p:cNvPr>
          <p:cNvSpPr/>
          <p:nvPr/>
        </p:nvSpPr>
        <p:spPr>
          <a:xfrm>
            <a:off x="3850803"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105" name="Graphic 3">
            <a:extLst>
              <a:ext uri="{FF2B5EF4-FFF2-40B4-BE49-F238E27FC236}">
                <a16:creationId xmlns:a16="http://schemas.microsoft.com/office/drawing/2014/main" id="{275F5D33-B4AA-4DE8-AB87-880222A04BEE}"/>
              </a:ext>
              <a:ext uri="{C183D7F6-B498-43B3-948B-1728B52AA6E4}">
                <adec:decorative xmlns:adec="http://schemas.microsoft.com/office/drawing/2017/decorative" val="1"/>
              </a:ext>
            </a:extLst>
          </p:cNvPr>
          <p:cNvSpPr/>
          <p:nvPr/>
        </p:nvSpPr>
        <p:spPr>
          <a:xfrm>
            <a:off x="6526788"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107" name="Graphic 3">
            <a:extLst>
              <a:ext uri="{FF2B5EF4-FFF2-40B4-BE49-F238E27FC236}">
                <a16:creationId xmlns:a16="http://schemas.microsoft.com/office/drawing/2014/main" id="{2FD57A09-C778-497C-ADF3-DC7FB7AC5850}"/>
              </a:ext>
              <a:ext uri="{C183D7F6-B498-43B3-948B-1728B52AA6E4}">
                <adec:decorative xmlns:adec="http://schemas.microsoft.com/office/drawing/2017/decorative" val="1"/>
              </a:ext>
            </a:extLst>
          </p:cNvPr>
          <p:cNvSpPr/>
          <p:nvPr/>
        </p:nvSpPr>
        <p:spPr>
          <a:xfrm>
            <a:off x="9467289"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3075" name="Title 3074">
            <a:extLst>
              <a:ext uri="{FF2B5EF4-FFF2-40B4-BE49-F238E27FC236}">
                <a16:creationId xmlns:a16="http://schemas.microsoft.com/office/drawing/2014/main" id="{69E5604F-0BB1-46A9-8D37-73FE212B907B}"/>
              </a:ext>
              <a:ext uri="{C183D7F6-B498-43B3-948B-1728B52AA6E4}">
                <adec:decorative xmlns:adec="http://schemas.microsoft.com/office/drawing/2017/decorative" val="1"/>
              </a:ext>
            </a:extLst>
          </p:cNvPr>
          <p:cNvSpPr>
            <a:spLocks noGrp="1"/>
          </p:cNvSpPr>
          <p:nvPr>
            <p:ph type="title"/>
          </p:nvPr>
        </p:nvSpPr>
        <p:spPr/>
        <p:txBody>
          <a:bodyPr/>
          <a:lstStyle/>
          <a:p>
            <a:r>
              <a:rPr lang="en-US" err="1"/>
              <a:t>MLOps</a:t>
            </a:r>
            <a:r>
              <a:rPr lang="en-US"/>
              <a:t> with Azure Machine Learning</a:t>
            </a:r>
          </a:p>
        </p:txBody>
      </p:sp>
      <p:sp>
        <p:nvSpPr>
          <p:cNvPr id="120" name="Rectangle 1">
            <a:extLst>
              <a:ext uri="{FF2B5EF4-FFF2-40B4-BE49-F238E27FC236}">
                <a16:creationId xmlns:a16="http://schemas.microsoft.com/office/drawing/2014/main" id="{5721EC71-E2C6-4484-8FD3-521365FB1B09}"/>
              </a:ext>
              <a:ext uri="{C183D7F6-B498-43B3-948B-1728B52AA6E4}">
                <adec:decorative xmlns:adec="http://schemas.microsoft.com/office/drawing/2017/decorative" val="1"/>
              </a:ext>
            </a:extLst>
          </p:cNvPr>
          <p:cNvSpPr/>
          <p:nvPr/>
        </p:nvSpPr>
        <p:spPr bwMode="auto">
          <a:xfrm>
            <a:off x="1835659" y="3106935"/>
            <a:ext cx="1571068" cy="1177836"/>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8533CC89-9EE9-44FB-A83F-FE64599BA958}"/>
              </a:ext>
              <a:ext uri="{C183D7F6-B498-43B3-948B-1728B52AA6E4}">
                <adec:decorative xmlns:adec="http://schemas.microsoft.com/office/drawing/2017/decorative" val="1"/>
              </a:ext>
            </a:extLst>
          </p:cNvPr>
          <p:cNvSpPr txBox="1"/>
          <p:nvPr/>
        </p:nvSpPr>
        <p:spPr>
          <a:xfrm>
            <a:off x="4334599" y="3041443"/>
            <a:ext cx="1503468"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0078D4"/>
                </a:solidFill>
                <a:latin typeface="Segoe UI Semibold"/>
                <a:cs typeface="Courier New" panose="02070309020205020404" pitchFamily="49" charset="0"/>
              </a:rPr>
              <a:t>Train model</a:t>
            </a:r>
          </a:p>
        </p:txBody>
      </p:sp>
      <p:sp>
        <p:nvSpPr>
          <p:cNvPr id="126" name="TextBox 125">
            <a:extLst>
              <a:ext uri="{FF2B5EF4-FFF2-40B4-BE49-F238E27FC236}">
                <a16:creationId xmlns:a16="http://schemas.microsoft.com/office/drawing/2014/main" id="{601B19E7-077F-4BFE-8380-5D5B0416834B}"/>
              </a:ext>
              <a:ext uri="{C183D7F6-B498-43B3-948B-1728B52AA6E4}">
                <adec:decorative xmlns:adec="http://schemas.microsoft.com/office/drawing/2017/decorative" val="1"/>
              </a:ext>
            </a:extLst>
          </p:cNvPr>
          <p:cNvSpPr txBox="1"/>
          <p:nvPr/>
        </p:nvSpPr>
        <p:spPr>
          <a:xfrm>
            <a:off x="6064341" y="3041445"/>
            <a:ext cx="1501319" cy="525004"/>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Validate model</a:t>
            </a:r>
          </a:p>
        </p:txBody>
      </p:sp>
      <p:sp>
        <p:nvSpPr>
          <p:cNvPr id="127" name="TextBox 126">
            <a:extLst>
              <a:ext uri="{FF2B5EF4-FFF2-40B4-BE49-F238E27FC236}">
                <a16:creationId xmlns:a16="http://schemas.microsoft.com/office/drawing/2014/main" id="{C0A48AE4-117C-4E6B-8A1D-33B339102E5A}"/>
              </a:ext>
              <a:ext uri="{C183D7F6-B498-43B3-948B-1728B52AA6E4}">
                <adec:decorative xmlns:adec="http://schemas.microsoft.com/office/drawing/2017/decorative" val="1"/>
              </a:ext>
            </a:extLst>
          </p:cNvPr>
          <p:cNvSpPr txBox="1"/>
          <p:nvPr/>
        </p:nvSpPr>
        <p:spPr>
          <a:xfrm>
            <a:off x="8028645" y="3041445"/>
            <a:ext cx="1318442" cy="525004"/>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Deploy model</a:t>
            </a:r>
          </a:p>
        </p:txBody>
      </p:sp>
      <p:sp>
        <p:nvSpPr>
          <p:cNvPr id="129" name="TextBox 128">
            <a:extLst>
              <a:ext uri="{FF2B5EF4-FFF2-40B4-BE49-F238E27FC236}">
                <a16:creationId xmlns:a16="http://schemas.microsoft.com/office/drawing/2014/main" id="{16A8BE78-B440-43A5-9C22-D2E3BD1EB8EA}"/>
              </a:ext>
              <a:ext uri="{C183D7F6-B498-43B3-948B-1728B52AA6E4}">
                <adec:decorative xmlns:adec="http://schemas.microsoft.com/office/drawing/2017/decorative" val="1"/>
              </a:ext>
            </a:extLst>
          </p:cNvPr>
          <p:cNvSpPr txBox="1"/>
          <p:nvPr/>
        </p:nvSpPr>
        <p:spPr>
          <a:xfrm>
            <a:off x="9784764" y="3041445"/>
            <a:ext cx="1318442" cy="525004"/>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0078D4"/>
                </a:solidFill>
                <a:latin typeface="Segoe UI Semibold"/>
                <a:cs typeface="Courier New" panose="02070309020205020404" pitchFamily="49" charset="0"/>
              </a:rPr>
              <a:t>Monitor model</a:t>
            </a:r>
          </a:p>
        </p:txBody>
      </p:sp>
      <p:sp>
        <p:nvSpPr>
          <p:cNvPr id="130" name="TextBox 129">
            <a:extLst>
              <a:ext uri="{FF2B5EF4-FFF2-40B4-BE49-F238E27FC236}">
                <a16:creationId xmlns:a16="http://schemas.microsoft.com/office/drawing/2014/main" id="{586DE5AC-2D33-4695-AFA3-664726769F23}"/>
              </a:ext>
              <a:ext uri="{C183D7F6-B498-43B3-948B-1728B52AA6E4}">
                <adec:decorative xmlns:adec="http://schemas.microsoft.com/office/drawing/2017/decorative" val="1"/>
              </a:ext>
            </a:extLst>
          </p:cNvPr>
          <p:cNvSpPr txBox="1"/>
          <p:nvPr/>
        </p:nvSpPr>
        <p:spPr>
          <a:xfrm>
            <a:off x="6980666" y="4621966"/>
            <a:ext cx="1568987" cy="307761"/>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Retrain model</a:t>
            </a:r>
          </a:p>
        </p:txBody>
      </p:sp>
      <p:cxnSp>
        <p:nvCxnSpPr>
          <p:cNvPr id="131" name="Connector: Elbow 130">
            <a:extLst>
              <a:ext uri="{FF2B5EF4-FFF2-40B4-BE49-F238E27FC236}">
                <a16:creationId xmlns:a16="http://schemas.microsoft.com/office/drawing/2014/main" id="{35BF22DB-42FD-4656-A99A-80E9362F3B4C}"/>
              </a:ext>
              <a:ext uri="{C183D7F6-B498-43B3-948B-1728B52AA6E4}">
                <adec:decorative xmlns:adec="http://schemas.microsoft.com/office/drawing/2017/decorative" val="1"/>
              </a:ext>
            </a:extLst>
          </p:cNvPr>
          <p:cNvCxnSpPr>
            <a:cxnSpLocks/>
            <a:stCxn id="130" idx="1"/>
            <a:endCxn id="123" idx="2"/>
          </p:cNvCxnSpPr>
          <p:nvPr/>
        </p:nvCxnSpPr>
        <p:spPr>
          <a:xfrm rot="10800000">
            <a:off x="5086335" y="3349204"/>
            <a:ext cx="1894334" cy="1426643"/>
          </a:xfrm>
          <a:prstGeom prst="bentConnector2">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98F1A9F1-0053-4A22-A2C3-E5EBA02BACD7}"/>
              </a:ext>
              <a:ext uri="{C183D7F6-B498-43B3-948B-1728B52AA6E4}">
                <adec:decorative xmlns:adec="http://schemas.microsoft.com/office/drawing/2017/decorative" val="1"/>
              </a:ext>
            </a:extLst>
          </p:cNvPr>
          <p:cNvCxnSpPr>
            <a:cxnSpLocks/>
            <a:endCxn id="130" idx="3"/>
          </p:cNvCxnSpPr>
          <p:nvPr/>
        </p:nvCxnSpPr>
        <p:spPr>
          <a:xfrm rot="10800000" flipV="1">
            <a:off x="8549653" y="2610093"/>
            <a:ext cx="2327279" cy="2165754"/>
          </a:xfrm>
          <a:prstGeom prst="bentConnector3">
            <a:avLst>
              <a:gd name="adj1" fmla="val -25814"/>
            </a:avLst>
          </a:prstGeom>
          <a:ln w="1905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03D8084-AEEE-47C2-80CB-4CBC4A224CF8}"/>
              </a:ext>
              <a:ext uri="{C183D7F6-B498-43B3-948B-1728B52AA6E4}">
                <adec:decorative xmlns:adec="http://schemas.microsoft.com/office/drawing/2017/decorative" val="1"/>
              </a:ext>
            </a:extLst>
          </p:cNvPr>
          <p:cNvSpPr txBox="1"/>
          <p:nvPr/>
        </p:nvSpPr>
        <p:spPr>
          <a:xfrm>
            <a:off x="1098730" y="6191676"/>
            <a:ext cx="2016956"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reproducibility</a:t>
            </a:r>
          </a:p>
        </p:txBody>
      </p:sp>
      <p:pic>
        <p:nvPicPr>
          <p:cNvPr id="61" name="Graphic 60">
            <a:extLst>
              <a:ext uri="{FF2B5EF4-FFF2-40B4-BE49-F238E27FC236}">
                <a16:creationId xmlns:a16="http://schemas.microsoft.com/office/drawing/2014/main" id="{5C86D512-5177-40BC-ABCE-CCBCD11A3F4D}"/>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3547" y="6162594"/>
            <a:ext cx="299542" cy="299542"/>
          </a:xfrm>
          <a:prstGeom prst="rect">
            <a:avLst/>
          </a:prstGeom>
        </p:spPr>
      </p:pic>
      <p:sp>
        <p:nvSpPr>
          <p:cNvPr id="62" name="TextBox 61">
            <a:extLst>
              <a:ext uri="{FF2B5EF4-FFF2-40B4-BE49-F238E27FC236}">
                <a16:creationId xmlns:a16="http://schemas.microsoft.com/office/drawing/2014/main" id="{5C6FC070-714D-48CB-9C9D-2D0A74D7C353}"/>
              </a:ext>
              <a:ext uri="{C183D7F6-B498-43B3-948B-1728B52AA6E4}">
                <adec:decorative xmlns:adec="http://schemas.microsoft.com/office/drawing/2017/decorative" val="1"/>
              </a:ext>
            </a:extLst>
          </p:cNvPr>
          <p:cNvSpPr txBox="1"/>
          <p:nvPr/>
        </p:nvSpPr>
        <p:spPr>
          <a:xfrm>
            <a:off x="9812377" y="6191676"/>
            <a:ext cx="1537725"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retraining</a:t>
            </a:r>
          </a:p>
        </p:txBody>
      </p:sp>
      <p:pic>
        <p:nvPicPr>
          <p:cNvPr id="63" name="Graphic 62">
            <a:extLst>
              <a:ext uri="{FF2B5EF4-FFF2-40B4-BE49-F238E27FC236}">
                <a16:creationId xmlns:a16="http://schemas.microsoft.com/office/drawing/2014/main" id="{3689EC24-30D5-4D1D-B09B-78991ECFB53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07773" y="6162594"/>
            <a:ext cx="299542" cy="299542"/>
          </a:xfrm>
          <a:prstGeom prst="rect">
            <a:avLst/>
          </a:prstGeom>
        </p:spPr>
      </p:pic>
      <p:sp>
        <p:nvSpPr>
          <p:cNvPr id="64" name="TextBox 63">
            <a:extLst>
              <a:ext uri="{FF2B5EF4-FFF2-40B4-BE49-F238E27FC236}">
                <a16:creationId xmlns:a16="http://schemas.microsoft.com/office/drawing/2014/main" id="{58133FEB-92B6-4E2A-B416-EC52BA9D5883}"/>
              </a:ext>
              <a:ext uri="{C183D7F6-B498-43B3-948B-1728B52AA6E4}">
                <adec:decorative xmlns:adec="http://schemas.microsoft.com/office/drawing/2017/decorative" val="1"/>
              </a:ext>
            </a:extLst>
          </p:cNvPr>
          <p:cNvSpPr txBox="1"/>
          <p:nvPr/>
        </p:nvSpPr>
        <p:spPr>
          <a:xfrm>
            <a:off x="6868133" y="6191676"/>
            <a:ext cx="186639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deployment</a:t>
            </a:r>
          </a:p>
        </p:txBody>
      </p:sp>
      <p:pic>
        <p:nvPicPr>
          <p:cNvPr id="65" name="Graphic 64">
            <a:extLst>
              <a:ext uri="{FF2B5EF4-FFF2-40B4-BE49-F238E27FC236}">
                <a16:creationId xmlns:a16="http://schemas.microsoft.com/office/drawing/2014/main" id="{34EB3D1F-8E0F-41CE-AEDB-77BA35A8F77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63529" y="6162594"/>
            <a:ext cx="299542" cy="299542"/>
          </a:xfrm>
          <a:prstGeom prst="rect">
            <a:avLst/>
          </a:prstGeom>
        </p:spPr>
      </p:pic>
      <p:sp>
        <p:nvSpPr>
          <p:cNvPr id="66" name="TextBox 65">
            <a:extLst>
              <a:ext uri="{FF2B5EF4-FFF2-40B4-BE49-F238E27FC236}">
                <a16:creationId xmlns:a16="http://schemas.microsoft.com/office/drawing/2014/main" id="{A788D78B-08AE-4680-AFCC-B251770477FE}"/>
              </a:ext>
              <a:ext uri="{C183D7F6-B498-43B3-948B-1728B52AA6E4}">
                <adec:decorative xmlns:adec="http://schemas.microsoft.com/office/drawing/2017/decorative" val="1"/>
              </a:ext>
            </a:extLst>
          </p:cNvPr>
          <p:cNvSpPr txBox="1"/>
          <p:nvPr/>
        </p:nvSpPr>
        <p:spPr>
          <a:xfrm>
            <a:off x="4192150" y="6191676"/>
            <a:ext cx="159813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validation</a:t>
            </a:r>
          </a:p>
        </p:txBody>
      </p:sp>
      <p:pic>
        <p:nvPicPr>
          <p:cNvPr id="67" name="Graphic 66">
            <a:extLst>
              <a:ext uri="{FF2B5EF4-FFF2-40B4-BE49-F238E27FC236}">
                <a16:creationId xmlns:a16="http://schemas.microsoft.com/office/drawing/2014/main" id="{3735B293-B1AA-4A79-9F30-5070803A5C4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8929" y="6162594"/>
            <a:ext cx="299542" cy="299542"/>
          </a:xfrm>
          <a:prstGeom prst="rect">
            <a:avLst/>
          </a:prstGeom>
        </p:spPr>
      </p:pic>
      <p:sp>
        <p:nvSpPr>
          <p:cNvPr id="69" name="TextBox 68">
            <a:extLst>
              <a:ext uri="{FF2B5EF4-FFF2-40B4-BE49-F238E27FC236}">
                <a16:creationId xmlns:a16="http://schemas.microsoft.com/office/drawing/2014/main" id="{3C63CE9D-6985-418A-A9D7-52C8EE432DFF}"/>
              </a:ext>
              <a:ext uri="{C183D7F6-B498-43B3-948B-1728B52AA6E4}">
                <adec:decorative xmlns:adec="http://schemas.microsoft.com/office/drawing/2017/decorative" val="1"/>
              </a:ext>
            </a:extLst>
          </p:cNvPr>
          <p:cNvSpPr txBox="1"/>
          <p:nvPr/>
        </p:nvSpPr>
        <p:spPr>
          <a:xfrm>
            <a:off x="4427112"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Build app</a:t>
            </a:r>
          </a:p>
        </p:txBody>
      </p:sp>
      <p:sp>
        <p:nvSpPr>
          <p:cNvPr id="70" name="TextBox 69">
            <a:extLst>
              <a:ext uri="{FF2B5EF4-FFF2-40B4-BE49-F238E27FC236}">
                <a16:creationId xmlns:a16="http://schemas.microsoft.com/office/drawing/2014/main" id="{0D257F49-8C2B-4315-B924-2C4AA2E78031}"/>
              </a:ext>
              <a:ext uri="{C183D7F6-B498-43B3-948B-1728B52AA6E4}">
                <adec:decorative xmlns:adec="http://schemas.microsoft.com/office/drawing/2017/decorative" val="1"/>
              </a:ext>
            </a:extLst>
          </p:cNvPr>
          <p:cNvSpPr txBox="1"/>
          <p:nvPr/>
        </p:nvSpPr>
        <p:spPr>
          <a:xfrm>
            <a:off x="275041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Collaborate</a:t>
            </a:r>
          </a:p>
        </p:txBody>
      </p:sp>
      <p:sp>
        <p:nvSpPr>
          <p:cNvPr id="74" name="TextBox 73">
            <a:extLst>
              <a:ext uri="{FF2B5EF4-FFF2-40B4-BE49-F238E27FC236}">
                <a16:creationId xmlns:a16="http://schemas.microsoft.com/office/drawing/2014/main" id="{EFE98600-6942-4E76-9F67-10D84337F15B}"/>
              </a:ext>
              <a:ext uri="{C183D7F6-B498-43B3-948B-1728B52AA6E4}">
                <adec:decorative xmlns:adec="http://schemas.microsoft.com/office/drawing/2017/decorative" val="1"/>
              </a:ext>
            </a:extLst>
          </p:cNvPr>
          <p:cNvSpPr txBox="1"/>
          <p:nvPr/>
        </p:nvSpPr>
        <p:spPr>
          <a:xfrm>
            <a:off x="6155780"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Test app</a:t>
            </a:r>
          </a:p>
        </p:txBody>
      </p:sp>
      <p:sp>
        <p:nvSpPr>
          <p:cNvPr id="78" name="TextBox 77">
            <a:extLst>
              <a:ext uri="{FF2B5EF4-FFF2-40B4-BE49-F238E27FC236}">
                <a16:creationId xmlns:a16="http://schemas.microsoft.com/office/drawing/2014/main" id="{CC0B0601-9D5E-4A3C-B877-31FDA56A7688}"/>
              </a:ext>
              <a:ext uri="{C183D7F6-B498-43B3-948B-1728B52AA6E4}">
                <adec:decorative xmlns:adec="http://schemas.microsoft.com/office/drawing/2017/decorative" val="1"/>
              </a:ext>
            </a:extLst>
          </p:cNvPr>
          <p:cNvSpPr txBox="1"/>
          <p:nvPr/>
        </p:nvSpPr>
        <p:spPr>
          <a:xfrm>
            <a:off x="802864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Release app</a:t>
            </a:r>
          </a:p>
        </p:txBody>
      </p:sp>
      <p:sp>
        <p:nvSpPr>
          <p:cNvPr id="79" name="TextBox 78">
            <a:extLst>
              <a:ext uri="{FF2B5EF4-FFF2-40B4-BE49-F238E27FC236}">
                <a16:creationId xmlns:a16="http://schemas.microsoft.com/office/drawing/2014/main" id="{B6224EAC-9DC8-4536-BE36-D44936FBC7C7}"/>
              </a:ext>
              <a:ext uri="{C183D7F6-B498-43B3-948B-1728B52AA6E4}">
                <adec:decorative xmlns:adec="http://schemas.microsoft.com/office/drawing/2017/decorative" val="1"/>
              </a:ext>
            </a:extLst>
          </p:cNvPr>
          <p:cNvSpPr txBox="1"/>
          <p:nvPr/>
        </p:nvSpPr>
        <p:spPr>
          <a:xfrm>
            <a:off x="9784764"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Monitor app</a:t>
            </a:r>
          </a:p>
        </p:txBody>
      </p:sp>
      <p:cxnSp>
        <p:nvCxnSpPr>
          <p:cNvPr id="88" name="Straight Arrow Connector 87">
            <a:extLst>
              <a:ext uri="{FF2B5EF4-FFF2-40B4-BE49-F238E27FC236}">
                <a16:creationId xmlns:a16="http://schemas.microsoft.com/office/drawing/2014/main" id="{9F8CC9B6-CD80-44B5-A00D-6E6B2DF41FB0}"/>
              </a:ext>
              <a:ext uri="{C183D7F6-B498-43B3-948B-1728B52AA6E4}">
                <adec:decorative xmlns:adec="http://schemas.microsoft.com/office/drawing/2017/decorative" val="1"/>
              </a:ext>
            </a:extLst>
          </p:cNvPr>
          <p:cNvCxnSpPr>
            <a:cxnSpLocks/>
          </p:cNvCxnSpPr>
          <p:nvPr/>
        </p:nvCxnSpPr>
        <p:spPr>
          <a:xfrm flipV="1">
            <a:off x="3894372" y="2538106"/>
            <a:ext cx="75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7777547-6F5B-4E7F-9F74-7C0DA7EBCA14}"/>
              </a:ext>
              <a:ext uri="{C183D7F6-B498-43B3-948B-1728B52AA6E4}">
                <adec:decorative xmlns:adec="http://schemas.microsoft.com/office/drawing/2017/decorative" val="1"/>
              </a:ext>
            </a:extLst>
          </p:cNvPr>
          <p:cNvCxnSpPr>
            <a:cxnSpLocks/>
          </p:cNvCxnSpPr>
          <p:nvPr/>
        </p:nvCxnSpPr>
        <p:spPr>
          <a:xfrm>
            <a:off x="5580971" y="2538106"/>
            <a:ext cx="9276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E080853-900A-4E4A-940A-FF217BCEC2F3}"/>
              </a:ext>
              <a:ext uri="{C183D7F6-B498-43B3-948B-1728B52AA6E4}">
                <adec:decorative xmlns:adec="http://schemas.microsoft.com/office/drawing/2017/decorative" val="1"/>
              </a:ext>
            </a:extLst>
          </p:cNvPr>
          <p:cNvCxnSpPr>
            <a:cxnSpLocks/>
          </p:cNvCxnSpPr>
          <p:nvPr/>
        </p:nvCxnSpPr>
        <p:spPr>
          <a:xfrm>
            <a:off x="7175045" y="2538106"/>
            <a:ext cx="10776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0016CB5-7407-4255-9D57-707E1EAC58FD}"/>
              </a:ext>
              <a:ext uri="{C183D7F6-B498-43B3-948B-1728B52AA6E4}">
                <adec:decorative xmlns:adec="http://schemas.microsoft.com/office/drawing/2017/decorative" val="1"/>
              </a:ext>
            </a:extLst>
          </p:cNvPr>
          <p:cNvCxnSpPr>
            <a:cxnSpLocks/>
          </p:cNvCxnSpPr>
          <p:nvPr/>
        </p:nvCxnSpPr>
        <p:spPr>
          <a:xfrm>
            <a:off x="9053323" y="2538106"/>
            <a:ext cx="9437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75247F05-0B8D-4D31-95A4-8217CB0FEB86}"/>
              </a:ext>
              <a:ext uri="{C183D7F6-B498-43B3-948B-1728B52AA6E4}">
                <adec:decorative xmlns:adec="http://schemas.microsoft.com/office/drawing/2017/decorative" val="1"/>
              </a:ext>
            </a:extLst>
          </p:cNvPr>
          <p:cNvGrpSpPr/>
          <p:nvPr/>
        </p:nvGrpSpPr>
        <p:grpSpPr>
          <a:xfrm>
            <a:off x="3094595" y="2294361"/>
            <a:ext cx="630082" cy="631288"/>
            <a:chOff x="3034411" y="2271607"/>
            <a:chExt cx="642716" cy="643947"/>
          </a:xfrm>
        </p:grpSpPr>
        <p:sp useBgFill="1">
          <p:nvSpPr>
            <p:cNvPr id="122" name="Freeform 5">
              <a:extLst>
                <a:ext uri="{FF2B5EF4-FFF2-40B4-BE49-F238E27FC236}">
                  <a16:creationId xmlns:a16="http://schemas.microsoft.com/office/drawing/2014/main" id="{3269ABA8-20AD-4FF9-A18D-8D28183C68A3}"/>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US" sz="1961" kern="0">
                <a:noFill/>
                <a:latin typeface="Segoe UI Semilight"/>
              </a:endParaRPr>
            </a:p>
          </p:txBody>
        </p:sp>
        <p:grpSp>
          <p:nvGrpSpPr>
            <p:cNvPr id="134" name="Group 133">
              <a:extLst>
                <a:ext uri="{FF2B5EF4-FFF2-40B4-BE49-F238E27FC236}">
                  <a16:creationId xmlns:a16="http://schemas.microsoft.com/office/drawing/2014/main" id="{FCEC32FB-C1B2-4501-9C1F-B73A899971D3}"/>
                </a:ext>
              </a:extLst>
            </p:cNvPr>
            <p:cNvGrpSpPr>
              <a:grpSpLocks noChangeAspect="1"/>
            </p:cNvGrpSpPr>
            <p:nvPr/>
          </p:nvGrpSpPr>
          <p:grpSpPr bwMode="auto">
            <a:xfrm>
              <a:off x="3034411" y="2273421"/>
              <a:ext cx="642716" cy="628550"/>
              <a:chOff x="6634" y="3297"/>
              <a:chExt cx="2092" cy="2046"/>
            </a:xfrm>
            <a:solidFill>
              <a:schemeClr val="tx1"/>
            </a:solidFill>
          </p:grpSpPr>
          <p:sp>
            <p:nvSpPr>
              <p:cNvPr id="135" name="Freeform 5">
                <a:extLst>
                  <a:ext uri="{FF2B5EF4-FFF2-40B4-BE49-F238E27FC236}">
                    <a16:creationId xmlns:a16="http://schemas.microsoft.com/office/drawing/2014/main" id="{92F779B2-B441-446F-99B9-086269AAE90E}"/>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38" name="Freeform 6">
                <a:extLst>
                  <a:ext uri="{FF2B5EF4-FFF2-40B4-BE49-F238E27FC236}">
                    <a16:creationId xmlns:a16="http://schemas.microsoft.com/office/drawing/2014/main" id="{826F2D9E-A645-4EFB-AFD7-18242F3A7B7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39" name="Freeform 7">
                <a:extLst>
                  <a:ext uri="{FF2B5EF4-FFF2-40B4-BE49-F238E27FC236}">
                    <a16:creationId xmlns:a16="http://schemas.microsoft.com/office/drawing/2014/main" id="{BA476DB6-20BC-4B68-902A-FD88CB27BC59}"/>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0" name="Freeform 8">
                <a:extLst>
                  <a:ext uri="{FF2B5EF4-FFF2-40B4-BE49-F238E27FC236}">
                    <a16:creationId xmlns:a16="http://schemas.microsoft.com/office/drawing/2014/main" id="{0AB6E998-99BD-4A52-8423-F5F64DFBE39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1" name="Freeform 9">
                <a:extLst>
                  <a:ext uri="{FF2B5EF4-FFF2-40B4-BE49-F238E27FC236}">
                    <a16:creationId xmlns:a16="http://schemas.microsoft.com/office/drawing/2014/main" id="{68BBD377-5A76-4917-9A58-60DE7EACA731}"/>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2" name="Freeform 10">
                <a:extLst>
                  <a:ext uri="{FF2B5EF4-FFF2-40B4-BE49-F238E27FC236}">
                    <a16:creationId xmlns:a16="http://schemas.microsoft.com/office/drawing/2014/main" id="{508BB4E7-6427-4DDB-AB40-DBB9B3ADDC9D}"/>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3" name="Freeform 11">
                <a:extLst>
                  <a:ext uri="{FF2B5EF4-FFF2-40B4-BE49-F238E27FC236}">
                    <a16:creationId xmlns:a16="http://schemas.microsoft.com/office/drawing/2014/main" id="{1196623D-3BB1-4F8E-BFE1-0BBC29750EB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4" name="Freeform 12">
                <a:extLst>
                  <a:ext uri="{FF2B5EF4-FFF2-40B4-BE49-F238E27FC236}">
                    <a16:creationId xmlns:a16="http://schemas.microsoft.com/office/drawing/2014/main" id="{0F77ACBC-B6DC-475F-90D1-7335E0EA481F}"/>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grpSp>
      </p:grpSp>
      <p:pic>
        <p:nvPicPr>
          <p:cNvPr id="145" name="Picture 6">
            <a:extLst>
              <a:ext uri="{FF2B5EF4-FFF2-40B4-BE49-F238E27FC236}">
                <a16:creationId xmlns:a16="http://schemas.microsoft.com/office/drawing/2014/main" id="{762038F4-CFEA-4C9C-918D-DDB8CCF2650F}"/>
              </a:ext>
              <a:ext uri="{C183D7F6-B498-43B3-948B-1728B52AA6E4}">
                <adec:decorative xmlns:adec="http://schemas.microsoft.com/office/drawing/2017/decorative" val="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6632" y="2341235"/>
            <a:ext cx="522467" cy="525999"/>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46" name="Picture 12">
            <a:extLst>
              <a:ext uri="{FF2B5EF4-FFF2-40B4-BE49-F238E27FC236}">
                <a16:creationId xmlns:a16="http://schemas.microsoft.com/office/drawing/2014/main" id="{35EA54DD-4B8B-4BAA-BAEE-80533F3913E9}"/>
              </a:ext>
              <a:ext uri="{C183D7F6-B498-43B3-948B-1728B52AA6E4}">
                <adec:decorative xmlns:adec="http://schemas.microsoft.com/office/drawing/2017/decorative" val="1"/>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5040" y="2344274"/>
            <a:ext cx="519921" cy="519921"/>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47" name="Graphic 146">
            <a:extLst>
              <a:ext uri="{FF2B5EF4-FFF2-40B4-BE49-F238E27FC236}">
                <a16:creationId xmlns:a16="http://schemas.microsoft.com/office/drawing/2014/main" id="{C1B84FE7-7E3F-4BCB-B107-B4CD5A12F0B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23333" y="2337692"/>
            <a:ext cx="525999" cy="525999"/>
          </a:xfrm>
          <a:prstGeom prst="rect">
            <a:avLst/>
          </a:prstGeom>
          <a:effectLst>
            <a:outerShdw blurRad="190500" dist="38100" dir="2700000" algn="ctr" rotWithShape="0">
              <a:prstClr val="black">
                <a:alpha val="25000"/>
              </a:prstClr>
            </a:outerShdw>
          </a:effectLst>
        </p:spPr>
      </p:pic>
      <p:grpSp>
        <p:nvGrpSpPr>
          <p:cNvPr id="148" name="Group 147">
            <a:extLst>
              <a:ext uri="{FF2B5EF4-FFF2-40B4-BE49-F238E27FC236}">
                <a16:creationId xmlns:a16="http://schemas.microsoft.com/office/drawing/2014/main" id="{7A6250DA-9FE3-444A-B7BD-A654CA307903}"/>
              </a:ext>
              <a:ext uri="{C183D7F6-B498-43B3-948B-1728B52AA6E4}">
                <adec:decorative xmlns:adec="http://schemas.microsoft.com/office/drawing/2017/decorative" val="1"/>
              </a:ext>
            </a:extLst>
          </p:cNvPr>
          <p:cNvGrpSpPr/>
          <p:nvPr/>
        </p:nvGrpSpPr>
        <p:grpSpPr>
          <a:xfrm>
            <a:off x="10127207" y="2287456"/>
            <a:ext cx="633556" cy="633556"/>
            <a:chOff x="9897614" y="3471418"/>
            <a:chExt cx="1414462" cy="1414463"/>
          </a:xfrm>
        </p:grpSpPr>
        <p:sp>
          <p:nvSpPr>
            <p:cNvPr id="149" name="Donut 67">
              <a:extLst>
                <a:ext uri="{FF2B5EF4-FFF2-40B4-BE49-F238E27FC236}">
                  <a16:creationId xmlns:a16="http://schemas.microsoft.com/office/drawing/2014/main" id="{C16C6DF3-4632-4AFB-94E6-6B8CDC7FC2E0}"/>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IN" sz="1961" kern="0">
                <a:noFill/>
                <a:latin typeface="Segoe UI Semilight"/>
              </a:endParaRPr>
            </a:p>
          </p:txBody>
        </p:sp>
        <p:sp>
          <p:nvSpPr>
            <p:cNvPr id="150" name="Donut 67">
              <a:extLst>
                <a:ext uri="{FF2B5EF4-FFF2-40B4-BE49-F238E27FC236}">
                  <a16:creationId xmlns:a16="http://schemas.microsoft.com/office/drawing/2014/main" id="{D7A7849B-35AF-47EA-802A-CDF1A28A43F2}"/>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151" name="Freeform 69">
              <a:extLst>
                <a:ext uri="{FF2B5EF4-FFF2-40B4-BE49-F238E27FC236}">
                  <a16:creationId xmlns:a16="http://schemas.microsoft.com/office/drawing/2014/main" id="{4F409B5B-5CAF-4E01-AF52-A081D99D1BBC}"/>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5B052968-713D-4ADC-AC5E-06A2A2A02163}"/>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153" name="Freeform: Shape 152">
              <a:extLst>
                <a:ext uri="{FF2B5EF4-FFF2-40B4-BE49-F238E27FC236}">
                  <a16:creationId xmlns:a16="http://schemas.microsoft.com/office/drawing/2014/main" id="{3B118078-A876-410C-B0ED-37464B161401}"/>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154" name="Freeform: Shape 153">
              <a:extLst>
                <a:ext uri="{FF2B5EF4-FFF2-40B4-BE49-F238E27FC236}">
                  <a16:creationId xmlns:a16="http://schemas.microsoft.com/office/drawing/2014/main" id="{5CAE3B12-F486-4EC2-A4FE-0C9B77CF939D}"/>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155" name="Freeform: Shape 154">
              <a:extLst>
                <a:ext uri="{FF2B5EF4-FFF2-40B4-BE49-F238E27FC236}">
                  <a16:creationId xmlns:a16="http://schemas.microsoft.com/office/drawing/2014/main" id="{D99E3DA2-9F7A-4F5A-BCF7-D357BF2B3937}"/>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156" name="Freeform: Shape 155">
              <a:extLst>
                <a:ext uri="{FF2B5EF4-FFF2-40B4-BE49-F238E27FC236}">
                  <a16:creationId xmlns:a16="http://schemas.microsoft.com/office/drawing/2014/main" id="{F5BFE9B6-DBB3-476E-80B1-6125AD165036}"/>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157" name="Freeform: Shape 156">
              <a:extLst>
                <a:ext uri="{FF2B5EF4-FFF2-40B4-BE49-F238E27FC236}">
                  <a16:creationId xmlns:a16="http://schemas.microsoft.com/office/drawing/2014/main" id="{4B675580-3C88-4D91-AB72-775AFED5242A}"/>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158" name="Freeform: Shape 157">
              <a:extLst>
                <a:ext uri="{FF2B5EF4-FFF2-40B4-BE49-F238E27FC236}">
                  <a16:creationId xmlns:a16="http://schemas.microsoft.com/office/drawing/2014/main" id="{43C13AF9-19DE-41A1-B7BD-7D5170C88118}"/>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5" name="Straight Arrow Connector 164">
            <a:extLst>
              <a:ext uri="{FF2B5EF4-FFF2-40B4-BE49-F238E27FC236}">
                <a16:creationId xmlns:a16="http://schemas.microsoft.com/office/drawing/2014/main" id="{B9BAF884-25DD-418A-8DC4-2644B1F4A397}"/>
              </a:ext>
              <a:ext uri="{C183D7F6-B498-43B3-948B-1728B52AA6E4}">
                <adec:decorative xmlns:adec="http://schemas.microsoft.com/office/drawing/2017/decorative" val="1"/>
              </a:ext>
            </a:extLst>
          </p:cNvPr>
          <p:cNvCxnSpPr>
            <a:cxnSpLocks/>
          </p:cNvCxnSpPr>
          <p:nvPr/>
        </p:nvCxnSpPr>
        <p:spPr>
          <a:xfrm>
            <a:off x="1894309" y="2538106"/>
            <a:ext cx="10838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F11F397-7FB2-4897-9C33-58DC65AF8F41}"/>
              </a:ext>
              <a:ext uri="{C183D7F6-B498-43B3-948B-1728B52AA6E4}">
                <adec:decorative xmlns:adec="http://schemas.microsoft.com/office/drawing/2017/decorative" val="1"/>
              </a:ext>
            </a:extLst>
          </p:cNvPr>
          <p:cNvCxnSpPr>
            <a:cxnSpLocks/>
          </p:cNvCxnSpPr>
          <p:nvPr/>
        </p:nvCxnSpPr>
        <p:spPr>
          <a:xfrm flipV="1">
            <a:off x="3894372" y="2679569"/>
            <a:ext cx="75927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F1137A0-0A9F-4286-AF7C-37F173FB8DAE}"/>
              </a:ext>
              <a:ext uri="{C183D7F6-B498-43B3-948B-1728B52AA6E4}">
                <adec:decorative xmlns:adec="http://schemas.microsoft.com/office/drawing/2017/decorative" val="1"/>
              </a:ext>
            </a:extLst>
          </p:cNvPr>
          <p:cNvCxnSpPr>
            <a:cxnSpLocks/>
          </p:cNvCxnSpPr>
          <p:nvPr/>
        </p:nvCxnSpPr>
        <p:spPr>
          <a:xfrm>
            <a:off x="5580971" y="2679569"/>
            <a:ext cx="92768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FFA1A00-8311-46F7-B166-AFF0FF6E4499}"/>
              </a:ext>
              <a:ext uri="{C183D7F6-B498-43B3-948B-1728B52AA6E4}">
                <adec:decorative xmlns:adec="http://schemas.microsoft.com/office/drawing/2017/decorative" val="1"/>
              </a:ext>
            </a:extLst>
          </p:cNvPr>
          <p:cNvCxnSpPr>
            <a:cxnSpLocks/>
          </p:cNvCxnSpPr>
          <p:nvPr/>
        </p:nvCxnSpPr>
        <p:spPr>
          <a:xfrm>
            <a:off x="7175045" y="2679569"/>
            <a:ext cx="107769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7F7A00D-359B-47CF-AA8C-DC587D2E9CFE}"/>
              </a:ext>
              <a:ext uri="{C183D7F6-B498-43B3-948B-1728B52AA6E4}">
                <adec:decorative xmlns:adec="http://schemas.microsoft.com/office/drawing/2017/decorative" val="1"/>
              </a:ext>
            </a:extLst>
          </p:cNvPr>
          <p:cNvCxnSpPr>
            <a:cxnSpLocks/>
          </p:cNvCxnSpPr>
          <p:nvPr/>
        </p:nvCxnSpPr>
        <p:spPr>
          <a:xfrm>
            <a:off x="9053323" y="2679569"/>
            <a:ext cx="94377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3B5CF862-B653-4E46-BEFB-A3491E576FA8}"/>
              </a:ext>
              <a:ext uri="{C183D7F6-B498-43B3-948B-1728B52AA6E4}">
                <adec:decorative xmlns:adec="http://schemas.microsoft.com/office/drawing/2017/decorative" val="1"/>
              </a:ext>
            </a:extLst>
          </p:cNvPr>
          <p:cNvCxnSpPr>
            <a:cxnSpLocks/>
            <a:stCxn id="130" idx="1"/>
            <a:endCxn id="123" idx="2"/>
          </p:cNvCxnSpPr>
          <p:nvPr/>
        </p:nvCxnSpPr>
        <p:spPr>
          <a:xfrm rot="10800000">
            <a:off x="5086335" y="3349204"/>
            <a:ext cx="1894334" cy="1426643"/>
          </a:xfrm>
          <a:prstGeom prst="bentConnector2">
            <a:avLst/>
          </a:prstGeom>
          <a:ln w="76200">
            <a:solidFill>
              <a:schemeClr val="tx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C7AF0DC-3CF5-43F9-9BC5-075CD29F79FC}"/>
              </a:ext>
              <a:ext uri="{C183D7F6-B498-43B3-948B-1728B52AA6E4}">
                <adec:decorative xmlns:adec="http://schemas.microsoft.com/office/drawing/2017/decorative" val="1"/>
              </a:ext>
            </a:extLst>
          </p:cNvPr>
          <p:cNvCxnSpPr>
            <a:cxnSpLocks/>
          </p:cNvCxnSpPr>
          <p:nvPr/>
        </p:nvCxnSpPr>
        <p:spPr>
          <a:xfrm rot="10800000" flipV="1">
            <a:off x="8549653" y="2612950"/>
            <a:ext cx="2327279" cy="2165754"/>
          </a:xfrm>
          <a:prstGeom prst="bentConnector3">
            <a:avLst>
              <a:gd name="adj1" fmla="val -25814"/>
            </a:avLst>
          </a:prstGeom>
          <a:ln w="76200">
            <a:solidFill>
              <a:schemeClr val="tx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6">
            <a:extLst>
              <a:ext uri="{FF2B5EF4-FFF2-40B4-BE49-F238E27FC236}">
                <a16:creationId xmlns:a16="http://schemas.microsoft.com/office/drawing/2014/main" id="{A47FA14F-7858-4160-968F-120C1DA1DF0A}"/>
              </a:ext>
              <a:ext uri="{C183D7F6-B498-43B3-948B-1728B52AA6E4}">
                <adec:decorative xmlns:adec="http://schemas.microsoft.com/office/drawing/2017/decorative" val="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6632" y="2341235"/>
            <a:ext cx="522467" cy="525999"/>
          </a:xfrm>
          <a:prstGeom prst="rect">
            <a:avLst/>
          </a:prstGeom>
          <a:noFill/>
          <a:ln w="10795" cap="flat" cmpd="sng" algn="ctr">
            <a:noFill/>
            <a:prstDash val="solid"/>
          </a:ln>
          <a:effectLst>
            <a:glow rad="139700">
              <a:schemeClr val="tx2">
                <a:alpha val="40000"/>
              </a:schemeClr>
            </a:glow>
            <a:softEdge rad="7620"/>
          </a:effectLst>
        </p:spPr>
      </p:pic>
      <p:pic>
        <p:nvPicPr>
          <p:cNvPr id="75" name="Picture 12">
            <a:extLst>
              <a:ext uri="{FF2B5EF4-FFF2-40B4-BE49-F238E27FC236}">
                <a16:creationId xmlns:a16="http://schemas.microsoft.com/office/drawing/2014/main" id="{CCA25FE2-86B8-4A81-BC86-DD419012D39F}"/>
              </a:ext>
              <a:ext uri="{C183D7F6-B498-43B3-948B-1728B52AA6E4}">
                <adec:decorative xmlns:adec="http://schemas.microsoft.com/office/drawing/2017/decorative" val="1"/>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5040" y="2344274"/>
            <a:ext cx="519921" cy="519921"/>
          </a:xfrm>
          <a:prstGeom prst="rect">
            <a:avLst/>
          </a:prstGeom>
          <a:noFill/>
          <a:ln w="10795" cap="flat" cmpd="sng" algn="ctr">
            <a:noFill/>
            <a:prstDash val="solid"/>
          </a:ln>
          <a:effectLst>
            <a:glow rad="139700">
              <a:schemeClr val="tx2">
                <a:alpha val="40000"/>
              </a:schemeClr>
            </a:glow>
            <a:softEdge rad="8890"/>
          </a:effectLst>
        </p:spPr>
      </p:pic>
      <p:pic>
        <p:nvPicPr>
          <p:cNvPr id="76" name="Graphic 75">
            <a:extLst>
              <a:ext uri="{FF2B5EF4-FFF2-40B4-BE49-F238E27FC236}">
                <a16:creationId xmlns:a16="http://schemas.microsoft.com/office/drawing/2014/main" id="{769B6422-B902-4CB0-A091-3F067CC48D3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23333" y="2337692"/>
            <a:ext cx="525999" cy="525999"/>
          </a:xfrm>
          <a:prstGeom prst="rect">
            <a:avLst/>
          </a:prstGeom>
          <a:effectLst>
            <a:glow rad="139700">
              <a:schemeClr val="tx2">
                <a:alpha val="40000"/>
              </a:schemeClr>
            </a:glow>
          </a:effectLst>
        </p:spPr>
      </p:pic>
      <p:grpSp>
        <p:nvGrpSpPr>
          <p:cNvPr id="77" name="Group 76">
            <a:extLst>
              <a:ext uri="{FF2B5EF4-FFF2-40B4-BE49-F238E27FC236}">
                <a16:creationId xmlns:a16="http://schemas.microsoft.com/office/drawing/2014/main" id="{0A6574AA-DEC1-4B24-ABE2-E6A4ADB3393F}"/>
              </a:ext>
              <a:ext uri="{C183D7F6-B498-43B3-948B-1728B52AA6E4}">
                <adec:decorative xmlns:adec="http://schemas.microsoft.com/office/drawing/2017/decorative" val="1"/>
              </a:ext>
            </a:extLst>
          </p:cNvPr>
          <p:cNvGrpSpPr/>
          <p:nvPr/>
        </p:nvGrpSpPr>
        <p:grpSpPr>
          <a:xfrm>
            <a:off x="10127207" y="2287456"/>
            <a:ext cx="633556" cy="633556"/>
            <a:chOff x="9897614" y="3471418"/>
            <a:chExt cx="1414462" cy="1414463"/>
          </a:xfrm>
          <a:effectLst>
            <a:glow rad="139700">
              <a:schemeClr val="tx2">
                <a:alpha val="40000"/>
              </a:schemeClr>
            </a:glow>
          </a:effectLst>
        </p:grpSpPr>
        <p:sp>
          <p:nvSpPr>
            <p:cNvPr id="80" name="Donut 67">
              <a:extLst>
                <a:ext uri="{FF2B5EF4-FFF2-40B4-BE49-F238E27FC236}">
                  <a16:creationId xmlns:a16="http://schemas.microsoft.com/office/drawing/2014/main" id="{C44C28DF-B34C-4154-B530-B85772D40A12}"/>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IN" sz="1961" kern="0">
                <a:noFill/>
                <a:latin typeface="Segoe UI Semilight"/>
              </a:endParaRPr>
            </a:p>
          </p:txBody>
        </p:sp>
        <p:sp>
          <p:nvSpPr>
            <p:cNvPr id="81" name="Donut 67">
              <a:extLst>
                <a:ext uri="{FF2B5EF4-FFF2-40B4-BE49-F238E27FC236}">
                  <a16:creationId xmlns:a16="http://schemas.microsoft.com/office/drawing/2014/main" id="{FFA9318A-B3F9-47D1-99BE-16F67BC820BA}"/>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82" name="Freeform 69">
              <a:extLst>
                <a:ext uri="{FF2B5EF4-FFF2-40B4-BE49-F238E27FC236}">
                  <a16:creationId xmlns:a16="http://schemas.microsoft.com/office/drawing/2014/main" id="{3D0543DB-A16F-499D-A397-15D859711DC0}"/>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96A68D74-F95B-42BA-99FC-27AFD8F82BD8}"/>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4" name="Freeform: Shape 83">
              <a:extLst>
                <a:ext uri="{FF2B5EF4-FFF2-40B4-BE49-F238E27FC236}">
                  <a16:creationId xmlns:a16="http://schemas.microsoft.com/office/drawing/2014/main" id="{7EA69408-2CFE-4004-B34A-2EC4B4D6FF7B}"/>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5" name="Freeform: Shape 84">
              <a:extLst>
                <a:ext uri="{FF2B5EF4-FFF2-40B4-BE49-F238E27FC236}">
                  <a16:creationId xmlns:a16="http://schemas.microsoft.com/office/drawing/2014/main" id="{14FA3BEF-BF1A-47A5-81A7-C5A16B476E5D}"/>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6" name="Freeform: Shape 85">
              <a:extLst>
                <a:ext uri="{FF2B5EF4-FFF2-40B4-BE49-F238E27FC236}">
                  <a16:creationId xmlns:a16="http://schemas.microsoft.com/office/drawing/2014/main" id="{5CF99952-3044-47FA-8B60-9F6B4295698C}"/>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87" name="Freeform: Shape 86">
              <a:extLst>
                <a:ext uri="{FF2B5EF4-FFF2-40B4-BE49-F238E27FC236}">
                  <a16:creationId xmlns:a16="http://schemas.microsoft.com/office/drawing/2014/main" id="{6AF7F740-5E01-49DE-AFDF-36A7EBB0AAF3}"/>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0" name="Freeform: Shape 89">
              <a:extLst>
                <a:ext uri="{FF2B5EF4-FFF2-40B4-BE49-F238E27FC236}">
                  <a16:creationId xmlns:a16="http://schemas.microsoft.com/office/drawing/2014/main" id="{69FD36FE-78AD-4DC3-87EB-24934C2C9AD4}"/>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2" name="Freeform: Shape 91">
              <a:extLst>
                <a:ext uri="{FF2B5EF4-FFF2-40B4-BE49-F238E27FC236}">
                  <a16:creationId xmlns:a16="http://schemas.microsoft.com/office/drawing/2014/main" id="{6A7C17D9-C75B-464A-A6B2-9411D2C7EEBB}"/>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3" name="TextBox 92">
            <a:extLst>
              <a:ext uri="{FF2B5EF4-FFF2-40B4-BE49-F238E27FC236}">
                <a16:creationId xmlns:a16="http://schemas.microsoft.com/office/drawing/2014/main" id="{35841104-7A73-448C-8C4D-E5E2B400D1CB}"/>
              </a:ext>
              <a:ext uri="{C183D7F6-B498-43B3-948B-1728B52AA6E4}">
                <adec:decorative xmlns:adec="http://schemas.microsoft.com/office/drawing/2017/decorative" val="1"/>
              </a:ext>
            </a:extLst>
          </p:cNvPr>
          <p:cNvSpPr txBox="1"/>
          <p:nvPr/>
        </p:nvSpPr>
        <p:spPr>
          <a:xfrm>
            <a:off x="474452" y="2960554"/>
            <a:ext cx="1840531" cy="512935"/>
          </a:xfrm>
          <a:prstGeom prst="rect">
            <a:avLst/>
          </a:prstGeom>
          <a:noFill/>
        </p:spPr>
        <p:txBody>
          <a:bodyPr wrap="none" rtlCol="0">
            <a:spAutoFit/>
          </a:bodyPr>
          <a:lstStyle/>
          <a:p>
            <a:pPr algn="ctr" defTabSz="896386">
              <a:defRPr/>
            </a:pPr>
            <a:r>
              <a:rPr lang="en-US" sz="1372">
                <a:solidFill>
                  <a:srgbClr val="0078D4"/>
                </a:solidFill>
                <a:latin typeface="Segoe UI Semibold"/>
              </a:rPr>
              <a:t>App developer</a:t>
            </a:r>
          </a:p>
          <a:p>
            <a:pPr algn="ctr" defTabSz="896386">
              <a:defRPr/>
            </a:pPr>
            <a:r>
              <a:rPr lang="en-US" sz="1372">
                <a:solidFill>
                  <a:srgbClr val="0078D4"/>
                </a:solidFill>
                <a:latin typeface="Segoe UI Semibold"/>
              </a:rPr>
              <a:t>using Azure DevOps </a:t>
            </a:r>
          </a:p>
        </p:txBody>
      </p:sp>
      <p:grpSp>
        <p:nvGrpSpPr>
          <p:cNvPr id="94" name="Group 93">
            <a:extLst>
              <a:ext uri="{FF2B5EF4-FFF2-40B4-BE49-F238E27FC236}">
                <a16:creationId xmlns:a16="http://schemas.microsoft.com/office/drawing/2014/main" id="{CD017A5B-2F92-457A-9498-DF6A710AAFDE}"/>
              </a:ext>
              <a:ext uri="{C183D7F6-B498-43B3-948B-1728B52AA6E4}">
                <adec:decorative xmlns:adec="http://schemas.microsoft.com/office/drawing/2017/decorative" val="1"/>
              </a:ext>
            </a:extLst>
          </p:cNvPr>
          <p:cNvGrpSpPr/>
          <p:nvPr/>
        </p:nvGrpSpPr>
        <p:grpSpPr>
          <a:xfrm>
            <a:off x="1156548" y="2362012"/>
            <a:ext cx="476336" cy="553689"/>
            <a:chOff x="6185695" y="5061756"/>
            <a:chExt cx="742515" cy="863093"/>
          </a:xfrm>
          <a:solidFill>
            <a:schemeClr val="tx1"/>
          </a:solidFill>
        </p:grpSpPr>
        <p:sp>
          <p:nvSpPr>
            <p:cNvPr id="95" name="Oval 69">
              <a:extLst>
                <a:ext uri="{FF2B5EF4-FFF2-40B4-BE49-F238E27FC236}">
                  <a16:creationId xmlns:a16="http://schemas.microsoft.com/office/drawing/2014/main" id="{16273199-9E9C-42BB-A059-4815C73F5A06}"/>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100" name="Freeform 70">
              <a:extLst>
                <a:ext uri="{FF2B5EF4-FFF2-40B4-BE49-F238E27FC236}">
                  <a16:creationId xmlns:a16="http://schemas.microsoft.com/office/drawing/2014/main" id="{B7DD35F0-CE99-49D1-B75F-D91DD50BEC56}"/>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sp>
        <p:nvSpPr>
          <p:cNvPr id="101" name="TextBox 100">
            <a:extLst>
              <a:ext uri="{FF2B5EF4-FFF2-40B4-BE49-F238E27FC236}">
                <a16:creationId xmlns:a16="http://schemas.microsoft.com/office/drawing/2014/main" id="{987F75FC-6E9C-4103-8B28-01225ABABD2D}"/>
              </a:ext>
              <a:ext uri="{C183D7F6-B498-43B3-948B-1728B52AA6E4}">
                <adec:decorative xmlns:adec="http://schemas.microsoft.com/office/drawing/2017/decorative" val="1"/>
              </a:ext>
            </a:extLst>
          </p:cNvPr>
          <p:cNvSpPr txBox="1"/>
          <p:nvPr/>
        </p:nvSpPr>
        <p:spPr>
          <a:xfrm>
            <a:off x="339310" y="4621408"/>
            <a:ext cx="2110828" cy="512935"/>
          </a:xfrm>
          <a:prstGeom prst="rect">
            <a:avLst/>
          </a:prstGeom>
          <a:noFill/>
        </p:spPr>
        <p:txBody>
          <a:bodyPr wrap="none" rtlCol="0">
            <a:spAutoFit/>
          </a:bodyPr>
          <a:lstStyle/>
          <a:p>
            <a:pPr algn="ctr" defTabSz="896386">
              <a:defRPr/>
            </a:pPr>
            <a:r>
              <a:rPr lang="en-US" sz="1372">
                <a:solidFill>
                  <a:srgbClr val="0078D4"/>
                </a:solidFill>
                <a:latin typeface="Segoe UI Semibold"/>
              </a:rPr>
              <a:t>Data scientist using </a:t>
            </a:r>
          </a:p>
          <a:p>
            <a:pPr algn="ctr" defTabSz="896386">
              <a:defRPr/>
            </a:pPr>
            <a:r>
              <a:rPr lang="en-US" sz="1372">
                <a:solidFill>
                  <a:srgbClr val="0078D4"/>
                </a:solidFill>
                <a:latin typeface="Segoe UI Semibold"/>
              </a:rPr>
              <a:t>Azure Machine Learning</a:t>
            </a:r>
          </a:p>
        </p:txBody>
      </p:sp>
      <p:grpSp>
        <p:nvGrpSpPr>
          <p:cNvPr id="102" name="Group 101">
            <a:extLst>
              <a:ext uri="{FF2B5EF4-FFF2-40B4-BE49-F238E27FC236}">
                <a16:creationId xmlns:a16="http://schemas.microsoft.com/office/drawing/2014/main" id="{E1AA011E-6302-4FB5-9402-46521CF8A15F}"/>
              </a:ext>
              <a:ext uri="{C183D7F6-B498-43B3-948B-1728B52AA6E4}">
                <adec:decorative xmlns:adec="http://schemas.microsoft.com/office/drawing/2017/decorative" val="1"/>
              </a:ext>
            </a:extLst>
          </p:cNvPr>
          <p:cNvGrpSpPr/>
          <p:nvPr/>
        </p:nvGrpSpPr>
        <p:grpSpPr>
          <a:xfrm>
            <a:off x="1156548" y="4040588"/>
            <a:ext cx="476336" cy="553689"/>
            <a:chOff x="6185695" y="5061756"/>
            <a:chExt cx="742515" cy="863093"/>
          </a:xfrm>
        </p:grpSpPr>
        <p:sp>
          <p:nvSpPr>
            <p:cNvPr id="103" name="Oval 69">
              <a:extLst>
                <a:ext uri="{FF2B5EF4-FFF2-40B4-BE49-F238E27FC236}">
                  <a16:creationId xmlns:a16="http://schemas.microsoft.com/office/drawing/2014/main" id="{98C5ECBC-E8C3-4CB4-8F56-7BA5680D9E2C}"/>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104" name="Freeform 70">
              <a:extLst>
                <a:ext uri="{FF2B5EF4-FFF2-40B4-BE49-F238E27FC236}">
                  <a16:creationId xmlns:a16="http://schemas.microsoft.com/office/drawing/2014/main" id="{3450F4D6-1E43-4EC5-9D3C-4B46A83DAD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pic>
        <p:nvPicPr>
          <p:cNvPr id="3" name="Recorded Sound">
            <a:hlinkClick r:id="" action="ppaction://media"/>
            <a:extLst>
              <a:ext uri="{FF2B5EF4-FFF2-40B4-BE49-F238E27FC236}">
                <a16:creationId xmlns:a16="http://schemas.microsoft.com/office/drawing/2014/main" id="{8CFD29FE-6464-4FA1-8487-9E826885B476}"/>
              </a:ext>
              <a:ext uri="{C183D7F6-B498-43B3-948B-1728B52AA6E4}">
                <adec:decorative xmlns:adec="http://schemas.microsoft.com/office/drawing/2017/decorative" val="1"/>
              </a:ext>
            </a:extLst>
          </p:cNvPr>
          <p:cNvPicPr>
            <a:picLocks noChangeAspect="1"/>
          </p:cNvPicPr>
          <p:nvPr>
            <a:audioFile r:link="rId1"/>
            <p:extLst>
              <p:ext uri="{DAA4B4D4-6D71-4841-9C94-3DE7FCFB9230}">
                <p14:media xmlns:p14="http://schemas.microsoft.com/office/powerpoint/2010/main" r:embed="rId2">
                  <p14:trim end="629.229"/>
                  <p14:bmkLst>
                    <p14:bmk name="Bookmark 1" time="0"/>
                  </p14:bmkLst>
                </p14:media>
              </p:ext>
            </p:extLst>
          </p:nvPr>
        </p:nvPicPr>
        <p:blipFill>
          <a:blip r:embed="rId11"/>
          <a:stretch>
            <a:fillRect/>
          </a:stretch>
        </p:blipFill>
        <p:spPr>
          <a:xfrm>
            <a:off x="12340056" y="3303946"/>
            <a:ext cx="340829" cy="340829"/>
          </a:xfrm>
          <a:prstGeom prst="rect">
            <a:avLst/>
          </a:prstGeom>
        </p:spPr>
      </p:pic>
      <p:pic>
        <p:nvPicPr>
          <p:cNvPr id="108" name="Picture 2">
            <a:extLst>
              <a:ext uri="{FF2B5EF4-FFF2-40B4-BE49-F238E27FC236}">
                <a16:creationId xmlns:a16="http://schemas.microsoft.com/office/drawing/2014/main" id="{76F0571B-A3CD-4049-AF51-967C221FB90B}"/>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24709" y="3784889"/>
            <a:ext cx="420552" cy="420552"/>
          </a:xfrm>
          <a:prstGeom prst="rect">
            <a:avLst/>
          </a:prstGeom>
          <a:noFill/>
          <a:extLst>
            <a:ext uri="{909E8E84-426E-40DD-AFC4-6F175D3DCCD1}">
              <a14:hiddenFill xmlns:a14="http://schemas.microsoft.com/office/drawing/2010/main">
                <a:solidFill>
                  <a:srgbClr val="FFFFFF"/>
                </a:solidFill>
              </a14:hiddenFill>
            </a:ext>
          </a:extLst>
        </p:spPr>
      </p:pic>
      <p:sp>
        <p:nvSpPr>
          <p:cNvPr id="109" name="Rectangle 108">
            <a:extLst>
              <a:ext uri="{FF2B5EF4-FFF2-40B4-BE49-F238E27FC236}">
                <a16:creationId xmlns:a16="http://schemas.microsoft.com/office/drawing/2014/main" id="{FD6AB4D1-6E33-47B8-A93E-B7D633FFFDC0}"/>
              </a:ext>
              <a:ext uri="{C183D7F6-B498-43B3-948B-1728B52AA6E4}">
                <adec:decorative xmlns:adec="http://schemas.microsoft.com/office/drawing/2017/decorative" val="1"/>
              </a:ext>
            </a:extLst>
          </p:cNvPr>
          <p:cNvSpPr/>
          <p:nvPr/>
        </p:nvSpPr>
        <p:spPr>
          <a:xfrm>
            <a:off x="6674706" y="3853370"/>
            <a:ext cx="4271564" cy="280605"/>
          </a:xfrm>
          <a:prstGeom prst="rect">
            <a:avLst/>
          </a:prstGeom>
        </p:spPr>
        <p:txBody>
          <a:bodyPr wrap="none">
            <a:spAutoFit/>
          </a:bodyPr>
          <a:lstStyle/>
          <a:p>
            <a:pPr defTabSz="896386">
              <a:lnSpc>
                <a:spcPct val="90000"/>
              </a:lnSpc>
              <a:spcAft>
                <a:spcPts val="588"/>
              </a:spcAft>
              <a:defRPr/>
            </a:pPr>
            <a:r>
              <a:rPr lang="en-US" sz="1372">
                <a:solidFill>
                  <a:srgbClr val="1A1A1A"/>
                </a:solidFill>
                <a:latin typeface="Segoe UI"/>
                <a:cs typeface="Courier New" panose="02070309020205020404" pitchFamily="49" charset="0"/>
              </a:rPr>
              <a:t>Azure Machine Learning extension for Azure DevOps</a:t>
            </a:r>
          </a:p>
        </p:txBody>
      </p:sp>
      <p:pic>
        <p:nvPicPr>
          <p:cNvPr id="110" name="Picture 2">
            <a:extLst>
              <a:ext uri="{FF2B5EF4-FFF2-40B4-BE49-F238E27FC236}">
                <a16:creationId xmlns:a16="http://schemas.microsoft.com/office/drawing/2014/main" id="{78A49A2F-8867-476C-8F6C-5B7ACEA5DE4C}"/>
              </a:ext>
              <a:ext uri="{C183D7F6-B498-43B3-948B-1728B52AA6E4}">
                <adec:decorative xmlns:adec="http://schemas.microsoft.com/office/drawing/2017/decorative" val="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18926" y="3684085"/>
            <a:ext cx="780186" cy="609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996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MediaBookmark" delay="0">
                        <p:tgtEl>
                          <p14:bmkTgt spid="3" bmkName="Bookmark 1"/>
                        </p:tgtEl>
                      </p:cond>
                    </p:stCondLst>
                    <p:endSync evt="end" delay="0">
                      <p:rtn val="all"/>
                    </p:endSync>
                    <p:childTnLst>
                      <p:par>
                        <p:cTn id="9" fill="hold">
                          <p:stCondLst>
                            <p:cond delay="0"/>
                          </p:stCondLst>
                          <p:childTnLst>
                            <p:par>
                              <p:cTn id="10" fill="hold">
                                <p:stCondLst>
                                  <p:cond delay="0"/>
                                </p:stCondLst>
                                <p:childTnLst>
                                  <p:par>
                                    <p:cTn id="11" presetID="21" presetClass="entr" presetSubtype="1"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heel(1)">
                                          <p:cBhvr>
                                            <p:cTn id="13" dur="1250"/>
                                            <p:tgtEl>
                                              <p:spTgt spid="72"/>
                                            </p:tgtEl>
                                          </p:cBhvr>
                                        </p:animEffect>
                                      </p:childTnLst>
                                    </p:cTn>
                                  </p:par>
                                  <p:par>
                                    <p:cTn id="14" presetID="21" presetClass="entr" presetSubtype="1"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heel(1)">
                                          <p:cBhvr>
                                            <p:cTn id="16" dur="1250"/>
                                            <p:tgtEl>
                                              <p:spTgt spid="71"/>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250"/>
                                            <p:tgtEl>
                                              <p:spTgt spid="76"/>
                                            </p:tgtEl>
                                          </p:cBhvr>
                                        </p:animEffect>
                                      </p:childTnLst>
                                    </p:cTn>
                                  </p:par>
                                  <p:par>
                                    <p:cTn id="21" presetID="3" presetClass="emph" presetSubtype="2" fill="hold" grpId="0" nodeType="withEffect">
                                      <p:stCondLst>
                                        <p:cond delay="0"/>
                                      </p:stCondLst>
                                      <p:childTnLst>
                                        <p:animClr clrSpc="rgb" dir="cw">
                                          <p:cBhvr override="childStyle">
                                            <p:cTn id="22" dur="150" fill="hold"/>
                                            <p:tgtEl>
                                              <p:spTgt spid="69">
                                                <p:txEl>
                                                  <p:pRg st="0" end="0"/>
                                                </p:txEl>
                                              </p:spTgt>
                                            </p:tgtEl>
                                            <p:attrNameLst>
                                              <p:attrName>style.color</p:attrName>
                                            </p:attrNameLst>
                                          </p:cBhvr>
                                          <p:to>
                                            <a:schemeClr val="accent2"/>
                                          </p:to>
                                        </p:animClr>
                                      </p:childTnLst>
                                    </p:cTn>
                                  </p:par>
                                  <p:par>
                                    <p:cTn id="23" presetID="10" presetClass="exit" presetSubtype="0" fill="hold" nodeType="withEffect">
                                      <p:stCondLst>
                                        <p:cond delay="250"/>
                                      </p:stCondLst>
                                      <p:childTnLst>
                                        <p:animEffect transition="out" filter="fade">
                                          <p:cBhvr>
                                            <p:cTn id="24" dur="500"/>
                                            <p:tgtEl>
                                              <p:spTgt spid="76"/>
                                            </p:tgtEl>
                                          </p:cBhvr>
                                        </p:animEffect>
                                        <p:set>
                                          <p:cBhvr>
                                            <p:cTn id="25" dur="1" fill="hold">
                                              <p:stCondLst>
                                                <p:cond delay="499"/>
                                              </p:stCondLst>
                                            </p:cTn>
                                            <p:tgtEl>
                                              <p:spTgt spid="76"/>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250"/>
                                            <p:tgtEl>
                                              <p:spTgt spid="75"/>
                                            </p:tgtEl>
                                          </p:cBhvr>
                                        </p:animEffect>
                                      </p:childTnLst>
                                    </p:cTn>
                                  </p:par>
                                  <p:par>
                                    <p:cTn id="30" presetID="3" presetClass="emph" presetSubtype="2" fill="hold" grpId="0" nodeType="withEffect">
                                      <p:stCondLst>
                                        <p:cond delay="0"/>
                                      </p:stCondLst>
                                      <p:childTnLst>
                                        <p:animClr clrSpc="rgb" dir="cw">
                                          <p:cBhvr override="childStyle">
                                            <p:cTn id="31" dur="150" fill="hold"/>
                                            <p:tgtEl>
                                              <p:spTgt spid="74">
                                                <p:txEl>
                                                  <p:pRg st="0" end="0"/>
                                                </p:txEl>
                                              </p:spTgt>
                                            </p:tgtEl>
                                            <p:attrNameLst>
                                              <p:attrName>style.color</p:attrName>
                                            </p:attrNameLst>
                                          </p:cBhvr>
                                          <p:to>
                                            <a:schemeClr val="accent2"/>
                                          </p:to>
                                        </p:animClr>
                                      </p:childTnLst>
                                    </p:cTn>
                                  </p:par>
                                  <p:par>
                                    <p:cTn id="32" presetID="10" presetClass="exit" presetSubtype="0" fill="hold" nodeType="withEffect">
                                      <p:stCondLst>
                                        <p:cond delay="250"/>
                                      </p:stCondLst>
                                      <p:childTnLst>
                                        <p:animEffect transition="out" filter="fade">
                                          <p:cBhvr>
                                            <p:cTn id="33" dur="500"/>
                                            <p:tgtEl>
                                              <p:spTgt spid="75"/>
                                            </p:tgtEl>
                                          </p:cBhvr>
                                        </p:animEffect>
                                        <p:set>
                                          <p:cBhvr>
                                            <p:cTn id="34" dur="1" fill="hold">
                                              <p:stCondLst>
                                                <p:cond delay="499"/>
                                              </p:stCondLst>
                                            </p:cTn>
                                            <p:tgtEl>
                                              <p:spTgt spid="75"/>
                                            </p:tgtEl>
                                            <p:attrNameLst>
                                              <p:attrName>style.visibility</p:attrName>
                                            </p:attrNameLst>
                                          </p:cBhvr>
                                          <p:to>
                                            <p:strVal val="hidden"/>
                                          </p:to>
                                        </p:se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3" presetClass="emph" presetSubtype="2" fill="hold" grpId="0" nodeType="withEffect">
                                      <p:stCondLst>
                                        <p:cond delay="0"/>
                                      </p:stCondLst>
                                      <p:childTnLst>
                                        <p:animClr clrSpc="rgb" dir="cw">
                                          <p:cBhvr override="childStyle">
                                            <p:cTn id="40" dur="150" fill="hold"/>
                                            <p:tgtEl>
                                              <p:spTgt spid="78">
                                                <p:txEl>
                                                  <p:pRg st="0" end="0"/>
                                                </p:txEl>
                                              </p:spTgt>
                                            </p:tgtEl>
                                            <p:attrNameLst>
                                              <p:attrName>style.color</p:attrName>
                                            </p:attrNameLst>
                                          </p:cBhvr>
                                          <p:to>
                                            <a:schemeClr val="accent2"/>
                                          </p:to>
                                        </p:animClr>
                                      </p:childTnLst>
                                    </p:cTn>
                                  </p:par>
                                  <p:par>
                                    <p:cTn id="41" presetID="10" presetClass="exit" presetSubtype="0" fill="hold" nodeType="withEffect">
                                      <p:stCondLst>
                                        <p:cond delay="250"/>
                                      </p:stCondLst>
                                      <p:childTnLst>
                                        <p:animEffect transition="out" filter="fade">
                                          <p:cBhvr>
                                            <p:cTn id="42" dur="500"/>
                                            <p:tgtEl>
                                              <p:spTgt spid="73"/>
                                            </p:tgtEl>
                                          </p:cBhvr>
                                        </p:animEffect>
                                        <p:set>
                                          <p:cBhvr>
                                            <p:cTn id="43" dur="1" fill="hold">
                                              <p:stCondLst>
                                                <p:cond delay="499"/>
                                              </p:stCondLst>
                                            </p:cTn>
                                            <p:tgtEl>
                                              <p:spTgt spid="73"/>
                                            </p:tgtEl>
                                            <p:attrNameLst>
                                              <p:attrName>style.visibility</p:attrName>
                                            </p:attrNameLst>
                                          </p:cBhvr>
                                          <p:to>
                                            <p:strVal val="hidden"/>
                                          </p:to>
                                        </p:se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250"/>
                                            <p:tgtEl>
                                              <p:spTgt spid="77"/>
                                            </p:tgtEl>
                                          </p:cBhvr>
                                        </p:animEffect>
                                      </p:childTnLst>
                                    </p:cTn>
                                  </p:par>
                                  <p:par>
                                    <p:cTn id="48" presetID="3" presetClass="emph" presetSubtype="2" fill="hold" grpId="0" nodeType="withEffect">
                                      <p:stCondLst>
                                        <p:cond delay="0"/>
                                      </p:stCondLst>
                                      <p:childTnLst>
                                        <p:animClr clrSpc="rgb" dir="cw">
                                          <p:cBhvr override="childStyle">
                                            <p:cTn id="49" dur="150" fill="hold"/>
                                            <p:tgtEl>
                                              <p:spTgt spid="79">
                                                <p:txEl>
                                                  <p:pRg st="0" end="0"/>
                                                </p:txEl>
                                              </p:spTgt>
                                            </p:tgtEl>
                                            <p:attrNameLst>
                                              <p:attrName>style.color</p:attrName>
                                            </p:attrNameLst>
                                          </p:cBhvr>
                                          <p:to>
                                            <a:schemeClr val="accent2"/>
                                          </p:to>
                                        </p:animClr>
                                      </p:childTnLst>
                                    </p:cTn>
                                  </p:par>
                                  <p:par>
                                    <p:cTn id="50" presetID="10" presetClass="exit" presetSubtype="0" fill="hold" nodeType="withEffect">
                                      <p:stCondLst>
                                        <p:cond delay="250"/>
                                      </p:stCondLst>
                                      <p:childTnLst>
                                        <p:animEffect transition="out" filter="fad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childTnLst>
                              </p:cTn>
                            </p:par>
                            <p:par>
                              <p:cTn id="53" fill="hold">
                                <p:stCondLst>
                                  <p:cond delay="4250"/>
                                </p:stCondLst>
                                <p:childTnLst>
                                  <p:par>
                                    <p:cTn id="54" presetID="3" presetClass="emph" presetSubtype="2" fill="hold" grpId="1" nodeType="afterEffect">
                                      <p:stCondLst>
                                        <p:cond delay="0"/>
                                      </p:stCondLst>
                                      <p:childTnLst>
                                        <p:animClr clrSpc="rgb" dir="cw">
                                          <p:cBhvr override="childStyle">
                                            <p:cTn id="55" dur="250" fill="hold"/>
                                            <p:tgtEl>
                                              <p:spTgt spid="69">
                                                <p:txEl>
                                                  <p:pRg st="0" end="0"/>
                                                </p:txEl>
                                              </p:spTgt>
                                            </p:tgtEl>
                                            <p:attrNameLst>
                                              <p:attrName>style.color</p:attrName>
                                            </p:attrNameLst>
                                          </p:cBhvr>
                                          <p:to>
                                            <a:srgbClr val="0078D4"/>
                                          </p:to>
                                        </p:animClr>
                                      </p:childTnLst>
                                    </p:cTn>
                                  </p:par>
                                  <p:par>
                                    <p:cTn id="56" presetID="3" presetClass="emph" presetSubtype="2" fill="hold" grpId="1" nodeType="withEffect">
                                      <p:stCondLst>
                                        <p:cond delay="0"/>
                                      </p:stCondLst>
                                      <p:childTnLst>
                                        <p:animClr clrSpc="rgb" dir="cw">
                                          <p:cBhvr override="childStyle">
                                            <p:cTn id="57" dur="250" fill="hold"/>
                                            <p:tgtEl>
                                              <p:spTgt spid="74">
                                                <p:txEl>
                                                  <p:pRg st="0" end="0"/>
                                                </p:txEl>
                                              </p:spTgt>
                                            </p:tgtEl>
                                            <p:attrNameLst>
                                              <p:attrName>style.color</p:attrName>
                                            </p:attrNameLst>
                                          </p:cBhvr>
                                          <p:to>
                                            <a:srgbClr val="0078D4"/>
                                          </p:to>
                                        </p:animClr>
                                      </p:childTnLst>
                                    </p:cTn>
                                  </p:par>
                                  <p:par>
                                    <p:cTn id="58" presetID="3" presetClass="emph" presetSubtype="2" fill="hold" grpId="1" nodeType="withEffect">
                                      <p:stCondLst>
                                        <p:cond delay="0"/>
                                      </p:stCondLst>
                                      <p:childTnLst>
                                        <p:animClr clrSpc="rgb" dir="cw">
                                          <p:cBhvr override="childStyle">
                                            <p:cTn id="59" dur="250" fill="hold"/>
                                            <p:tgtEl>
                                              <p:spTgt spid="78">
                                                <p:txEl>
                                                  <p:pRg st="0" end="0"/>
                                                </p:txEl>
                                              </p:spTgt>
                                            </p:tgtEl>
                                            <p:attrNameLst>
                                              <p:attrName>style.color</p:attrName>
                                            </p:attrNameLst>
                                          </p:cBhvr>
                                          <p:to>
                                            <a:srgbClr val="0078D4"/>
                                          </p:to>
                                        </p:animClr>
                                      </p:childTnLst>
                                    </p:cTn>
                                  </p:par>
                                  <p:par>
                                    <p:cTn id="60" presetID="3" presetClass="emph" presetSubtype="2" fill="hold" grpId="1" nodeType="withEffect">
                                      <p:stCondLst>
                                        <p:cond delay="0"/>
                                      </p:stCondLst>
                                      <p:childTnLst>
                                        <p:animClr clrSpc="rgb" dir="cw">
                                          <p:cBhvr override="childStyle">
                                            <p:cTn id="61" dur="250" fill="hold"/>
                                            <p:tgtEl>
                                              <p:spTgt spid="79">
                                                <p:txEl>
                                                  <p:pRg st="0" end="0"/>
                                                </p:txEl>
                                              </p:spTgt>
                                            </p:tgtEl>
                                            <p:attrNameLst>
                                              <p:attrName>style.color</p:attrName>
                                            </p:attrNameLst>
                                          </p:cBhvr>
                                          <p:to>
                                            <a:srgbClr val="0078D4"/>
                                          </p:to>
                                        </p:animClr>
                                      </p:childTnLst>
                                    </p:cTn>
                                  </p:par>
                                  <p:par>
                                    <p:cTn id="62" presetID="10" presetClass="exit" presetSubtype="0" fill="hold" nodeType="withEffect">
                                      <p:stCondLst>
                                        <p:cond delay="0"/>
                                      </p:stCondLst>
                                      <p:childTnLst>
                                        <p:animEffect transition="out" filter="fade">
                                          <p:cBhvr>
                                            <p:cTn id="63" dur="500"/>
                                            <p:tgtEl>
                                              <p:spTgt spid="72"/>
                                            </p:tgtEl>
                                          </p:cBhvr>
                                        </p:animEffect>
                                        <p:set>
                                          <p:cBhvr>
                                            <p:cTn id="64" dur="1" fill="hold">
                                              <p:stCondLst>
                                                <p:cond delay="499"/>
                                              </p:stCondLst>
                                            </p:cTn>
                                            <p:tgtEl>
                                              <p:spTgt spid="7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1"/>
                                            </p:tgtEl>
                                          </p:cBhvr>
                                        </p:animEffect>
                                        <p:set>
                                          <p:cBhvr>
                                            <p:cTn id="67" dur="1" fill="hold">
                                              <p:stCondLst>
                                                <p:cond delay="499"/>
                                              </p:stCondLst>
                                            </p:cTn>
                                            <p:tgtEl>
                                              <p:spTgt spid="71"/>
                                            </p:tgtEl>
                                            <p:attrNameLst>
                                              <p:attrName>style.visibility</p:attrName>
                                            </p:attrNameLst>
                                          </p:cBhvr>
                                          <p:to>
                                            <p:strVal val="hidden"/>
                                          </p:to>
                                        </p:set>
                                      </p:childTnLst>
                                    </p:cTn>
                                  </p:par>
                                </p:childTnLst>
                              </p:cTn>
                            </p:par>
                          </p:childTnLst>
                        </p:cTn>
                      </p:par>
                    </p:childTnLst>
                  </p:cTn>
                  <p:nextCondLst>
                    <p:cond evt="onMediaBookmark" delay="0">
                      <p:tgtEl>
                        <p14:bmkTgt spid="3" bmkName="Bookmark 1"/>
                      </p:tgtEl>
                    </p:cond>
                  </p:nextCondLst>
                </p:seq>
              </p:childTnLst>
            </p:cTn>
          </p:par>
        </p:tnLst>
        <p:bldLst>
          <p:bldP spid="69" grpId="0" build="p"/>
          <p:bldP spid="69" grpId="1" build="allAtOnce"/>
          <p:bldP spid="74" grpId="0" build="p"/>
          <p:bldP spid="74" grpId="1" build="allAtOnce"/>
          <p:bldP spid="78" grpId="0" build="p"/>
          <p:bldP spid="78" grpId="1" build="allAtOnce"/>
          <p:bldP spid="79" grpId="0" build="p"/>
          <p:bldP spid="79" grpId="1" build="allAtOnce"/>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3"/>
                    </p:tgtEl>
                  </p:cMediaNode>
                </p:audio>
              </p:childTnLst>
            </p:cTn>
          </p:par>
        </p:tn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B8A86D-ADE7-4D07-A13D-4E819F416240}"/>
              </a:ext>
              <a:ext uri="{C183D7F6-B498-43B3-948B-1728B52AA6E4}">
                <adec:decorative xmlns:adec="http://schemas.microsoft.com/office/drawing/2017/decorative" val="1"/>
              </a:ext>
            </a:extLst>
          </p:cNvPr>
          <p:cNvSpPr/>
          <p:nvPr/>
        </p:nvSpPr>
        <p:spPr bwMode="auto">
          <a:xfrm>
            <a:off x="0" y="5670064"/>
            <a:ext cx="12192000" cy="1187451"/>
          </a:xfrm>
          <a:prstGeom prst="rect">
            <a:avLst/>
          </a:prstGeom>
          <a:solidFill>
            <a:schemeClr val="tx2"/>
          </a:solidFill>
          <a:ln>
            <a:noFill/>
            <a:headEnd type="none" w="med" len="med"/>
            <a:tailEnd type="none" w="med" len="med"/>
          </a:ln>
          <a:effectLst>
            <a:outerShdw blurRad="215900" dist="38100" dir="16200000"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Graphic 3">
            <a:extLst>
              <a:ext uri="{FF2B5EF4-FFF2-40B4-BE49-F238E27FC236}">
                <a16:creationId xmlns:a16="http://schemas.microsoft.com/office/drawing/2014/main" id="{2696C382-B2E4-4F00-B59B-5C7243978FED}"/>
              </a:ext>
              <a:ext uri="{C183D7F6-B498-43B3-948B-1728B52AA6E4}">
                <adec:decorative xmlns:adec="http://schemas.microsoft.com/office/drawing/2017/decorative" val="1"/>
              </a:ext>
            </a:extLst>
          </p:cNvPr>
          <p:cNvSpPr/>
          <p:nvPr/>
        </p:nvSpPr>
        <p:spPr>
          <a:xfrm>
            <a:off x="751815"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80" name="Graphic 3">
            <a:extLst>
              <a:ext uri="{FF2B5EF4-FFF2-40B4-BE49-F238E27FC236}">
                <a16:creationId xmlns:a16="http://schemas.microsoft.com/office/drawing/2014/main" id="{7A892154-A5CB-4885-8857-CCA98A539AA6}"/>
              </a:ext>
              <a:ext uri="{C183D7F6-B498-43B3-948B-1728B52AA6E4}">
                <adec:decorative xmlns:adec="http://schemas.microsoft.com/office/drawing/2017/decorative" val="1"/>
              </a:ext>
            </a:extLst>
          </p:cNvPr>
          <p:cNvSpPr/>
          <p:nvPr/>
        </p:nvSpPr>
        <p:spPr>
          <a:xfrm>
            <a:off x="3850803"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101" name="Graphic 3">
            <a:extLst>
              <a:ext uri="{FF2B5EF4-FFF2-40B4-BE49-F238E27FC236}">
                <a16:creationId xmlns:a16="http://schemas.microsoft.com/office/drawing/2014/main" id="{81BE7537-0685-4142-912A-3197ADAB721C}"/>
              </a:ext>
              <a:ext uri="{C183D7F6-B498-43B3-948B-1728B52AA6E4}">
                <adec:decorative xmlns:adec="http://schemas.microsoft.com/office/drawing/2017/decorative" val="1"/>
              </a:ext>
            </a:extLst>
          </p:cNvPr>
          <p:cNvSpPr/>
          <p:nvPr/>
        </p:nvSpPr>
        <p:spPr>
          <a:xfrm>
            <a:off x="6526788"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102" name="Graphic 3">
            <a:extLst>
              <a:ext uri="{FF2B5EF4-FFF2-40B4-BE49-F238E27FC236}">
                <a16:creationId xmlns:a16="http://schemas.microsoft.com/office/drawing/2014/main" id="{02DDBC3B-7972-4BCA-83E0-1C316C75CF34}"/>
              </a:ext>
              <a:ext uri="{C183D7F6-B498-43B3-948B-1728B52AA6E4}">
                <adec:decorative xmlns:adec="http://schemas.microsoft.com/office/drawing/2017/decorative" val="1"/>
              </a:ext>
            </a:extLst>
          </p:cNvPr>
          <p:cNvSpPr/>
          <p:nvPr/>
        </p:nvSpPr>
        <p:spPr>
          <a:xfrm>
            <a:off x="9467289" y="6220862"/>
            <a:ext cx="180508" cy="180508"/>
          </a:xfrm>
          <a:prstGeom prst="rect">
            <a:avLst/>
          </a:prstGeom>
          <a:noFill/>
          <a:ln w="38100" cap="flat">
            <a:solidFill>
              <a:schemeClr val="bg1"/>
            </a:solidFill>
            <a:prstDash val="solid"/>
            <a:miter/>
          </a:ln>
        </p:spPr>
        <p:txBody>
          <a:bodyPr rtlCol="0" anchor="ctr"/>
          <a:lstStyle/>
          <a:p>
            <a:pPr defTabSz="896386">
              <a:defRPr/>
            </a:pPr>
            <a:endParaRPr lang="en-US">
              <a:solidFill>
                <a:prstClr val="white"/>
              </a:solidFill>
              <a:latin typeface="Segoe UI"/>
            </a:endParaRPr>
          </a:p>
        </p:txBody>
      </p:sp>
      <p:sp>
        <p:nvSpPr>
          <p:cNvPr id="3075" name="Title 3074">
            <a:extLst>
              <a:ext uri="{FF2B5EF4-FFF2-40B4-BE49-F238E27FC236}">
                <a16:creationId xmlns:a16="http://schemas.microsoft.com/office/drawing/2014/main" id="{69E5604F-0BB1-46A9-8D37-73FE212B907B}"/>
              </a:ext>
              <a:ext uri="{C183D7F6-B498-43B3-948B-1728B52AA6E4}">
                <adec:decorative xmlns:adec="http://schemas.microsoft.com/office/drawing/2017/decorative" val="1"/>
              </a:ext>
            </a:extLst>
          </p:cNvPr>
          <p:cNvSpPr>
            <a:spLocks noGrp="1"/>
          </p:cNvSpPr>
          <p:nvPr>
            <p:ph type="title"/>
          </p:nvPr>
        </p:nvSpPr>
        <p:spPr/>
        <p:txBody>
          <a:bodyPr/>
          <a:lstStyle/>
          <a:p>
            <a:r>
              <a:rPr lang="en-US" err="1"/>
              <a:t>MLOps</a:t>
            </a:r>
            <a:r>
              <a:rPr lang="en-US"/>
              <a:t> with Azure Machine Learning</a:t>
            </a:r>
          </a:p>
        </p:txBody>
      </p:sp>
      <p:pic>
        <p:nvPicPr>
          <p:cNvPr id="136" name="Picture 2">
            <a:extLst>
              <a:ext uri="{FF2B5EF4-FFF2-40B4-BE49-F238E27FC236}">
                <a16:creationId xmlns:a16="http://schemas.microsoft.com/office/drawing/2014/main" id="{1E7FEC84-EA17-40F8-B110-108A1A5DAE4C}"/>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62549" y="3776100"/>
            <a:ext cx="420552" cy="42055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92847D6-F910-4E06-85E3-4768FAE983AD}"/>
              </a:ext>
              <a:ext uri="{C183D7F6-B498-43B3-948B-1728B52AA6E4}">
                <adec:decorative xmlns:adec="http://schemas.microsoft.com/office/drawing/2017/decorative" val="1"/>
              </a:ext>
            </a:extLst>
          </p:cNvPr>
          <p:cNvSpPr txBox="1"/>
          <p:nvPr/>
        </p:nvSpPr>
        <p:spPr>
          <a:xfrm>
            <a:off x="1098730" y="6191676"/>
            <a:ext cx="2016956"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reproducibility</a:t>
            </a:r>
          </a:p>
        </p:txBody>
      </p:sp>
      <p:pic>
        <p:nvPicPr>
          <p:cNvPr id="64" name="Graphic 63">
            <a:extLst>
              <a:ext uri="{FF2B5EF4-FFF2-40B4-BE49-F238E27FC236}">
                <a16:creationId xmlns:a16="http://schemas.microsoft.com/office/drawing/2014/main" id="{94912D25-EF4E-4ECE-94B5-995B153FA5F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47" y="6162594"/>
            <a:ext cx="299542" cy="299542"/>
          </a:xfrm>
          <a:prstGeom prst="rect">
            <a:avLst/>
          </a:prstGeom>
        </p:spPr>
      </p:pic>
      <p:sp>
        <p:nvSpPr>
          <p:cNvPr id="65" name="TextBox 64">
            <a:extLst>
              <a:ext uri="{FF2B5EF4-FFF2-40B4-BE49-F238E27FC236}">
                <a16:creationId xmlns:a16="http://schemas.microsoft.com/office/drawing/2014/main" id="{D4AC7499-CEEF-481D-BC86-3404313F455C}"/>
              </a:ext>
              <a:ext uri="{C183D7F6-B498-43B3-948B-1728B52AA6E4}">
                <adec:decorative xmlns:adec="http://schemas.microsoft.com/office/drawing/2017/decorative" val="1"/>
              </a:ext>
            </a:extLst>
          </p:cNvPr>
          <p:cNvSpPr txBox="1"/>
          <p:nvPr/>
        </p:nvSpPr>
        <p:spPr>
          <a:xfrm>
            <a:off x="9812377" y="6191676"/>
            <a:ext cx="1537725"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retraining</a:t>
            </a:r>
          </a:p>
        </p:txBody>
      </p:sp>
      <p:pic>
        <p:nvPicPr>
          <p:cNvPr id="66" name="Graphic 65">
            <a:extLst>
              <a:ext uri="{FF2B5EF4-FFF2-40B4-BE49-F238E27FC236}">
                <a16:creationId xmlns:a16="http://schemas.microsoft.com/office/drawing/2014/main" id="{5344E861-EC3A-4AB5-ACE5-BE950BB897A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07773" y="6162594"/>
            <a:ext cx="299542" cy="299542"/>
          </a:xfrm>
          <a:prstGeom prst="rect">
            <a:avLst/>
          </a:prstGeom>
        </p:spPr>
      </p:pic>
      <p:sp>
        <p:nvSpPr>
          <p:cNvPr id="67" name="TextBox 66">
            <a:extLst>
              <a:ext uri="{FF2B5EF4-FFF2-40B4-BE49-F238E27FC236}">
                <a16:creationId xmlns:a16="http://schemas.microsoft.com/office/drawing/2014/main" id="{0B156B4F-6F62-4ACF-98BD-33A5385E4FEB}"/>
              </a:ext>
              <a:ext uri="{C183D7F6-B498-43B3-948B-1728B52AA6E4}">
                <adec:decorative xmlns:adec="http://schemas.microsoft.com/office/drawing/2017/decorative" val="1"/>
              </a:ext>
            </a:extLst>
          </p:cNvPr>
          <p:cNvSpPr txBox="1"/>
          <p:nvPr/>
        </p:nvSpPr>
        <p:spPr>
          <a:xfrm>
            <a:off x="6868133" y="6191676"/>
            <a:ext cx="186639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deployment</a:t>
            </a:r>
          </a:p>
        </p:txBody>
      </p:sp>
      <p:pic>
        <p:nvPicPr>
          <p:cNvPr id="68" name="Graphic 67">
            <a:extLst>
              <a:ext uri="{FF2B5EF4-FFF2-40B4-BE49-F238E27FC236}">
                <a16:creationId xmlns:a16="http://schemas.microsoft.com/office/drawing/2014/main" id="{DF091433-A0C8-4C8D-BD1D-8512D24588A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3529" y="6162594"/>
            <a:ext cx="299542" cy="299542"/>
          </a:xfrm>
          <a:prstGeom prst="rect">
            <a:avLst/>
          </a:prstGeom>
        </p:spPr>
      </p:pic>
      <p:sp>
        <p:nvSpPr>
          <p:cNvPr id="69" name="TextBox 68">
            <a:extLst>
              <a:ext uri="{FF2B5EF4-FFF2-40B4-BE49-F238E27FC236}">
                <a16:creationId xmlns:a16="http://schemas.microsoft.com/office/drawing/2014/main" id="{D5C7D103-DFCD-4C35-A5A2-765AE1E79BE7}"/>
              </a:ext>
              <a:ext uri="{C183D7F6-B498-43B3-948B-1728B52AA6E4}">
                <adec:decorative xmlns:adec="http://schemas.microsoft.com/office/drawing/2017/decorative" val="1"/>
              </a:ext>
            </a:extLst>
          </p:cNvPr>
          <p:cNvSpPr txBox="1"/>
          <p:nvPr/>
        </p:nvSpPr>
        <p:spPr>
          <a:xfrm>
            <a:off x="4192150" y="6191676"/>
            <a:ext cx="1598137" cy="241381"/>
          </a:xfrm>
          <a:prstGeom prst="rect">
            <a:avLst/>
          </a:prstGeom>
          <a:noFill/>
          <a:ln>
            <a:noFill/>
          </a:ln>
        </p:spPr>
        <p:txBody>
          <a:bodyPr wrap="square" lIns="0" tIns="0" rIns="0" bIns="0" rtlCol="0">
            <a:spAutoFit/>
          </a:bodyPr>
          <a:lstStyle/>
          <a:p>
            <a:pPr defTabSz="896386">
              <a:defRPr/>
            </a:pPr>
            <a:r>
              <a:rPr lang="en-US" sz="1568">
                <a:solidFill>
                  <a:prstClr val="white"/>
                </a:solidFill>
                <a:latin typeface="Segoe UI Semibold"/>
              </a:rPr>
              <a:t>Model validation</a:t>
            </a:r>
          </a:p>
        </p:txBody>
      </p:sp>
      <p:pic>
        <p:nvPicPr>
          <p:cNvPr id="70" name="Graphic 69">
            <a:extLst>
              <a:ext uri="{FF2B5EF4-FFF2-40B4-BE49-F238E27FC236}">
                <a16:creationId xmlns:a16="http://schemas.microsoft.com/office/drawing/2014/main" id="{B070D9BE-E513-4506-92E1-896B6D05F64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8929" y="6162594"/>
            <a:ext cx="299542" cy="299542"/>
          </a:xfrm>
          <a:prstGeom prst="rect">
            <a:avLst/>
          </a:prstGeom>
        </p:spPr>
      </p:pic>
      <p:sp>
        <p:nvSpPr>
          <p:cNvPr id="71" name="Rectangle 1">
            <a:extLst>
              <a:ext uri="{FF2B5EF4-FFF2-40B4-BE49-F238E27FC236}">
                <a16:creationId xmlns:a16="http://schemas.microsoft.com/office/drawing/2014/main" id="{DD1B91A0-3831-455A-93B4-BC715CA72122}"/>
              </a:ext>
              <a:ext uri="{C183D7F6-B498-43B3-948B-1728B52AA6E4}">
                <adec:decorative xmlns:adec="http://schemas.microsoft.com/office/drawing/2017/decorative" val="1"/>
              </a:ext>
            </a:extLst>
          </p:cNvPr>
          <p:cNvSpPr/>
          <p:nvPr/>
        </p:nvSpPr>
        <p:spPr bwMode="auto">
          <a:xfrm>
            <a:off x="1835659" y="3106935"/>
            <a:ext cx="1571068" cy="1177836"/>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solidFill>
                <a:srgbClr val="0078D3"/>
              </a:soli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 uri="{C183D7F6-B498-43B3-948B-1728B52AA6E4}">
                <adec:decorative xmlns:adec="http://schemas.microsoft.com/office/drawing/2017/decorative" val="1"/>
              </a:ext>
            </a:extLst>
          </p:cNvPr>
          <p:cNvSpPr txBox="1"/>
          <p:nvPr/>
        </p:nvSpPr>
        <p:spPr>
          <a:xfrm>
            <a:off x="4427112" y="3041443"/>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0078D4"/>
                </a:solidFill>
                <a:latin typeface="Segoe UI Semibold"/>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 uri="{C183D7F6-B498-43B3-948B-1728B52AA6E4}">
                <adec:decorative xmlns:adec="http://schemas.microsoft.com/office/drawing/2017/decorative" val="1"/>
              </a:ext>
            </a:extLst>
          </p:cNvPr>
          <p:cNvSpPr txBox="1"/>
          <p:nvPr/>
        </p:nvSpPr>
        <p:spPr>
          <a:xfrm>
            <a:off x="6064341" y="3041445"/>
            <a:ext cx="1501319" cy="525004"/>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Validate model</a:t>
            </a:r>
          </a:p>
        </p:txBody>
      </p:sp>
      <p:sp>
        <p:nvSpPr>
          <p:cNvPr id="74" name="TextBox 73">
            <a:extLst>
              <a:ext uri="{FF2B5EF4-FFF2-40B4-BE49-F238E27FC236}">
                <a16:creationId xmlns:a16="http://schemas.microsoft.com/office/drawing/2014/main" id="{640BF6DE-D222-4654-A0C3-4B6F8A42FCFD}"/>
              </a:ext>
              <a:ext uri="{C183D7F6-B498-43B3-948B-1728B52AA6E4}">
                <adec:decorative xmlns:adec="http://schemas.microsoft.com/office/drawing/2017/decorative" val="1"/>
              </a:ext>
            </a:extLst>
          </p:cNvPr>
          <p:cNvSpPr txBox="1"/>
          <p:nvPr/>
        </p:nvSpPr>
        <p:spPr>
          <a:xfrm>
            <a:off x="8028645" y="3041445"/>
            <a:ext cx="1318442" cy="525004"/>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Deploy model</a:t>
            </a:r>
          </a:p>
        </p:txBody>
      </p:sp>
      <p:sp>
        <p:nvSpPr>
          <p:cNvPr id="78" name="TextBox 77">
            <a:extLst>
              <a:ext uri="{FF2B5EF4-FFF2-40B4-BE49-F238E27FC236}">
                <a16:creationId xmlns:a16="http://schemas.microsoft.com/office/drawing/2014/main" id="{F926CDFA-A54E-4BFC-AE07-6D5EB60E4691}"/>
              </a:ext>
              <a:ext uri="{C183D7F6-B498-43B3-948B-1728B52AA6E4}">
                <adec:decorative xmlns:adec="http://schemas.microsoft.com/office/drawing/2017/decorative" val="1"/>
              </a:ext>
            </a:extLst>
          </p:cNvPr>
          <p:cNvSpPr txBox="1"/>
          <p:nvPr/>
        </p:nvSpPr>
        <p:spPr>
          <a:xfrm>
            <a:off x="9784764" y="3041445"/>
            <a:ext cx="1318442" cy="525004"/>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0078D4"/>
                </a:solidFill>
                <a:latin typeface="Segoe UI Semibold"/>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 uri="{C183D7F6-B498-43B3-948B-1728B52AA6E4}">
                <adec:decorative xmlns:adec="http://schemas.microsoft.com/office/drawing/2017/decorative" val="1"/>
              </a:ext>
            </a:extLst>
          </p:cNvPr>
          <p:cNvSpPr txBox="1"/>
          <p:nvPr/>
        </p:nvSpPr>
        <p:spPr>
          <a:xfrm>
            <a:off x="6980666" y="4621966"/>
            <a:ext cx="1568987" cy="307761"/>
          </a:xfrm>
          <a:prstGeom prst="rect">
            <a:avLst/>
          </a:prstGeom>
          <a:noFill/>
        </p:spPr>
        <p:txBody>
          <a:bodyPr wrap="square" lIns="89642" tIns="44821" rIns="89642" bIns="44821"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defTabSz="896386">
              <a:spcAft>
                <a:spcPts val="588"/>
              </a:spcAft>
              <a:defRPr/>
            </a:pPr>
            <a:r>
              <a:rPr lang="en-US" sz="1568">
                <a:solidFill>
                  <a:srgbClr val="0078D4"/>
                </a:solidFill>
                <a:latin typeface="Segoe UI Semibold"/>
              </a:rPr>
              <a:t>Retrain model</a:t>
            </a:r>
          </a:p>
        </p:txBody>
      </p:sp>
      <p:cxnSp>
        <p:nvCxnSpPr>
          <p:cNvPr id="88" name="Connector: Elbow 87">
            <a:extLst>
              <a:ext uri="{FF2B5EF4-FFF2-40B4-BE49-F238E27FC236}">
                <a16:creationId xmlns:a16="http://schemas.microsoft.com/office/drawing/2014/main" id="{0DA33A84-2D0F-4F79-8C18-666998EF69A4}"/>
              </a:ext>
              <a:ext uri="{C183D7F6-B498-43B3-948B-1728B52AA6E4}">
                <adec:decorative xmlns:adec="http://schemas.microsoft.com/office/drawing/2017/decorative" val="1"/>
              </a:ext>
            </a:extLst>
          </p:cNvPr>
          <p:cNvCxnSpPr>
            <a:cxnSpLocks/>
            <a:stCxn id="79" idx="1"/>
            <a:endCxn id="72" idx="2"/>
          </p:cNvCxnSpPr>
          <p:nvPr/>
        </p:nvCxnSpPr>
        <p:spPr>
          <a:xfrm rot="10800000">
            <a:off x="5086335" y="3349204"/>
            <a:ext cx="1894334" cy="1426643"/>
          </a:xfrm>
          <a:prstGeom prst="bentConnector2">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 uri="{C183D7F6-B498-43B3-948B-1728B52AA6E4}">
                <adec:decorative xmlns:adec="http://schemas.microsoft.com/office/drawing/2017/decorative" val="1"/>
              </a:ext>
            </a:extLst>
          </p:cNvPr>
          <p:cNvCxnSpPr>
            <a:cxnSpLocks/>
            <a:endCxn id="79" idx="3"/>
          </p:cNvCxnSpPr>
          <p:nvPr/>
        </p:nvCxnSpPr>
        <p:spPr>
          <a:xfrm rot="10800000" flipV="1">
            <a:off x="8549653" y="2610093"/>
            <a:ext cx="2327279" cy="2165754"/>
          </a:xfrm>
          <a:prstGeom prst="bentConnector3">
            <a:avLst>
              <a:gd name="adj1" fmla="val -25814"/>
            </a:avLst>
          </a:prstGeom>
          <a:ln w="19050">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995D1D4-A916-498E-ABD4-A5AF95C07FA8}"/>
              </a:ext>
              <a:ext uri="{C183D7F6-B498-43B3-948B-1728B52AA6E4}">
                <adec:decorative xmlns:adec="http://schemas.microsoft.com/office/drawing/2017/decorative" val="1"/>
              </a:ext>
            </a:extLst>
          </p:cNvPr>
          <p:cNvSpPr txBox="1"/>
          <p:nvPr/>
        </p:nvSpPr>
        <p:spPr>
          <a:xfrm>
            <a:off x="4427112"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Build app</a:t>
            </a:r>
          </a:p>
        </p:txBody>
      </p:sp>
      <p:sp>
        <p:nvSpPr>
          <p:cNvPr id="106" name="TextBox 105">
            <a:extLst>
              <a:ext uri="{FF2B5EF4-FFF2-40B4-BE49-F238E27FC236}">
                <a16:creationId xmlns:a16="http://schemas.microsoft.com/office/drawing/2014/main" id="{FA816544-D9CB-49D6-A620-4B0C65BFCC06}"/>
              </a:ext>
              <a:ext uri="{C183D7F6-B498-43B3-948B-1728B52AA6E4}">
                <adec:decorative xmlns:adec="http://schemas.microsoft.com/office/drawing/2017/decorative" val="1"/>
              </a:ext>
            </a:extLst>
          </p:cNvPr>
          <p:cNvSpPr txBox="1"/>
          <p:nvPr/>
        </p:nvSpPr>
        <p:spPr>
          <a:xfrm>
            <a:off x="275041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Collaborate</a:t>
            </a:r>
          </a:p>
        </p:txBody>
      </p:sp>
      <p:sp>
        <p:nvSpPr>
          <p:cNvPr id="137" name="TextBox 136">
            <a:extLst>
              <a:ext uri="{FF2B5EF4-FFF2-40B4-BE49-F238E27FC236}">
                <a16:creationId xmlns:a16="http://schemas.microsoft.com/office/drawing/2014/main" id="{FD5FBBC9-AF29-4E1F-8A22-F9EBDD1EF2A4}"/>
              </a:ext>
              <a:ext uri="{C183D7F6-B498-43B3-948B-1728B52AA6E4}">
                <adec:decorative xmlns:adec="http://schemas.microsoft.com/office/drawing/2017/decorative" val="1"/>
              </a:ext>
            </a:extLst>
          </p:cNvPr>
          <p:cNvSpPr txBox="1"/>
          <p:nvPr/>
        </p:nvSpPr>
        <p:spPr>
          <a:xfrm>
            <a:off x="6155780"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Test app</a:t>
            </a:r>
          </a:p>
        </p:txBody>
      </p:sp>
      <p:sp>
        <p:nvSpPr>
          <p:cNvPr id="138" name="TextBox 137">
            <a:extLst>
              <a:ext uri="{FF2B5EF4-FFF2-40B4-BE49-F238E27FC236}">
                <a16:creationId xmlns:a16="http://schemas.microsoft.com/office/drawing/2014/main" id="{1D358304-49D3-4C5D-9133-D543EBA4EB4F}"/>
              </a:ext>
              <a:ext uri="{C183D7F6-B498-43B3-948B-1728B52AA6E4}">
                <adec:decorative xmlns:adec="http://schemas.microsoft.com/office/drawing/2017/decorative" val="1"/>
              </a:ext>
            </a:extLst>
          </p:cNvPr>
          <p:cNvSpPr txBox="1"/>
          <p:nvPr/>
        </p:nvSpPr>
        <p:spPr>
          <a:xfrm>
            <a:off x="8028645"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Release app</a:t>
            </a:r>
          </a:p>
        </p:txBody>
      </p:sp>
      <p:sp>
        <p:nvSpPr>
          <p:cNvPr id="139" name="TextBox 138">
            <a:extLst>
              <a:ext uri="{FF2B5EF4-FFF2-40B4-BE49-F238E27FC236}">
                <a16:creationId xmlns:a16="http://schemas.microsoft.com/office/drawing/2014/main" id="{8CB482E7-CC34-46B5-B9B1-BF269389FAE8}"/>
              </a:ext>
              <a:ext uri="{C183D7F6-B498-43B3-948B-1728B52AA6E4}">
                <adec:decorative xmlns:adec="http://schemas.microsoft.com/office/drawing/2017/decorative" val="1"/>
              </a:ext>
            </a:extLst>
          </p:cNvPr>
          <p:cNvSpPr txBox="1"/>
          <p:nvPr/>
        </p:nvSpPr>
        <p:spPr>
          <a:xfrm>
            <a:off x="9784764" y="1863829"/>
            <a:ext cx="1318442" cy="307761"/>
          </a:xfrm>
          <a:prstGeom prst="rect">
            <a:avLst/>
          </a:prstGeom>
          <a:noFill/>
        </p:spPr>
        <p:txBody>
          <a:bodyPr wrap="square" lIns="89642" tIns="44821" rIns="89642" bIns="44821" rtlCol="0">
            <a:spAutoFit/>
          </a:bodyPr>
          <a:lstStyle/>
          <a:p>
            <a:pPr algn="ctr" defTabSz="896386">
              <a:lnSpc>
                <a:spcPct val="90000"/>
              </a:lnSpc>
              <a:spcAft>
                <a:spcPts val="588"/>
              </a:spcAft>
              <a:defRPr/>
            </a:pPr>
            <a:r>
              <a:rPr lang="en-US" sz="1568">
                <a:solidFill>
                  <a:srgbClr val="1A1A1A"/>
                </a:solidFill>
                <a:latin typeface="Segoe UI Semibold"/>
                <a:cs typeface="Courier New" panose="02070309020205020404" pitchFamily="49" charset="0"/>
              </a:rPr>
              <a:t>Monitor app</a:t>
            </a:r>
          </a:p>
        </p:txBody>
      </p:sp>
      <p:cxnSp>
        <p:nvCxnSpPr>
          <p:cNvPr id="140" name="Straight Arrow Connector 139">
            <a:extLst>
              <a:ext uri="{FF2B5EF4-FFF2-40B4-BE49-F238E27FC236}">
                <a16:creationId xmlns:a16="http://schemas.microsoft.com/office/drawing/2014/main" id="{BFAAC287-A2A7-4218-9A5C-359D1D884A4B}"/>
              </a:ext>
              <a:ext uri="{C183D7F6-B498-43B3-948B-1728B52AA6E4}">
                <adec:decorative xmlns:adec="http://schemas.microsoft.com/office/drawing/2017/decorative" val="1"/>
              </a:ext>
            </a:extLst>
          </p:cNvPr>
          <p:cNvCxnSpPr>
            <a:cxnSpLocks/>
          </p:cNvCxnSpPr>
          <p:nvPr/>
        </p:nvCxnSpPr>
        <p:spPr>
          <a:xfrm flipV="1">
            <a:off x="3894372" y="2538106"/>
            <a:ext cx="75927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 uri="{C183D7F6-B498-43B3-948B-1728B52AA6E4}">
                <adec:decorative xmlns:adec="http://schemas.microsoft.com/office/drawing/2017/decorative" val="1"/>
              </a:ext>
            </a:extLst>
          </p:cNvPr>
          <p:cNvCxnSpPr>
            <a:cxnSpLocks/>
          </p:cNvCxnSpPr>
          <p:nvPr/>
        </p:nvCxnSpPr>
        <p:spPr>
          <a:xfrm>
            <a:off x="5580971" y="2538106"/>
            <a:ext cx="92768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 uri="{C183D7F6-B498-43B3-948B-1728B52AA6E4}">
                <adec:decorative xmlns:adec="http://schemas.microsoft.com/office/drawing/2017/decorative" val="1"/>
              </a:ext>
            </a:extLst>
          </p:cNvPr>
          <p:cNvCxnSpPr>
            <a:cxnSpLocks/>
          </p:cNvCxnSpPr>
          <p:nvPr/>
        </p:nvCxnSpPr>
        <p:spPr>
          <a:xfrm>
            <a:off x="7175045" y="2538106"/>
            <a:ext cx="10776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 uri="{C183D7F6-B498-43B3-948B-1728B52AA6E4}">
                <adec:decorative xmlns:adec="http://schemas.microsoft.com/office/drawing/2017/decorative" val="1"/>
              </a:ext>
            </a:extLst>
          </p:cNvPr>
          <p:cNvCxnSpPr>
            <a:cxnSpLocks/>
          </p:cNvCxnSpPr>
          <p:nvPr/>
        </p:nvCxnSpPr>
        <p:spPr>
          <a:xfrm>
            <a:off x="9053323" y="2538106"/>
            <a:ext cx="94377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 uri="{C183D7F6-B498-43B3-948B-1728B52AA6E4}">
                <adec:decorative xmlns:adec="http://schemas.microsoft.com/office/drawing/2017/decorative" val="1"/>
              </a:ext>
            </a:extLst>
          </p:cNvPr>
          <p:cNvGrpSpPr/>
          <p:nvPr/>
        </p:nvGrpSpPr>
        <p:grpSpPr>
          <a:xfrm>
            <a:off x="3094595" y="2294361"/>
            <a:ext cx="630082" cy="631288"/>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US" sz="1961" kern="0">
                <a:noFill/>
                <a:latin typeface="Segoe UI Semilight"/>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225" kern="0">
                  <a:solidFill>
                    <a:srgbClr val="FFFFFF"/>
                  </a:solidFill>
                  <a:latin typeface="Segoe UI"/>
                </a:endParaRPr>
              </a:p>
            </p:txBody>
          </p:sp>
        </p:grpSp>
      </p:grpSp>
      <p:pic>
        <p:nvPicPr>
          <p:cNvPr id="156" name="Picture 6">
            <a:extLst>
              <a:ext uri="{FF2B5EF4-FFF2-40B4-BE49-F238E27FC236}">
                <a16:creationId xmlns:a16="http://schemas.microsoft.com/office/drawing/2014/main" id="{4AC7510A-6CE4-4315-8197-4CB4E3940C24}"/>
              </a:ext>
              <a:ext uri="{C183D7F6-B498-43B3-948B-1728B52AA6E4}">
                <adec:decorative xmlns:adec="http://schemas.microsoft.com/office/drawing/2017/decorative" val="1"/>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26632" y="2341235"/>
            <a:ext cx="522467" cy="525999"/>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7" name="Picture 12">
            <a:extLst>
              <a:ext uri="{FF2B5EF4-FFF2-40B4-BE49-F238E27FC236}">
                <a16:creationId xmlns:a16="http://schemas.microsoft.com/office/drawing/2014/main" id="{8772450E-8BAA-46B6-9A5E-3D579AF59EBC}"/>
              </a:ext>
              <a:ext uri="{C183D7F6-B498-43B3-948B-1728B52AA6E4}">
                <adec:decorative xmlns:adec="http://schemas.microsoft.com/office/drawing/2017/decorative" val="1"/>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55040" y="2344274"/>
            <a:ext cx="519921" cy="519921"/>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8" name="Graphic 157">
            <a:extLst>
              <a:ext uri="{FF2B5EF4-FFF2-40B4-BE49-F238E27FC236}">
                <a16:creationId xmlns:a16="http://schemas.microsoft.com/office/drawing/2014/main" id="{341DDEC5-C980-44C9-91DB-59859F6ADBFD}"/>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23333" y="2337692"/>
            <a:ext cx="525999" cy="525999"/>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 uri="{C183D7F6-B498-43B3-948B-1728B52AA6E4}">
                <adec:decorative xmlns:adec="http://schemas.microsoft.com/office/drawing/2017/decorative" val="1"/>
              </a:ext>
            </a:extLst>
          </p:cNvPr>
          <p:cNvCxnSpPr>
            <a:cxnSpLocks/>
          </p:cNvCxnSpPr>
          <p:nvPr/>
        </p:nvCxnSpPr>
        <p:spPr>
          <a:xfrm>
            <a:off x="1894309" y="2538106"/>
            <a:ext cx="108383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 uri="{C183D7F6-B498-43B3-948B-1728B52AA6E4}">
                <adec:decorative xmlns:adec="http://schemas.microsoft.com/office/drawing/2017/decorative" val="1"/>
              </a:ext>
            </a:extLst>
          </p:cNvPr>
          <p:cNvCxnSpPr>
            <a:cxnSpLocks/>
          </p:cNvCxnSpPr>
          <p:nvPr/>
        </p:nvCxnSpPr>
        <p:spPr>
          <a:xfrm flipV="1">
            <a:off x="3894372" y="2679569"/>
            <a:ext cx="75927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 uri="{C183D7F6-B498-43B3-948B-1728B52AA6E4}">
                <adec:decorative xmlns:adec="http://schemas.microsoft.com/office/drawing/2017/decorative" val="1"/>
              </a:ext>
            </a:extLst>
          </p:cNvPr>
          <p:cNvCxnSpPr>
            <a:cxnSpLocks/>
          </p:cNvCxnSpPr>
          <p:nvPr/>
        </p:nvCxnSpPr>
        <p:spPr>
          <a:xfrm>
            <a:off x="5580971" y="2679569"/>
            <a:ext cx="92768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 uri="{C183D7F6-B498-43B3-948B-1728B52AA6E4}">
                <adec:decorative xmlns:adec="http://schemas.microsoft.com/office/drawing/2017/decorative" val="1"/>
              </a:ext>
            </a:extLst>
          </p:cNvPr>
          <p:cNvCxnSpPr>
            <a:cxnSpLocks/>
          </p:cNvCxnSpPr>
          <p:nvPr/>
        </p:nvCxnSpPr>
        <p:spPr>
          <a:xfrm>
            <a:off x="7175045" y="2679569"/>
            <a:ext cx="1077692"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 uri="{C183D7F6-B498-43B3-948B-1728B52AA6E4}">
                <adec:decorative xmlns:adec="http://schemas.microsoft.com/office/drawing/2017/decorative" val="1"/>
              </a:ext>
            </a:extLst>
          </p:cNvPr>
          <p:cNvCxnSpPr>
            <a:cxnSpLocks/>
          </p:cNvCxnSpPr>
          <p:nvPr/>
        </p:nvCxnSpPr>
        <p:spPr>
          <a:xfrm>
            <a:off x="9053323" y="2679569"/>
            <a:ext cx="943774" cy="0"/>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75986B3-9578-4A72-B1BF-3A4F30A523B9}"/>
              </a:ext>
              <a:ext uri="{C183D7F6-B498-43B3-948B-1728B52AA6E4}">
                <adec:decorative xmlns:adec="http://schemas.microsoft.com/office/drawing/2017/decorative" val="1"/>
              </a:ext>
            </a:extLst>
          </p:cNvPr>
          <p:cNvSpPr/>
          <p:nvPr/>
        </p:nvSpPr>
        <p:spPr>
          <a:xfrm>
            <a:off x="6412548" y="3844581"/>
            <a:ext cx="4085626" cy="280605"/>
          </a:xfrm>
          <a:prstGeom prst="rect">
            <a:avLst/>
          </a:prstGeom>
        </p:spPr>
        <p:txBody>
          <a:bodyPr wrap="none">
            <a:spAutoFit/>
          </a:bodyPr>
          <a:lstStyle/>
          <a:p>
            <a:pPr defTabSz="896386">
              <a:lnSpc>
                <a:spcPct val="90000"/>
              </a:lnSpc>
              <a:spcAft>
                <a:spcPts val="588"/>
              </a:spcAft>
              <a:defRPr/>
            </a:pPr>
            <a:r>
              <a:rPr lang="en-US" sz="1372">
                <a:solidFill>
                  <a:srgbClr val="1A1A1A"/>
                </a:solidFill>
                <a:latin typeface="Segoe UI"/>
                <a:cs typeface="Courier New" panose="02070309020205020404" pitchFamily="49" charset="0"/>
              </a:rPr>
              <a:t>Audit trail management and model interpretability</a:t>
            </a:r>
          </a:p>
        </p:txBody>
      </p:sp>
      <p:sp>
        <p:nvSpPr>
          <p:cNvPr id="75" name="TextBox 74">
            <a:extLst>
              <a:ext uri="{FF2B5EF4-FFF2-40B4-BE49-F238E27FC236}">
                <a16:creationId xmlns:a16="http://schemas.microsoft.com/office/drawing/2014/main" id="{913A2C01-2470-43B6-ACE7-0BA54F0B7B60}"/>
              </a:ext>
              <a:ext uri="{C183D7F6-B498-43B3-948B-1728B52AA6E4}">
                <adec:decorative xmlns:adec="http://schemas.microsoft.com/office/drawing/2017/decorative" val="1"/>
              </a:ext>
            </a:extLst>
          </p:cNvPr>
          <p:cNvSpPr txBox="1"/>
          <p:nvPr/>
        </p:nvSpPr>
        <p:spPr>
          <a:xfrm>
            <a:off x="474452" y="2960554"/>
            <a:ext cx="1840531" cy="512935"/>
          </a:xfrm>
          <a:prstGeom prst="rect">
            <a:avLst/>
          </a:prstGeom>
          <a:noFill/>
        </p:spPr>
        <p:txBody>
          <a:bodyPr wrap="none" rtlCol="0">
            <a:spAutoFit/>
          </a:bodyPr>
          <a:lstStyle/>
          <a:p>
            <a:pPr algn="ctr" defTabSz="896386">
              <a:defRPr/>
            </a:pPr>
            <a:r>
              <a:rPr lang="en-US" sz="1372">
                <a:solidFill>
                  <a:srgbClr val="0078D4"/>
                </a:solidFill>
                <a:latin typeface="Segoe UI Semibold"/>
              </a:rPr>
              <a:t>App developer</a:t>
            </a:r>
          </a:p>
          <a:p>
            <a:pPr algn="ctr" defTabSz="896386">
              <a:defRPr/>
            </a:pPr>
            <a:r>
              <a:rPr lang="en-US" sz="1372">
                <a:solidFill>
                  <a:srgbClr val="0078D4"/>
                </a:solidFill>
                <a:latin typeface="Segoe UI Semibold"/>
              </a:rPr>
              <a:t>using Azure DevOps </a:t>
            </a:r>
          </a:p>
        </p:txBody>
      </p:sp>
      <p:grpSp>
        <p:nvGrpSpPr>
          <p:cNvPr id="76" name="Group 75">
            <a:extLst>
              <a:ext uri="{FF2B5EF4-FFF2-40B4-BE49-F238E27FC236}">
                <a16:creationId xmlns:a16="http://schemas.microsoft.com/office/drawing/2014/main" id="{FA997715-9AE9-4185-A159-FFAA9BB9C936}"/>
              </a:ext>
              <a:ext uri="{C183D7F6-B498-43B3-948B-1728B52AA6E4}">
                <adec:decorative xmlns:adec="http://schemas.microsoft.com/office/drawing/2017/decorative" val="1"/>
              </a:ext>
            </a:extLst>
          </p:cNvPr>
          <p:cNvGrpSpPr/>
          <p:nvPr/>
        </p:nvGrpSpPr>
        <p:grpSpPr>
          <a:xfrm>
            <a:off x="1156548" y="2362012"/>
            <a:ext cx="476336" cy="553689"/>
            <a:chOff x="6185695" y="5061756"/>
            <a:chExt cx="742515" cy="863093"/>
          </a:xfrm>
          <a:solidFill>
            <a:schemeClr val="tx1"/>
          </a:solidFill>
        </p:grpSpPr>
        <p:sp>
          <p:nvSpPr>
            <p:cNvPr id="81" name="Oval 69">
              <a:extLst>
                <a:ext uri="{FF2B5EF4-FFF2-40B4-BE49-F238E27FC236}">
                  <a16:creationId xmlns:a16="http://schemas.microsoft.com/office/drawing/2014/main" id="{0FB2CE48-3C34-4288-AC15-C5275B02513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82" name="Freeform 70">
              <a:extLst>
                <a:ext uri="{FF2B5EF4-FFF2-40B4-BE49-F238E27FC236}">
                  <a16:creationId xmlns:a16="http://schemas.microsoft.com/office/drawing/2014/main" id="{B640E4BD-19A9-4B56-B284-ED832BD86A74}"/>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sp>
        <p:nvSpPr>
          <p:cNvPr id="83" name="TextBox 82">
            <a:extLst>
              <a:ext uri="{FF2B5EF4-FFF2-40B4-BE49-F238E27FC236}">
                <a16:creationId xmlns:a16="http://schemas.microsoft.com/office/drawing/2014/main" id="{8EE43C41-02FB-4193-B6D3-208E85A456A1}"/>
              </a:ext>
              <a:ext uri="{C183D7F6-B498-43B3-948B-1728B52AA6E4}">
                <adec:decorative xmlns:adec="http://schemas.microsoft.com/office/drawing/2017/decorative" val="1"/>
              </a:ext>
            </a:extLst>
          </p:cNvPr>
          <p:cNvSpPr txBox="1"/>
          <p:nvPr/>
        </p:nvSpPr>
        <p:spPr>
          <a:xfrm>
            <a:off x="339310" y="4621408"/>
            <a:ext cx="2110828" cy="512935"/>
          </a:xfrm>
          <a:prstGeom prst="rect">
            <a:avLst/>
          </a:prstGeom>
          <a:noFill/>
        </p:spPr>
        <p:txBody>
          <a:bodyPr wrap="none" rtlCol="0">
            <a:spAutoFit/>
          </a:bodyPr>
          <a:lstStyle/>
          <a:p>
            <a:pPr algn="ctr" defTabSz="896386">
              <a:defRPr/>
            </a:pPr>
            <a:r>
              <a:rPr lang="en-US" sz="1372">
                <a:solidFill>
                  <a:srgbClr val="0078D4"/>
                </a:solidFill>
                <a:latin typeface="Segoe UI Semibold"/>
              </a:rPr>
              <a:t>Data scientist using </a:t>
            </a:r>
          </a:p>
          <a:p>
            <a:pPr algn="ctr" defTabSz="896386">
              <a:defRPr/>
            </a:pPr>
            <a:r>
              <a:rPr lang="en-US" sz="1372">
                <a:solidFill>
                  <a:srgbClr val="0078D4"/>
                </a:solidFill>
                <a:latin typeface="Segoe UI Semibold"/>
              </a:rPr>
              <a:t>Azure Machine Learning</a:t>
            </a:r>
          </a:p>
        </p:txBody>
      </p:sp>
      <p:grpSp>
        <p:nvGrpSpPr>
          <p:cNvPr id="84" name="Group 83">
            <a:extLst>
              <a:ext uri="{FF2B5EF4-FFF2-40B4-BE49-F238E27FC236}">
                <a16:creationId xmlns:a16="http://schemas.microsoft.com/office/drawing/2014/main" id="{602D5255-3C88-4D0D-BAB5-38E7665572A1}"/>
              </a:ext>
              <a:ext uri="{C183D7F6-B498-43B3-948B-1728B52AA6E4}">
                <adec:decorative xmlns:adec="http://schemas.microsoft.com/office/drawing/2017/decorative" val="1"/>
              </a:ext>
            </a:extLst>
          </p:cNvPr>
          <p:cNvGrpSpPr/>
          <p:nvPr/>
        </p:nvGrpSpPr>
        <p:grpSpPr>
          <a:xfrm>
            <a:off x="1156548" y="4040588"/>
            <a:ext cx="476336" cy="553689"/>
            <a:chOff x="6185695" y="5061756"/>
            <a:chExt cx="742515" cy="863093"/>
          </a:xfrm>
        </p:grpSpPr>
        <p:sp>
          <p:nvSpPr>
            <p:cNvPr id="85" name="Oval 69">
              <a:extLst>
                <a:ext uri="{FF2B5EF4-FFF2-40B4-BE49-F238E27FC236}">
                  <a16:creationId xmlns:a16="http://schemas.microsoft.com/office/drawing/2014/main" id="{9727B6A7-71BD-4B76-93A0-D008778A8CA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sp>
          <p:nvSpPr>
            <p:cNvPr id="86" name="Freeform 70">
              <a:extLst>
                <a:ext uri="{FF2B5EF4-FFF2-40B4-BE49-F238E27FC236}">
                  <a16:creationId xmlns:a16="http://schemas.microsoft.com/office/drawing/2014/main" id="{CBA714C2-3B37-44FC-8386-A1052D5648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a:solidFill>
                  <a:prstClr val="black"/>
                </a:solidFill>
                <a:latin typeface="Segoe UI"/>
              </a:endParaRPr>
            </a:p>
          </p:txBody>
        </p:sp>
      </p:grpSp>
      <p:grpSp>
        <p:nvGrpSpPr>
          <p:cNvPr id="87" name="Group 86">
            <a:extLst>
              <a:ext uri="{FF2B5EF4-FFF2-40B4-BE49-F238E27FC236}">
                <a16:creationId xmlns:a16="http://schemas.microsoft.com/office/drawing/2014/main" id="{E3744F2B-07F6-4FDD-8CCC-1188C49E1953}"/>
              </a:ext>
              <a:ext uri="{C183D7F6-B498-43B3-948B-1728B52AA6E4}">
                <adec:decorative xmlns:adec="http://schemas.microsoft.com/office/drawing/2017/decorative" val="1"/>
              </a:ext>
            </a:extLst>
          </p:cNvPr>
          <p:cNvGrpSpPr/>
          <p:nvPr/>
        </p:nvGrpSpPr>
        <p:grpSpPr>
          <a:xfrm>
            <a:off x="10127207" y="2287456"/>
            <a:ext cx="633556" cy="633556"/>
            <a:chOff x="9897614" y="3471418"/>
            <a:chExt cx="1414462" cy="1414463"/>
          </a:xfrm>
        </p:grpSpPr>
        <p:sp>
          <p:nvSpPr>
            <p:cNvPr id="90" name="Donut 67">
              <a:extLst>
                <a:ext uri="{FF2B5EF4-FFF2-40B4-BE49-F238E27FC236}">
                  <a16:creationId xmlns:a16="http://schemas.microsoft.com/office/drawing/2014/main" id="{65B9FA79-3E2B-43C2-9B6D-917A6BF4AF0B}"/>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5720" rIns="0" bIns="45720" numCol="1" rtlCol="0" anchor="ctr" anchorCtr="0" compatLnSpc="1">
              <a:prstTxWarp prst="textNoShape">
                <a:avLst/>
              </a:prstTxWarp>
            </a:bodyPr>
            <a:lstStyle/>
            <a:p>
              <a:pPr algn="ctr" defTabSz="914102" fontAlgn="base">
                <a:lnSpc>
                  <a:spcPct val="90000"/>
                </a:lnSpc>
                <a:spcBef>
                  <a:spcPts val="588"/>
                </a:spcBef>
                <a:defRPr/>
              </a:pPr>
              <a:endParaRPr lang="en-IN" sz="1961" kern="0">
                <a:noFill/>
                <a:latin typeface="Segoe UI Semilight"/>
              </a:endParaRPr>
            </a:p>
          </p:txBody>
        </p:sp>
        <p:sp>
          <p:nvSpPr>
            <p:cNvPr id="91" name="Donut 67">
              <a:extLst>
                <a:ext uri="{FF2B5EF4-FFF2-40B4-BE49-F238E27FC236}">
                  <a16:creationId xmlns:a16="http://schemas.microsoft.com/office/drawing/2014/main" id="{26101128-D917-4DD5-B95A-DDFC6A1EF75C}"/>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B6044FE9-3572-4EE9-AFEF-0DD13D1185F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IN" sz="1961" b="1" kern="0">
                <a:solidFill>
                  <a:srgbClr val="FFFFFF"/>
                </a:solidFill>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1A696DDA-D745-42FE-84E3-83653EF0795A}"/>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5" name="Freeform: Shape 94">
              <a:extLst>
                <a:ext uri="{FF2B5EF4-FFF2-40B4-BE49-F238E27FC236}">
                  <a16:creationId xmlns:a16="http://schemas.microsoft.com/office/drawing/2014/main" id="{1A5FE6F9-163E-4531-9215-907A8B537E4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6" name="Freeform: Shape 95">
              <a:extLst>
                <a:ext uri="{FF2B5EF4-FFF2-40B4-BE49-F238E27FC236}">
                  <a16:creationId xmlns:a16="http://schemas.microsoft.com/office/drawing/2014/main" id="{503B5ABD-3FC4-49F9-907B-4EB15B000B8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7" name="Freeform: Shape 96">
              <a:extLst>
                <a:ext uri="{FF2B5EF4-FFF2-40B4-BE49-F238E27FC236}">
                  <a16:creationId xmlns:a16="http://schemas.microsoft.com/office/drawing/2014/main" id="{93A90295-77AC-44F9-988C-ABEEE0A9D833}"/>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8" name="Freeform: Shape 97">
              <a:extLst>
                <a:ext uri="{FF2B5EF4-FFF2-40B4-BE49-F238E27FC236}">
                  <a16:creationId xmlns:a16="http://schemas.microsoft.com/office/drawing/2014/main" id="{D123F0CA-5E03-49AC-B1E8-CDCB7D33D2C2}"/>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99" name="Freeform: Shape 98">
              <a:extLst>
                <a:ext uri="{FF2B5EF4-FFF2-40B4-BE49-F238E27FC236}">
                  <a16:creationId xmlns:a16="http://schemas.microsoft.com/office/drawing/2014/main" id="{C85B54B8-92C6-4D36-84F9-10D8CB5461FC}"/>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89642" tIns="44821" rIns="89642" bIns="44821" numCol="1" anchor="t" anchorCtr="0" compatLnSpc="1">
              <a:prstTxWarp prst="textNoShape">
                <a:avLst/>
              </a:prstTxWarp>
              <a:noAutofit/>
            </a:bodyPr>
            <a:lstStyle/>
            <a:p>
              <a:pPr defTabSz="913505" fontAlgn="base">
                <a:spcBef>
                  <a:spcPct val="0"/>
                </a:spcBef>
                <a:spcAft>
                  <a:spcPct val="0"/>
                </a:spcAft>
                <a:defRPr/>
              </a:pPr>
              <a:endParaRPr lang="en-IN" sz="2353" kern="0">
                <a:solidFill>
                  <a:srgbClr val="000000"/>
                </a:solidFill>
                <a:latin typeface="Segoe UI"/>
              </a:endParaRPr>
            </a:p>
          </p:txBody>
        </p:sp>
        <p:sp>
          <p:nvSpPr>
            <p:cNvPr id="100" name="Freeform: Shape 99">
              <a:extLst>
                <a:ext uri="{FF2B5EF4-FFF2-40B4-BE49-F238E27FC236}">
                  <a16:creationId xmlns:a16="http://schemas.microsoft.com/office/drawing/2014/main" id="{B30FC170-D6B1-4A3C-A4B7-543448BE1EE6}"/>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07253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2C3C1E0-2826-7447-91EE-89324EAD511A}"/>
              </a:ext>
              <a:ext uri="{C183D7F6-B498-43B3-948B-1728B52AA6E4}">
                <adec:decorative xmlns:adec="http://schemas.microsoft.com/office/drawing/2017/decorative" val="1"/>
              </a:ext>
            </a:extLst>
          </p:cNvPr>
          <p:cNvSpPr>
            <a:spLocks noGrp="1"/>
          </p:cNvSpPr>
          <p:nvPr>
            <p:ph type="title"/>
          </p:nvPr>
        </p:nvSpPr>
        <p:spPr/>
        <p:txBody>
          <a:bodyPr/>
          <a:lstStyle/>
          <a:p>
            <a:r>
              <a:rPr lang="en-US" spc="0"/>
              <a:t>Machine Learning on Azure</a:t>
            </a:r>
          </a:p>
        </p:txBody>
      </p:sp>
      <p:sp>
        <p:nvSpPr>
          <p:cNvPr id="363" name="Rectangle 362">
            <a:extLst>
              <a:ext uri="{FF2B5EF4-FFF2-40B4-BE49-F238E27FC236}">
                <a16:creationId xmlns:a16="http://schemas.microsoft.com/office/drawing/2014/main" id="{E8F95254-7D75-4968-AAF3-21D47A789B86}"/>
              </a:ext>
              <a:ext uri="{C183D7F6-B498-43B3-948B-1728B52AA6E4}">
                <adec:decorative xmlns:adec="http://schemas.microsoft.com/office/drawing/2017/decorative" val="1"/>
              </a:ext>
            </a:extLst>
          </p:cNvPr>
          <p:cNvSpPr/>
          <p:nvPr/>
        </p:nvSpPr>
        <p:spPr bwMode="auto">
          <a:xfrm>
            <a:off x="6939145" y="5106066"/>
            <a:ext cx="4655960" cy="926613"/>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37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4" name="Rectangle 363">
            <a:extLst>
              <a:ext uri="{FF2B5EF4-FFF2-40B4-BE49-F238E27FC236}">
                <a16:creationId xmlns:a16="http://schemas.microsoft.com/office/drawing/2014/main" id="{BE21E38C-7557-41F7-9B85-B4A83DDCF4F6}"/>
              </a:ext>
              <a:ext uri="{C183D7F6-B498-43B3-948B-1728B52AA6E4}">
                <adec:decorative xmlns:adec="http://schemas.microsoft.com/office/drawing/2017/decorative" val="1"/>
              </a:ext>
            </a:extLst>
          </p:cNvPr>
          <p:cNvSpPr/>
          <p:nvPr/>
        </p:nvSpPr>
        <p:spPr bwMode="auto">
          <a:xfrm>
            <a:off x="444305" y="1169263"/>
            <a:ext cx="11303392" cy="5081239"/>
          </a:xfrm>
          <a:prstGeom prst="rect">
            <a:avLst/>
          </a:prstGeom>
          <a:noFill/>
          <a:ln w="254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5" name="Rectangle 364">
            <a:extLst>
              <a:ext uri="{FF2B5EF4-FFF2-40B4-BE49-F238E27FC236}">
                <a16:creationId xmlns:a16="http://schemas.microsoft.com/office/drawing/2014/main" id="{1D8243CD-733A-47EE-8646-7A1017087588}"/>
              </a:ext>
              <a:ext uri="{C183D7F6-B498-43B3-948B-1728B52AA6E4}">
                <adec:decorative xmlns:adec="http://schemas.microsoft.com/office/drawing/2017/decorative" val="1"/>
              </a:ext>
            </a:extLst>
          </p:cNvPr>
          <p:cNvSpPr/>
          <p:nvPr/>
        </p:nvSpPr>
        <p:spPr bwMode="auto">
          <a:xfrm>
            <a:off x="639022" y="1317715"/>
            <a:ext cx="6298352"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Domain specific pretrained models</a:t>
            </a:r>
          </a:p>
          <a:p>
            <a:pPr defTabSz="914102" fontAlgn="base">
              <a:spcBef>
                <a:spcPct val="0"/>
              </a:spcBef>
              <a:spcAft>
                <a:spcPct val="0"/>
              </a:spcAft>
              <a:defRPr/>
            </a:pPr>
            <a:r>
              <a:rPr lang="en-US" sz="1372" kern="0">
                <a:solidFill>
                  <a:srgbClr val="EBEBEA"/>
                </a:solidFill>
                <a:latin typeface="Segoe UI"/>
                <a:cs typeface="Segoe UI" pitchFamily="34" charset="0"/>
              </a:rPr>
              <a:t>To simplify solution development</a:t>
            </a:r>
          </a:p>
        </p:txBody>
      </p:sp>
      <p:sp>
        <p:nvSpPr>
          <p:cNvPr id="366" name="TextBox 365">
            <a:extLst>
              <a:ext uri="{FF2B5EF4-FFF2-40B4-BE49-F238E27FC236}">
                <a16:creationId xmlns:a16="http://schemas.microsoft.com/office/drawing/2014/main" id="{FF278C74-59C2-412B-B6F3-A837F15E20B9}"/>
              </a:ext>
              <a:ext uri="{C183D7F6-B498-43B3-948B-1728B52AA6E4}">
                <adec:decorative xmlns:adec="http://schemas.microsoft.com/office/drawing/2017/decorative" val="1"/>
              </a:ext>
            </a:extLst>
          </p:cNvPr>
          <p:cNvSpPr txBox="1"/>
          <p:nvPr/>
        </p:nvSpPr>
        <p:spPr>
          <a:xfrm>
            <a:off x="6995649" y="4670025"/>
            <a:ext cx="1096775"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Azure </a:t>
            </a:r>
            <a:br>
              <a:rPr lang="en-US" sz="882">
                <a:solidFill>
                  <a:srgbClr val="EBEBEB"/>
                </a:solidFill>
                <a:latin typeface="Segoe UI Semibold" panose="020B0702040204020203" pitchFamily="34" charset="0"/>
                <a:cs typeface="Segoe UI Semibold" panose="020B0702040204020203" pitchFamily="34" charset="0"/>
              </a:rPr>
            </a:br>
            <a:r>
              <a:rPr lang="en-US" sz="882">
                <a:solidFill>
                  <a:srgbClr val="EBEBEB"/>
                </a:solidFill>
                <a:latin typeface="Segoe UI Semibold" panose="020B0702040204020203" pitchFamily="34" charset="0"/>
                <a:cs typeface="Segoe UI Semibold" panose="020B0702040204020203" pitchFamily="34" charset="0"/>
              </a:rPr>
              <a:t>Databricks</a:t>
            </a:r>
          </a:p>
        </p:txBody>
      </p:sp>
      <p:sp>
        <p:nvSpPr>
          <p:cNvPr id="367" name="TextBox 366">
            <a:extLst>
              <a:ext uri="{FF2B5EF4-FFF2-40B4-BE49-F238E27FC236}">
                <a16:creationId xmlns:a16="http://schemas.microsoft.com/office/drawing/2014/main" id="{553DB6B2-70BB-4073-8F6D-FFCD521041AE}"/>
              </a:ext>
              <a:ext uri="{C183D7F6-B498-43B3-948B-1728B52AA6E4}">
                <adec:decorative xmlns:adec="http://schemas.microsoft.com/office/drawing/2017/decorative" val="1"/>
              </a:ext>
            </a:extLst>
          </p:cNvPr>
          <p:cNvSpPr txBox="1"/>
          <p:nvPr/>
        </p:nvSpPr>
        <p:spPr>
          <a:xfrm>
            <a:off x="10482882" y="4670025"/>
            <a:ext cx="1096775"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Machine </a:t>
            </a:r>
            <a:br>
              <a:rPr lang="en-US" sz="882">
                <a:solidFill>
                  <a:srgbClr val="EBEBEB"/>
                </a:solidFill>
                <a:latin typeface="Segoe UI Semibold" panose="020B0702040204020203" pitchFamily="34" charset="0"/>
                <a:cs typeface="Segoe UI Semibold" panose="020B0702040204020203" pitchFamily="34" charset="0"/>
              </a:rPr>
            </a:br>
            <a:r>
              <a:rPr lang="en-US" sz="882">
                <a:solidFill>
                  <a:srgbClr val="EBEBEB"/>
                </a:solidFill>
                <a:latin typeface="Segoe UI Semibold" panose="020B0702040204020203" pitchFamily="34" charset="0"/>
                <a:cs typeface="Segoe UI Semibold" panose="020B0702040204020203" pitchFamily="34" charset="0"/>
              </a:rPr>
              <a:t>Learning VMs</a:t>
            </a:r>
          </a:p>
        </p:txBody>
      </p:sp>
      <p:sp>
        <p:nvSpPr>
          <p:cNvPr id="368" name="Rectangle 367">
            <a:extLst>
              <a:ext uri="{FF2B5EF4-FFF2-40B4-BE49-F238E27FC236}">
                <a16:creationId xmlns:a16="http://schemas.microsoft.com/office/drawing/2014/main" id="{A2B64A90-A069-491F-B63F-906CE41CD86F}"/>
              </a:ext>
              <a:ext uri="{C183D7F6-B498-43B3-948B-1728B52AA6E4}">
                <adec:decorative xmlns:adec="http://schemas.microsoft.com/office/drawing/2017/decorative" val="1"/>
              </a:ext>
            </a:extLst>
          </p:cNvPr>
          <p:cNvSpPr/>
          <p:nvPr/>
        </p:nvSpPr>
        <p:spPr bwMode="auto">
          <a:xfrm>
            <a:off x="639020" y="321579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B"/>
                </a:solidFill>
                <a:latin typeface="Segoe UI Semibold"/>
                <a:ea typeface="Segoe UI" pitchFamily="34" charset="0"/>
                <a:cs typeface="Segoe UI" pitchFamily="34" charset="0"/>
              </a:rPr>
              <a:t>Popular frameworks</a:t>
            </a:r>
          </a:p>
          <a:p>
            <a:pPr defTabSz="914102" fontAlgn="base">
              <a:spcBef>
                <a:spcPct val="0"/>
              </a:spcBef>
              <a:spcAft>
                <a:spcPct val="0"/>
              </a:spcAft>
              <a:defRPr/>
            </a:pPr>
            <a:r>
              <a:rPr lang="en-US" sz="1372" kern="0">
                <a:solidFill>
                  <a:srgbClr val="EBEBEB"/>
                </a:solidFill>
                <a:latin typeface="Segoe UI"/>
                <a:cs typeface="Segoe UI" pitchFamily="34" charset="0"/>
              </a:rPr>
              <a:t>To build advanced deep learning solutions </a:t>
            </a:r>
          </a:p>
        </p:txBody>
      </p:sp>
      <p:sp>
        <p:nvSpPr>
          <p:cNvPr id="369" name="TextBox 368">
            <a:extLst>
              <a:ext uri="{FF2B5EF4-FFF2-40B4-BE49-F238E27FC236}">
                <a16:creationId xmlns:a16="http://schemas.microsoft.com/office/drawing/2014/main" id="{185A5C11-46B3-4981-9325-8A1A5D8C739B}"/>
              </a:ext>
              <a:ext uri="{C183D7F6-B498-43B3-948B-1728B52AA6E4}">
                <adec:decorative xmlns:adec="http://schemas.microsoft.com/office/drawing/2017/decorative" val="1"/>
              </a:ext>
            </a:extLst>
          </p:cNvPr>
          <p:cNvSpPr txBox="1"/>
          <p:nvPr/>
        </p:nvSpPr>
        <p:spPr>
          <a:xfrm>
            <a:off x="81862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TensorFlow</a:t>
            </a:r>
          </a:p>
        </p:txBody>
      </p:sp>
      <p:sp>
        <p:nvSpPr>
          <p:cNvPr id="370" name="TextBox 369">
            <a:extLst>
              <a:ext uri="{FF2B5EF4-FFF2-40B4-BE49-F238E27FC236}">
                <a16:creationId xmlns:a16="http://schemas.microsoft.com/office/drawing/2014/main" id="{BA0074AA-2288-4BB8-83BD-34170B1465A3}"/>
              </a:ext>
              <a:ext uri="{C183D7F6-B498-43B3-948B-1728B52AA6E4}">
                <adec:decorative xmlns:adec="http://schemas.microsoft.com/office/drawing/2017/decorative" val="1"/>
              </a:ext>
            </a:extLst>
          </p:cNvPr>
          <p:cNvSpPr txBox="1"/>
          <p:nvPr/>
        </p:nvSpPr>
        <p:spPr>
          <a:xfrm>
            <a:off x="70165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PyTorch</a:t>
            </a:r>
          </a:p>
        </p:txBody>
      </p:sp>
      <p:sp>
        <p:nvSpPr>
          <p:cNvPr id="371" name="TextBox 370">
            <a:extLst>
              <a:ext uri="{FF2B5EF4-FFF2-40B4-BE49-F238E27FC236}">
                <a16:creationId xmlns:a16="http://schemas.microsoft.com/office/drawing/2014/main" id="{E460F540-FBA7-4476-B368-72DCD2DF708F}"/>
              </a:ext>
              <a:ext uri="{C183D7F6-B498-43B3-948B-1728B52AA6E4}">
                <adec:decorative xmlns:adec="http://schemas.microsoft.com/office/drawing/2017/decorative" val="1"/>
              </a:ext>
            </a:extLst>
          </p:cNvPr>
          <p:cNvSpPr txBox="1"/>
          <p:nvPr/>
        </p:nvSpPr>
        <p:spPr>
          <a:xfrm>
            <a:off x="10503816"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ONNX</a:t>
            </a:r>
          </a:p>
        </p:txBody>
      </p:sp>
      <p:sp>
        <p:nvSpPr>
          <p:cNvPr id="372" name="TextBox 371">
            <a:extLst>
              <a:ext uri="{FF2B5EF4-FFF2-40B4-BE49-F238E27FC236}">
                <a16:creationId xmlns:a16="http://schemas.microsoft.com/office/drawing/2014/main" id="{4DA5A614-A396-4B57-A234-68234E49DB2B}"/>
              </a:ext>
              <a:ext uri="{C183D7F6-B498-43B3-948B-1728B52AA6E4}">
                <adec:decorative xmlns:adec="http://schemas.microsoft.com/office/drawing/2017/decorative" val="1"/>
              </a:ext>
            </a:extLst>
          </p:cNvPr>
          <p:cNvSpPr txBox="1"/>
          <p:nvPr/>
        </p:nvSpPr>
        <p:spPr>
          <a:xfrm>
            <a:off x="8580630" y="4670025"/>
            <a:ext cx="1289767"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Azure Machine Learning</a:t>
            </a:r>
          </a:p>
        </p:txBody>
      </p:sp>
      <p:sp>
        <p:nvSpPr>
          <p:cNvPr id="373" name="TextBox 372">
            <a:extLst>
              <a:ext uri="{FF2B5EF4-FFF2-40B4-BE49-F238E27FC236}">
                <a16:creationId xmlns:a16="http://schemas.microsoft.com/office/drawing/2014/main" id="{6C9F3A7A-4F68-4E88-9A9B-130B1F3B852C}"/>
              </a:ext>
              <a:ext uri="{C183D7F6-B498-43B3-948B-1728B52AA6E4}">
                <adec:decorative xmlns:adec="http://schemas.microsoft.com/office/drawing/2017/decorative" val="1"/>
              </a:ext>
            </a:extLst>
          </p:cNvPr>
          <p:cNvSpPr txBox="1"/>
          <p:nvPr/>
        </p:nvSpPr>
        <p:spPr>
          <a:xfrm>
            <a:off x="9516682" y="1833602"/>
            <a:ext cx="738333"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Language</a:t>
            </a:r>
          </a:p>
        </p:txBody>
      </p:sp>
      <p:sp>
        <p:nvSpPr>
          <p:cNvPr id="374" name="TextBox 373">
            <a:extLst>
              <a:ext uri="{FF2B5EF4-FFF2-40B4-BE49-F238E27FC236}">
                <a16:creationId xmlns:a16="http://schemas.microsoft.com/office/drawing/2014/main" id="{58023FBB-600D-45E6-BC85-A376903AE968}"/>
              </a:ext>
              <a:ext uri="{C183D7F6-B498-43B3-948B-1728B52AA6E4}">
                <adec:decorative xmlns:adec="http://schemas.microsoft.com/office/drawing/2017/decorative" val="1"/>
              </a:ext>
            </a:extLst>
          </p:cNvPr>
          <p:cNvSpPr txBox="1"/>
          <p:nvPr/>
        </p:nvSpPr>
        <p:spPr>
          <a:xfrm>
            <a:off x="83779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Speech</a:t>
            </a:r>
          </a:p>
        </p:txBody>
      </p:sp>
      <p:sp>
        <p:nvSpPr>
          <p:cNvPr id="375" name="Rounded Rectangular Callout 243">
            <a:extLst>
              <a:ext uri="{FF2B5EF4-FFF2-40B4-BE49-F238E27FC236}">
                <a16:creationId xmlns:a16="http://schemas.microsoft.com/office/drawing/2014/main" id="{7FE64B2D-47E1-4E4C-AE2E-86097603989B}"/>
              </a:ext>
              <a:ext uri="{C183D7F6-B498-43B3-948B-1728B52AA6E4}">
                <adec:decorative xmlns:adec="http://schemas.microsoft.com/office/drawing/2017/decorative" val="1"/>
              </a:ext>
            </a:extLst>
          </p:cNvPr>
          <p:cNvSpPr/>
          <p:nvPr/>
        </p:nvSpPr>
        <p:spPr bwMode="auto">
          <a:xfrm>
            <a:off x="8563976" y="1504839"/>
            <a:ext cx="302457" cy="202647"/>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a:solidFill>
                  <a:srgbClr val="EBEBEB"/>
                </a:solidFill>
                <a:latin typeface="Segoe UI"/>
                <a:ea typeface="Segoe UI" pitchFamily="34" charset="0"/>
                <a:cs typeface="Segoe UI" pitchFamily="34" charset="0"/>
              </a:rPr>
              <a:t>…</a:t>
            </a:r>
          </a:p>
        </p:txBody>
      </p:sp>
      <p:sp>
        <p:nvSpPr>
          <p:cNvPr id="376" name="TextBox 375">
            <a:extLst>
              <a:ext uri="{FF2B5EF4-FFF2-40B4-BE49-F238E27FC236}">
                <a16:creationId xmlns:a16="http://schemas.microsoft.com/office/drawing/2014/main" id="{68F71EF3-8662-43E3-8A97-F052601C1C1A}"/>
              </a:ext>
              <a:ext uri="{C183D7F6-B498-43B3-948B-1728B52AA6E4}">
                <adec:decorative xmlns:adec="http://schemas.microsoft.com/office/drawing/2017/decorative" val="1"/>
              </a:ext>
            </a:extLst>
          </p:cNvPr>
          <p:cNvSpPr txBox="1"/>
          <p:nvPr/>
        </p:nvSpPr>
        <p:spPr>
          <a:xfrm>
            <a:off x="10666281" y="1833602"/>
            <a:ext cx="729978"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Search</a:t>
            </a:r>
          </a:p>
        </p:txBody>
      </p:sp>
      <p:sp>
        <p:nvSpPr>
          <p:cNvPr id="377" name="TextBox 376">
            <a:extLst>
              <a:ext uri="{FF2B5EF4-FFF2-40B4-BE49-F238E27FC236}">
                <a16:creationId xmlns:a16="http://schemas.microsoft.com/office/drawing/2014/main" id="{B6283C45-5DDF-4FEA-8B76-33CBBE2955EB}"/>
              </a:ext>
              <a:ext uri="{C183D7F6-B498-43B3-948B-1728B52AA6E4}">
                <adec:decorative xmlns:adec="http://schemas.microsoft.com/office/drawing/2017/decorative" val="1"/>
              </a:ext>
            </a:extLst>
          </p:cNvPr>
          <p:cNvSpPr txBox="1"/>
          <p:nvPr/>
        </p:nvSpPr>
        <p:spPr>
          <a:xfrm>
            <a:off x="72082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Vision</a:t>
            </a:r>
          </a:p>
        </p:txBody>
      </p:sp>
      <p:sp>
        <p:nvSpPr>
          <p:cNvPr id="378" name="Rectangle 377">
            <a:extLst>
              <a:ext uri="{FF2B5EF4-FFF2-40B4-BE49-F238E27FC236}">
                <a16:creationId xmlns:a16="http://schemas.microsoft.com/office/drawing/2014/main" id="{90879F9E-1AC8-4B2E-A4F6-4E67611A495E}"/>
              </a:ext>
              <a:ext uri="{C183D7F6-B498-43B3-948B-1728B52AA6E4}">
                <adec:decorative xmlns:adec="http://schemas.microsoft.com/office/drawing/2017/decorative" val="1"/>
              </a:ext>
            </a:extLst>
          </p:cNvPr>
          <p:cNvSpPr/>
          <p:nvPr/>
        </p:nvSpPr>
        <p:spPr bwMode="auto">
          <a:xfrm>
            <a:off x="619320" y="419650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B"/>
                </a:solidFill>
                <a:latin typeface="Segoe UI Semibold"/>
                <a:ea typeface="Segoe UI" pitchFamily="34" charset="0"/>
                <a:cs typeface="Segoe UI" pitchFamily="34" charset="0"/>
              </a:rPr>
              <a:t>Productive services</a:t>
            </a:r>
          </a:p>
          <a:p>
            <a:pPr defTabSz="914102" fontAlgn="base">
              <a:spcBef>
                <a:spcPct val="0"/>
              </a:spcBef>
              <a:spcAft>
                <a:spcPct val="0"/>
              </a:spcAft>
              <a:defRPr/>
            </a:pPr>
            <a:r>
              <a:rPr lang="en-US" sz="1372" kern="0">
                <a:solidFill>
                  <a:srgbClr val="EBEBEB"/>
                </a:solidFill>
                <a:latin typeface="Segoe UI"/>
                <a:cs typeface="Segoe UI" pitchFamily="34" charset="0"/>
              </a:rPr>
              <a:t>To empower data science and development teams</a:t>
            </a:r>
          </a:p>
        </p:txBody>
      </p:sp>
      <p:sp>
        <p:nvSpPr>
          <p:cNvPr id="379" name="Rectangle 378">
            <a:extLst>
              <a:ext uri="{FF2B5EF4-FFF2-40B4-BE49-F238E27FC236}">
                <a16:creationId xmlns:a16="http://schemas.microsoft.com/office/drawing/2014/main" id="{D784B932-9D02-41A2-87B8-9D964CC21DE8}"/>
              </a:ext>
              <a:ext uri="{C183D7F6-B498-43B3-948B-1728B52AA6E4}">
                <adec:decorative xmlns:adec="http://schemas.microsoft.com/office/drawing/2017/decorative" val="1"/>
              </a:ext>
            </a:extLst>
          </p:cNvPr>
          <p:cNvSpPr/>
          <p:nvPr/>
        </p:nvSpPr>
        <p:spPr bwMode="auto">
          <a:xfrm>
            <a:off x="620668" y="518802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0078D3"/>
                </a:solidFill>
                <a:latin typeface="Segoe UI Semibold"/>
                <a:ea typeface="Segoe UI" pitchFamily="34" charset="0"/>
                <a:cs typeface="Segoe UI" pitchFamily="34" charset="0"/>
              </a:rPr>
              <a:t>Powerful infrastructure</a:t>
            </a:r>
          </a:p>
          <a:p>
            <a:pPr defTabSz="914102" fontAlgn="base">
              <a:spcBef>
                <a:spcPct val="0"/>
              </a:spcBef>
              <a:spcAft>
                <a:spcPct val="0"/>
              </a:spcAft>
              <a:defRPr/>
            </a:pPr>
            <a:r>
              <a:rPr lang="en-US" sz="1372" kern="0">
                <a:solidFill>
                  <a:srgbClr val="0078D3"/>
                </a:solidFill>
                <a:latin typeface="Segoe UI"/>
                <a:cs typeface="Segoe UI" pitchFamily="34" charset="0"/>
              </a:rPr>
              <a:t>To accelerate deep learning</a:t>
            </a:r>
          </a:p>
        </p:txBody>
      </p:sp>
      <p:sp>
        <p:nvSpPr>
          <p:cNvPr id="380" name="Rectangle 379">
            <a:extLst>
              <a:ext uri="{FF2B5EF4-FFF2-40B4-BE49-F238E27FC236}">
                <a16:creationId xmlns:a16="http://schemas.microsoft.com/office/drawing/2014/main" id="{CA906A14-08B9-45AB-B4AE-D53AB0E22C7A}"/>
              </a:ext>
              <a:ext uri="{C183D7F6-B498-43B3-948B-1728B52AA6E4}">
                <adec:decorative xmlns:adec="http://schemas.microsoft.com/office/drawing/2017/decorative" val="1"/>
              </a:ext>
            </a:extLst>
          </p:cNvPr>
          <p:cNvSpPr/>
          <p:nvPr/>
        </p:nvSpPr>
        <p:spPr>
          <a:xfrm>
            <a:off x="9584124" y="3806672"/>
            <a:ext cx="603453" cy="135776"/>
          </a:xfrm>
          <a:prstGeom prst="rect">
            <a:avLst/>
          </a:prstGeom>
        </p:spPr>
        <p:txBody>
          <a:bodyPr wrap="none" lIns="0" tIns="0" rIns="0" bIns="0">
            <a:spAutoFit/>
          </a:bodyPr>
          <a:lstStyle/>
          <a:p>
            <a:pPr algn="ctr" defTabSz="896354">
              <a:defRPr/>
            </a:pPr>
            <a:r>
              <a:rPr lang="en-US" sz="882" err="1">
                <a:solidFill>
                  <a:srgbClr val="EBEBEB"/>
                </a:solidFill>
                <a:latin typeface="Segoe UI Semibold" panose="020B0702040204020203" pitchFamily="34" charset="0"/>
                <a:cs typeface="Segoe UI Semibold" panose="020B0702040204020203" pitchFamily="34" charset="0"/>
              </a:rPr>
              <a:t>Scikit</a:t>
            </a:r>
            <a:r>
              <a:rPr lang="en-US" sz="882">
                <a:solidFill>
                  <a:srgbClr val="EBEBEB"/>
                </a:solidFill>
                <a:latin typeface="Segoe UI Semibold" panose="020B0702040204020203" pitchFamily="34" charset="0"/>
                <a:cs typeface="Segoe UI Semibold" panose="020B0702040204020203" pitchFamily="34" charset="0"/>
              </a:rPr>
              <a:t>-Learn</a:t>
            </a:r>
          </a:p>
        </p:txBody>
      </p:sp>
      <p:sp>
        <p:nvSpPr>
          <p:cNvPr id="381" name="Rectangle 380">
            <a:extLst>
              <a:ext uri="{FF2B5EF4-FFF2-40B4-BE49-F238E27FC236}">
                <a16:creationId xmlns:a16="http://schemas.microsoft.com/office/drawing/2014/main" id="{764CA75C-BB58-48CD-822E-80AC5429C039}"/>
              </a:ext>
              <a:ext uri="{C183D7F6-B498-43B3-948B-1728B52AA6E4}">
                <adec:decorative xmlns:adec="http://schemas.microsoft.com/office/drawing/2017/decorative" val="1"/>
              </a:ext>
            </a:extLst>
          </p:cNvPr>
          <p:cNvSpPr/>
          <p:nvPr/>
        </p:nvSpPr>
        <p:spPr bwMode="auto">
          <a:xfrm>
            <a:off x="633649" y="226413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B"/>
                </a:solidFill>
                <a:latin typeface="Segoe UI Semibold"/>
                <a:ea typeface="Segoe UI" pitchFamily="34" charset="0"/>
                <a:cs typeface="Segoe UI" pitchFamily="34" charset="0"/>
              </a:rPr>
              <a:t>Familiar data science tools</a:t>
            </a:r>
          </a:p>
          <a:p>
            <a:pPr defTabSz="914102" fontAlgn="base">
              <a:spcBef>
                <a:spcPct val="0"/>
              </a:spcBef>
              <a:spcAft>
                <a:spcPct val="0"/>
              </a:spcAft>
              <a:defRPr/>
            </a:pPr>
            <a:r>
              <a:rPr lang="en-US" sz="1372" kern="0">
                <a:solidFill>
                  <a:srgbClr val="EBEBEB"/>
                </a:solidFill>
                <a:latin typeface="Segoe UI"/>
                <a:cs typeface="Segoe UI" pitchFamily="34" charset="0"/>
              </a:rPr>
              <a:t>To simplify model development </a:t>
            </a:r>
          </a:p>
        </p:txBody>
      </p:sp>
      <p:sp>
        <p:nvSpPr>
          <p:cNvPr id="382" name="eye_2">
            <a:extLst>
              <a:ext uri="{FF2B5EF4-FFF2-40B4-BE49-F238E27FC236}">
                <a16:creationId xmlns:a16="http://schemas.microsoft.com/office/drawing/2014/main" id="{831FD785-8A5D-42C2-B39F-6C6714684052}"/>
              </a:ext>
              <a:ext uri="{C183D7F6-B498-43B3-948B-1728B52AA6E4}">
                <adec:decorative xmlns:adec="http://schemas.microsoft.com/office/drawing/2017/decorative" val="1"/>
              </a:ext>
            </a:extLst>
          </p:cNvPr>
          <p:cNvSpPr>
            <a:spLocks noChangeAspect="1" noEditPoints="1"/>
          </p:cNvSpPr>
          <p:nvPr/>
        </p:nvSpPr>
        <p:spPr bwMode="auto">
          <a:xfrm>
            <a:off x="7376672" y="1533379"/>
            <a:ext cx="334730" cy="185726"/>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EBEBEB"/>
              </a:solidFill>
              <a:latin typeface="Segoe UI"/>
            </a:endParaRPr>
          </a:p>
        </p:txBody>
      </p:sp>
      <p:pic>
        <p:nvPicPr>
          <p:cNvPr id="383" name="Graphic 569">
            <a:extLst>
              <a:ext uri="{FF2B5EF4-FFF2-40B4-BE49-F238E27FC236}">
                <a16:creationId xmlns:a16="http://schemas.microsoft.com/office/drawing/2014/main" id="{3A30303C-AB2D-4D54-A8D0-D11BE63EDB2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3096" y="1481995"/>
            <a:ext cx="311575" cy="288495"/>
          </a:xfrm>
          <a:prstGeom prst="rect">
            <a:avLst/>
          </a:prstGeom>
        </p:spPr>
      </p:pic>
      <p:sp>
        <p:nvSpPr>
          <p:cNvPr id="384" name="Freeform 5">
            <a:extLst>
              <a:ext uri="{FF2B5EF4-FFF2-40B4-BE49-F238E27FC236}">
                <a16:creationId xmlns:a16="http://schemas.microsoft.com/office/drawing/2014/main" id="{E5C06C51-7674-43B6-BC41-A220CC097E31}"/>
              </a:ext>
              <a:ext uri="{C183D7F6-B498-43B3-948B-1728B52AA6E4}">
                <adec:decorative xmlns:adec="http://schemas.microsoft.com/office/drawing/2017/decorative" val="1"/>
              </a:ext>
            </a:extLst>
          </p:cNvPr>
          <p:cNvSpPr>
            <a:spLocks noChangeAspect="1" noEditPoints="1"/>
          </p:cNvSpPr>
          <p:nvPr/>
        </p:nvSpPr>
        <p:spPr bwMode="auto">
          <a:xfrm>
            <a:off x="10889258" y="1486944"/>
            <a:ext cx="284028" cy="2786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EBEBEB"/>
              </a:solidFill>
              <a:latin typeface="Segoe UI"/>
            </a:endParaRPr>
          </a:p>
        </p:txBody>
      </p:sp>
      <p:grpSp>
        <p:nvGrpSpPr>
          <p:cNvPr id="385" name="Group 384">
            <a:extLst>
              <a:ext uri="{FF2B5EF4-FFF2-40B4-BE49-F238E27FC236}">
                <a16:creationId xmlns:a16="http://schemas.microsoft.com/office/drawing/2014/main" id="{56A4CE58-CBD3-4087-BCDA-5AE750184ECD}"/>
              </a:ext>
              <a:ext uri="{C183D7F6-B498-43B3-948B-1728B52AA6E4}">
                <adec:decorative xmlns:adec="http://schemas.microsoft.com/office/drawing/2017/decorative" val="1"/>
              </a:ext>
            </a:extLst>
          </p:cNvPr>
          <p:cNvGrpSpPr/>
          <p:nvPr/>
        </p:nvGrpSpPr>
        <p:grpSpPr>
          <a:xfrm>
            <a:off x="10805450" y="4305552"/>
            <a:ext cx="451643" cy="341417"/>
            <a:chOff x="7669747" y="4810232"/>
            <a:chExt cx="520064" cy="393139"/>
          </a:xfrm>
          <a:noFill/>
        </p:grpSpPr>
        <p:grpSp>
          <p:nvGrpSpPr>
            <p:cNvPr id="386" name="Group 4">
              <a:extLst>
                <a:ext uri="{FF2B5EF4-FFF2-40B4-BE49-F238E27FC236}">
                  <a16:creationId xmlns:a16="http://schemas.microsoft.com/office/drawing/2014/main" id="{86EDFCBF-0EC3-40D2-B730-4BAF04545B39}"/>
                </a:ext>
              </a:extLst>
            </p:cNvPr>
            <p:cNvGrpSpPr>
              <a:grpSpLocks noChangeAspect="1"/>
            </p:cNvGrpSpPr>
            <p:nvPr/>
          </p:nvGrpSpPr>
          <p:grpSpPr bwMode="auto">
            <a:xfrm>
              <a:off x="7669747" y="4810232"/>
              <a:ext cx="520064" cy="393139"/>
              <a:chOff x="3728" y="2083"/>
              <a:chExt cx="245" cy="174"/>
            </a:xfrm>
            <a:grpFill/>
          </p:grpSpPr>
          <p:sp>
            <p:nvSpPr>
              <p:cNvPr id="392" name="Rectangle 391">
                <a:extLst>
                  <a:ext uri="{FF2B5EF4-FFF2-40B4-BE49-F238E27FC236}">
                    <a16:creationId xmlns:a16="http://schemas.microsoft.com/office/drawing/2014/main" id="{6CF7310F-24DF-4B4B-BEC9-7F027E5BFFF7}"/>
                  </a:ext>
                </a:extLst>
              </p:cNvPr>
              <p:cNvSpPr>
                <a:spLocks noChangeArrowheads="1"/>
              </p:cNvSpPr>
              <p:nvPr/>
            </p:nvSpPr>
            <p:spPr bwMode="auto">
              <a:xfrm>
                <a:off x="3728" y="2083"/>
                <a:ext cx="245" cy="138"/>
              </a:xfrm>
              <a:prstGeom prst="rect">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393" name="Line 7">
                <a:extLst>
                  <a:ext uri="{FF2B5EF4-FFF2-40B4-BE49-F238E27FC236}">
                    <a16:creationId xmlns:a16="http://schemas.microsoft.com/office/drawing/2014/main" id="{3334175C-645B-4A0D-AE44-F3E044AD28D3}"/>
                  </a:ext>
                </a:extLst>
              </p:cNvPr>
              <p:cNvSpPr>
                <a:spLocks noChangeShapeType="1"/>
              </p:cNvSpPr>
              <p:nvPr/>
            </p:nvSpPr>
            <p:spPr bwMode="auto">
              <a:xfrm>
                <a:off x="3850" y="2221"/>
                <a:ext cx="0" cy="36"/>
              </a:xfrm>
              <a:prstGeom prst="line">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394" name="Line 8">
                <a:extLst>
                  <a:ext uri="{FF2B5EF4-FFF2-40B4-BE49-F238E27FC236}">
                    <a16:creationId xmlns:a16="http://schemas.microsoft.com/office/drawing/2014/main" id="{F6B85D2B-D1FF-46A8-923D-B8D99BE57198}"/>
                  </a:ext>
                </a:extLst>
              </p:cNvPr>
              <p:cNvSpPr>
                <a:spLocks noChangeShapeType="1"/>
              </p:cNvSpPr>
              <p:nvPr/>
            </p:nvSpPr>
            <p:spPr bwMode="auto">
              <a:xfrm>
                <a:off x="3808" y="2257"/>
                <a:ext cx="86" cy="0"/>
              </a:xfrm>
              <a:prstGeom prst="line">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grpSp>
        <p:grpSp>
          <p:nvGrpSpPr>
            <p:cNvPr id="387" name="Group 386">
              <a:extLst>
                <a:ext uri="{FF2B5EF4-FFF2-40B4-BE49-F238E27FC236}">
                  <a16:creationId xmlns:a16="http://schemas.microsoft.com/office/drawing/2014/main" id="{2E7A3378-F77C-48B5-8197-53391D64CF51}"/>
                </a:ext>
              </a:extLst>
            </p:cNvPr>
            <p:cNvGrpSpPr/>
            <p:nvPr/>
          </p:nvGrpSpPr>
          <p:grpSpPr>
            <a:xfrm>
              <a:off x="7857378" y="4871216"/>
              <a:ext cx="164327" cy="180784"/>
              <a:chOff x="5834040" y="2879832"/>
              <a:chExt cx="279258" cy="307228"/>
            </a:xfrm>
            <a:grpFill/>
          </p:grpSpPr>
          <p:sp>
            <p:nvSpPr>
              <p:cNvPr id="388" name="Freeform: Shape 843">
                <a:extLst>
                  <a:ext uri="{FF2B5EF4-FFF2-40B4-BE49-F238E27FC236}">
                    <a16:creationId xmlns:a16="http://schemas.microsoft.com/office/drawing/2014/main" id="{1134467C-4A04-4F1D-B112-FE3F12232D29}"/>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rgbClr val="EBEBEB"/>
                  </a:solidFill>
                  <a:latin typeface="Segoe UI Semilight"/>
                  <a:cs typeface="Segoe UI" pitchFamily="34" charset="0"/>
                </a:endParaRPr>
              </a:p>
            </p:txBody>
          </p:sp>
          <p:cxnSp>
            <p:nvCxnSpPr>
              <p:cNvPr id="389" name="Straight Connector 388">
                <a:extLst>
                  <a:ext uri="{FF2B5EF4-FFF2-40B4-BE49-F238E27FC236}">
                    <a16:creationId xmlns:a16="http://schemas.microsoft.com/office/drawing/2014/main" id="{0895CE15-7FBC-4EEF-9427-D60E1DAACAAB}"/>
                  </a:ext>
                </a:extLst>
              </p:cNvPr>
              <p:cNvCxnSpPr>
                <a:cxnSpLocks/>
              </p:cNvCxnSpPr>
              <p:nvPr/>
            </p:nvCxnSpPr>
            <p:spPr>
              <a:xfrm>
                <a:off x="5834046" y="2956449"/>
                <a:ext cx="139620" cy="76997"/>
              </a:xfrm>
              <a:prstGeom prst="line">
                <a:avLst/>
              </a:prstGeom>
              <a:grpFill/>
              <a:ln w="12700" cap="flat" cmpd="sng" algn="ctr">
                <a:solidFill>
                  <a:schemeClr val="accent1"/>
                </a:solidFill>
                <a:prstDash val="solid"/>
                <a:bevel/>
                <a:headEnd type="none" w="med" len="med"/>
                <a:tailEnd type="none" w="med" len="med"/>
              </a:ln>
              <a:effectLst/>
            </p:spPr>
          </p:cxnSp>
          <p:cxnSp>
            <p:nvCxnSpPr>
              <p:cNvPr id="390" name="Straight Connector 389">
                <a:extLst>
                  <a:ext uri="{FF2B5EF4-FFF2-40B4-BE49-F238E27FC236}">
                    <a16:creationId xmlns:a16="http://schemas.microsoft.com/office/drawing/2014/main" id="{34724DB6-A19D-4BCD-9C11-95C0BA22E402}"/>
                  </a:ext>
                </a:extLst>
              </p:cNvPr>
              <p:cNvCxnSpPr>
                <a:cxnSpLocks/>
              </p:cNvCxnSpPr>
              <p:nvPr/>
            </p:nvCxnSpPr>
            <p:spPr>
              <a:xfrm flipV="1">
                <a:off x="5973659" y="2956449"/>
                <a:ext cx="139630" cy="76997"/>
              </a:xfrm>
              <a:prstGeom prst="line">
                <a:avLst/>
              </a:prstGeom>
              <a:grpFill/>
              <a:ln w="12700" cap="flat" cmpd="sng" algn="ctr">
                <a:solidFill>
                  <a:schemeClr val="accent1"/>
                </a:solidFill>
                <a:prstDash val="solid"/>
                <a:bevel/>
                <a:headEnd type="none" w="med" len="med"/>
                <a:tailEnd type="none" w="med" len="med"/>
              </a:ln>
              <a:effectLst/>
            </p:spPr>
          </p:cxnSp>
          <p:cxnSp>
            <p:nvCxnSpPr>
              <p:cNvPr id="391" name="Straight Connector 390">
                <a:extLst>
                  <a:ext uri="{FF2B5EF4-FFF2-40B4-BE49-F238E27FC236}">
                    <a16:creationId xmlns:a16="http://schemas.microsoft.com/office/drawing/2014/main" id="{7D234837-177C-4FF8-A157-2217573852B9}"/>
                  </a:ext>
                </a:extLst>
              </p:cNvPr>
              <p:cNvCxnSpPr>
                <a:cxnSpLocks/>
              </p:cNvCxnSpPr>
              <p:nvPr/>
            </p:nvCxnSpPr>
            <p:spPr>
              <a:xfrm flipV="1">
                <a:off x="5973664" y="3033446"/>
                <a:ext cx="0" cy="153614"/>
              </a:xfrm>
              <a:prstGeom prst="line">
                <a:avLst/>
              </a:prstGeom>
              <a:grpFill/>
              <a:ln w="12700" cap="flat" cmpd="sng" algn="ctr">
                <a:solidFill>
                  <a:schemeClr val="accent1"/>
                </a:solidFill>
                <a:prstDash val="solid"/>
                <a:bevel/>
                <a:headEnd type="none" w="med" len="med"/>
                <a:tailEnd type="none" w="med" len="med"/>
              </a:ln>
              <a:effectLst/>
            </p:spPr>
          </p:cxnSp>
        </p:grpSp>
      </p:grpSp>
      <p:grpSp>
        <p:nvGrpSpPr>
          <p:cNvPr id="395" name="Group 394">
            <a:extLst>
              <a:ext uri="{FF2B5EF4-FFF2-40B4-BE49-F238E27FC236}">
                <a16:creationId xmlns:a16="http://schemas.microsoft.com/office/drawing/2014/main" id="{C0188A55-D26B-4227-A666-B3DEBA4033DC}"/>
              </a:ext>
              <a:ext uri="{C183D7F6-B498-43B3-948B-1728B52AA6E4}">
                <adec:decorative xmlns:adec="http://schemas.microsoft.com/office/drawing/2017/decorative" val="1"/>
              </a:ext>
            </a:extLst>
          </p:cNvPr>
          <p:cNvGrpSpPr/>
          <p:nvPr/>
        </p:nvGrpSpPr>
        <p:grpSpPr>
          <a:xfrm>
            <a:off x="9068574" y="4308447"/>
            <a:ext cx="313880" cy="335627"/>
            <a:chOff x="8882196" y="3721867"/>
            <a:chExt cx="285941" cy="305752"/>
          </a:xfrm>
          <a:solidFill>
            <a:schemeClr val="bg1"/>
          </a:solidFill>
        </p:grpSpPr>
        <p:sp>
          <p:nvSpPr>
            <p:cNvPr id="396" name="Rectangle 395">
              <a:extLst>
                <a:ext uri="{FF2B5EF4-FFF2-40B4-BE49-F238E27FC236}">
                  <a16:creationId xmlns:a16="http://schemas.microsoft.com/office/drawing/2014/main" id="{91EFAE7C-740C-40F9-A6C8-2D44676DE829}"/>
                </a:ext>
              </a:extLst>
            </p:cNvPr>
            <p:cNvSpPr/>
            <p:nvPr/>
          </p:nvSpPr>
          <p:spPr bwMode="auto">
            <a:xfrm>
              <a:off x="8901347" y="3950022"/>
              <a:ext cx="247639" cy="77597"/>
            </a:xfrm>
            <a:prstGeom prst="rect">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397" name="Freeform 123">
              <a:extLst>
                <a:ext uri="{FF2B5EF4-FFF2-40B4-BE49-F238E27FC236}">
                  <a16:creationId xmlns:a16="http://schemas.microsoft.com/office/drawing/2014/main" id="{2A3BCFFE-2C71-492F-81F8-0189A018B4F5}"/>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solidFill>
                  <a:srgbClr val="EBEBEB"/>
                </a:solidFill>
                <a:latin typeface="Segoe UI Semilight"/>
                <a:cs typeface="Segoe UI" pitchFamily="34" charset="0"/>
              </a:endParaRPr>
            </a:p>
          </p:txBody>
        </p:sp>
        <p:sp>
          <p:nvSpPr>
            <p:cNvPr id="398" name="Freeform 124">
              <a:extLst>
                <a:ext uri="{FF2B5EF4-FFF2-40B4-BE49-F238E27FC236}">
                  <a16:creationId xmlns:a16="http://schemas.microsoft.com/office/drawing/2014/main" id="{1B80359C-71CA-49F4-8898-2FEB0DAC9178}"/>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solidFill>
                  <a:srgbClr val="EBEBEB"/>
                </a:solidFill>
                <a:latin typeface="Segoe UI Semilight"/>
                <a:cs typeface="Segoe UI" pitchFamily="34" charset="0"/>
              </a:endParaRPr>
            </a:p>
          </p:txBody>
        </p:sp>
      </p:grpSp>
      <p:grpSp>
        <p:nvGrpSpPr>
          <p:cNvPr id="399" name="Group 398">
            <a:extLst>
              <a:ext uri="{FF2B5EF4-FFF2-40B4-BE49-F238E27FC236}">
                <a16:creationId xmlns:a16="http://schemas.microsoft.com/office/drawing/2014/main" id="{CC4D7A4A-73B1-452E-8B03-90B680AF1E21}"/>
              </a:ext>
              <a:ext uri="{C183D7F6-B498-43B3-948B-1728B52AA6E4}">
                <adec:decorative xmlns:adec="http://schemas.microsoft.com/office/drawing/2017/decorative" val="1"/>
              </a:ext>
            </a:extLst>
          </p:cNvPr>
          <p:cNvGrpSpPr/>
          <p:nvPr/>
        </p:nvGrpSpPr>
        <p:grpSpPr>
          <a:xfrm>
            <a:off x="7391013" y="4320283"/>
            <a:ext cx="306052" cy="311951"/>
            <a:chOff x="7158422" y="1607015"/>
            <a:chExt cx="2726357" cy="2778898"/>
          </a:xfrm>
          <a:solidFill>
            <a:schemeClr val="bg1"/>
          </a:solidFill>
        </p:grpSpPr>
        <p:sp>
          <p:nvSpPr>
            <p:cNvPr id="400" name="Freeform 290">
              <a:extLst>
                <a:ext uri="{FF2B5EF4-FFF2-40B4-BE49-F238E27FC236}">
                  <a16:creationId xmlns:a16="http://schemas.microsoft.com/office/drawing/2014/main" id="{B2C91152-ACA5-4C14-8DCA-0D0DBC09884B}"/>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401" name="Diamond 400">
              <a:extLst>
                <a:ext uri="{FF2B5EF4-FFF2-40B4-BE49-F238E27FC236}">
                  <a16:creationId xmlns:a16="http://schemas.microsoft.com/office/drawing/2014/main" id="{A7644612-AB40-49AB-9D2A-1AABC857DC36}"/>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402" name="Freeform 292">
              <a:extLst>
                <a:ext uri="{FF2B5EF4-FFF2-40B4-BE49-F238E27FC236}">
                  <a16:creationId xmlns:a16="http://schemas.microsoft.com/office/drawing/2014/main" id="{1274CC75-2DF1-4BE8-BE08-51E94B60C267}"/>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403" name="Diamond 402">
              <a:extLst>
                <a:ext uri="{FF2B5EF4-FFF2-40B4-BE49-F238E27FC236}">
                  <a16:creationId xmlns:a16="http://schemas.microsoft.com/office/drawing/2014/main" id="{74E4DF27-4515-4BE0-BEF5-501F58E0CFE1}"/>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grpSp>
      <p:sp>
        <p:nvSpPr>
          <p:cNvPr id="404" name="chip">
            <a:extLst>
              <a:ext uri="{FF2B5EF4-FFF2-40B4-BE49-F238E27FC236}">
                <a16:creationId xmlns:a16="http://schemas.microsoft.com/office/drawing/2014/main" id="{ABCA7758-223C-49EE-A3BD-1BA37BCF94CF}"/>
              </a:ext>
              <a:ext uri="{C183D7F6-B498-43B3-948B-1728B52AA6E4}">
                <adec:decorative xmlns:adec="http://schemas.microsoft.com/office/drawing/2017/decorative" val="1"/>
              </a:ext>
            </a:extLst>
          </p:cNvPr>
          <p:cNvSpPr>
            <a:spLocks noChangeAspect="1" noEditPoints="1"/>
          </p:cNvSpPr>
          <p:nvPr/>
        </p:nvSpPr>
        <p:spPr bwMode="auto">
          <a:xfrm>
            <a:off x="7400864" y="5332437"/>
            <a:ext cx="286349" cy="29226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bg1"/>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EBEBEB"/>
              </a:solidFill>
              <a:latin typeface="Segoe UI Semilight"/>
            </a:endParaRPr>
          </a:p>
        </p:txBody>
      </p:sp>
      <p:sp>
        <p:nvSpPr>
          <p:cNvPr id="405" name="TextBox 404">
            <a:extLst>
              <a:ext uri="{FF2B5EF4-FFF2-40B4-BE49-F238E27FC236}">
                <a16:creationId xmlns:a16="http://schemas.microsoft.com/office/drawing/2014/main" id="{06FF9796-D53C-41BA-ABB1-00AE2F191149}"/>
              </a:ext>
              <a:ext uri="{C183D7F6-B498-43B3-948B-1728B52AA6E4}">
                <adec:decorative xmlns:adec="http://schemas.microsoft.com/office/drawing/2017/decorative" val="1"/>
              </a:ext>
            </a:extLst>
          </p:cNvPr>
          <p:cNvSpPr txBox="1"/>
          <p:nvPr/>
        </p:nvSpPr>
        <p:spPr>
          <a:xfrm>
            <a:off x="7015644" y="5776021"/>
            <a:ext cx="1056785"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FFFFFF"/>
                </a:solidFill>
              </a:rPr>
              <a:t>CPU</a:t>
            </a:r>
          </a:p>
        </p:txBody>
      </p:sp>
      <p:grpSp>
        <p:nvGrpSpPr>
          <p:cNvPr id="406" name="Group 405">
            <a:extLst>
              <a:ext uri="{FF2B5EF4-FFF2-40B4-BE49-F238E27FC236}">
                <a16:creationId xmlns:a16="http://schemas.microsoft.com/office/drawing/2014/main" id="{FB1EDF62-7D11-41B6-A84A-646DC23BBBF1}"/>
              </a:ext>
              <a:ext uri="{C183D7F6-B498-43B3-948B-1728B52AA6E4}">
                <adec:decorative xmlns:adec="http://schemas.microsoft.com/office/drawing/2017/decorative" val="1"/>
              </a:ext>
            </a:extLst>
          </p:cNvPr>
          <p:cNvGrpSpPr>
            <a:grpSpLocks noChangeAspect="1"/>
          </p:cNvGrpSpPr>
          <p:nvPr/>
        </p:nvGrpSpPr>
        <p:grpSpPr>
          <a:xfrm>
            <a:off x="9073924" y="5381856"/>
            <a:ext cx="303184" cy="193426"/>
            <a:chOff x="5842028" y="2023300"/>
            <a:chExt cx="518306" cy="330673"/>
          </a:xfrm>
        </p:grpSpPr>
        <p:sp>
          <p:nvSpPr>
            <p:cNvPr id="407" name="Rectangle: Single Corner Rounded 196">
              <a:extLst>
                <a:ext uri="{FF2B5EF4-FFF2-40B4-BE49-F238E27FC236}">
                  <a16:creationId xmlns:a16="http://schemas.microsoft.com/office/drawing/2014/main" id="{6D87AF61-720E-4A98-884D-5EB6B77E2395}"/>
                </a:ext>
              </a:extLst>
            </p:cNvPr>
            <p:cNvSpPr/>
            <p:nvPr/>
          </p:nvSpPr>
          <p:spPr bwMode="auto">
            <a:xfrm>
              <a:off x="5842028" y="2023300"/>
              <a:ext cx="518306" cy="284908"/>
            </a:xfrm>
            <a:prstGeom prst="round1Rect">
              <a:avLst>
                <a:gd name="adj" fmla="val 19322"/>
              </a:avLst>
            </a:prstGeom>
            <a:noFill/>
            <a:ln w="12700" cap="sq">
              <a:solidFill>
                <a:schemeClr val="bg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grpSp>
          <p:nvGrpSpPr>
            <p:cNvPr id="408" name="Group 407">
              <a:extLst>
                <a:ext uri="{FF2B5EF4-FFF2-40B4-BE49-F238E27FC236}">
                  <a16:creationId xmlns:a16="http://schemas.microsoft.com/office/drawing/2014/main" id="{FADA1E9F-4143-4339-AA41-D74D1FCCC8EA}"/>
                </a:ext>
              </a:extLst>
            </p:cNvPr>
            <p:cNvGrpSpPr/>
            <p:nvPr/>
          </p:nvGrpSpPr>
          <p:grpSpPr>
            <a:xfrm>
              <a:off x="5886781" y="2308208"/>
              <a:ext cx="423110" cy="45765"/>
              <a:chOff x="2805041" y="5363936"/>
              <a:chExt cx="937405" cy="125178"/>
            </a:xfrm>
          </p:grpSpPr>
          <p:grpSp>
            <p:nvGrpSpPr>
              <p:cNvPr id="411" name="Group 410">
                <a:extLst>
                  <a:ext uri="{FF2B5EF4-FFF2-40B4-BE49-F238E27FC236}">
                    <a16:creationId xmlns:a16="http://schemas.microsoft.com/office/drawing/2014/main" id="{5AE594B1-85E1-49C1-9A99-AF6FD522DB22}"/>
                  </a:ext>
                </a:extLst>
              </p:cNvPr>
              <p:cNvGrpSpPr/>
              <p:nvPr/>
            </p:nvGrpSpPr>
            <p:grpSpPr>
              <a:xfrm>
                <a:off x="2805041" y="5363936"/>
                <a:ext cx="304800" cy="125178"/>
                <a:chOff x="685111" y="5810249"/>
                <a:chExt cx="304800" cy="356348"/>
              </a:xfrm>
            </p:grpSpPr>
            <p:cxnSp>
              <p:nvCxnSpPr>
                <p:cNvPr id="416" name="Straight Connector 415">
                  <a:extLst>
                    <a:ext uri="{FF2B5EF4-FFF2-40B4-BE49-F238E27FC236}">
                      <a16:creationId xmlns:a16="http://schemas.microsoft.com/office/drawing/2014/main" id="{4D845ACA-EEBD-4C3E-A915-036B6936E44B}"/>
                    </a:ext>
                  </a:extLst>
                </p:cNvPr>
                <p:cNvCxnSpPr/>
                <p:nvPr/>
              </p:nvCxnSpPr>
              <p:spPr>
                <a:xfrm>
                  <a:off x="685111" y="5810249"/>
                  <a:ext cx="0" cy="356348"/>
                </a:xfrm>
                <a:prstGeom prst="line">
                  <a:avLst/>
                </a:prstGeom>
                <a:noFill/>
                <a:ln w="12700" cap="sq">
                  <a:solidFill>
                    <a:schemeClr val="bg1"/>
                  </a:solidFill>
                  <a:prstDash val="solid"/>
                  <a:miter lim="800000"/>
                  <a:headEnd/>
                  <a:tailEnd/>
                </a:ln>
              </p:spPr>
            </p:cxnSp>
            <p:cxnSp>
              <p:nvCxnSpPr>
                <p:cNvPr id="417" name="Straight Connector 416">
                  <a:extLst>
                    <a:ext uri="{FF2B5EF4-FFF2-40B4-BE49-F238E27FC236}">
                      <a16:creationId xmlns:a16="http://schemas.microsoft.com/office/drawing/2014/main" id="{32CAD1A9-8E71-40CC-B9A5-50EE6CD989C7}"/>
                    </a:ext>
                  </a:extLst>
                </p:cNvPr>
                <p:cNvCxnSpPr/>
                <p:nvPr/>
              </p:nvCxnSpPr>
              <p:spPr>
                <a:xfrm>
                  <a:off x="837511" y="5810249"/>
                  <a:ext cx="0" cy="356348"/>
                </a:xfrm>
                <a:prstGeom prst="line">
                  <a:avLst/>
                </a:prstGeom>
                <a:noFill/>
                <a:ln w="12700" cap="sq">
                  <a:solidFill>
                    <a:schemeClr val="bg1"/>
                  </a:solidFill>
                  <a:prstDash val="solid"/>
                  <a:miter lim="800000"/>
                  <a:headEnd/>
                  <a:tailEnd/>
                </a:ln>
              </p:spPr>
            </p:cxnSp>
            <p:cxnSp>
              <p:nvCxnSpPr>
                <p:cNvPr id="418" name="Straight Connector 417">
                  <a:extLst>
                    <a:ext uri="{FF2B5EF4-FFF2-40B4-BE49-F238E27FC236}">
                      <a16:creationId xmlns:a16="http://schemas.microsoft.com/office/drawing/2014/main" id="{D9E33AE3-107B-4C16-B801-3E10A2EDEC94}"/>
                    </a:ext>
                  </a:extLst>
                </p:cNvPr>
                <p:cNvCxnSpPr/>
                <p:nvPr/>
              </p:nvCxnSpPr>
              <p:spPr>
                <a:xfrm>
                  <a:off x="989911" y="5810249"/>
                  <a:ext cx="0" cy="356348"/>
                </a:xfrm>
                <a:prstGeom prst="line">
                  <a:avLst/>
                </a:prstGeom>
                <a:noFill/>
                <a:ln w="12700" cap="sq">
                  <a:solidFill>
                    <a:schemeClr val="bg1"/>
                  </a:solidFill>
                  <a:prstDash val="solid"/>
                  <a:miter lim="800000"/>
                  <a:headEnd/>
                  <a:tailEnd/>
                </a:ln>
              </p:spPr>
            </p:cxnSp>
          </p:grpSp>
          <p:grpSp>
            <p:nvGrpSpPr>
              <p:cNvPr id="412" name="Group 411">
                <a:extLst>
                  <a:ext uri="{FF2B5EF4-FFF2-40B4-BE49-F238E27FC236}">
                    <a16:creationId xmlns:a16="http://schemas.microsoft.com/office/drawing/2014/main" id="{17BADF48-C6DE-4561-818F-054FD8AD2A9A}"/>
                  </a:ext>
                </a:extLst>
              </p:cNvPr>
              <p:cNvGrpSpPr/>
              <p:nvPr/>
            </p:nvGrpSpPr>
            <p:grpSpPr>
              <a:xfrm>
                <a:off x="3437646" y="5363936"/>
                <a:ext cx="304800" cy="125178"/>
                <a:chOff x="685111" y="5810249"/>
                <a:chExt cx="304800" cy="356348"/>
              </a:xfrm>
            </p:grpSpPr>
            <p:cxnSp>
              <p:nvCxnSpPr>
                <p:cNvPr id="413" name="Straight Connector 412">
                  <a:extLst>
                    <a:ext uri="{FF2B5EF4-FFF2-40B4-BE49-F238E27FC236}">
                      <a16:creationId xmlns:a16="http://schemas.microsoft.com/office/drawing/2014/main" id="{1A3E4FC8-16BB-4738-92C2-3166F6572F64}"/>
                    </a:ext>
                  </a:extLst>
                </p:cNvPr>
                <p:cNvCxnSpPr/>
                <p:nvPr/>
              </p:nvCxnSpPr>
              <p:spPr>
                <a:xfrm>
                  <a:off x="685111" y="5810249"/>
                  <a:ext cx="0" cy="356348"/>
                </a:xfrm>
                <a:prstGeom prst="line">
                  <a:avLst/>
                </a:prstGeom>
                <a:noFill/>
                <a:ln w="12700" cap="sq">
                  <a:solidFill>
                    <a:schemeClr val="bg1"/>
                  </a:solidFill>
                  <a:prstDash val="solid"/>
                  <a:miter lim="800000"/>
                  <a:headEnd/>
                  <a:tailEnd/>
                </a:ln>
              </p:spPr>
            </p:cxnSp>
            <p:cxnSp>
              <p:nvCxnSpPr>
                <p:cNvPr id="414" name="Straight Connector 413">
                  <a:extLst>
                    <a:ext uri="{FF2B5EF4-FFF2-40B4-BE49-F238E27FC236}">
                      <a16:creationId xmlns:a16="http://schemas.microsoft.com/office/drawing/2014/main" id="{C889CB21-F3C1-40BB-89E2-C8911A2FAAC6}"/>
                    </a:ext>
                  </a:extLst>
                </p:cNvPr>
                <p:cNvCxnSpPr/>
                <p:nvPr/>
              </p:nvCxnSpPr>
              <p:spPr>
                <a:xfrm>
                  <a:off x="837511" y="5810249"/>
                  <a:ext cx="0" cy="356348"/>
                </a:xfrm>
                <a:prstGeom prst="line">
                  <a:avLst/>
                </a:prstGeom>
                <a:noFill/>
                <a:ln w="12700" cap="sq">
                  <a:solidFill>
                    <a:schemeClr val="bg1"/>
                  </a:solidFill>
                  <a:prstDash val="solid"/>
                  <a:miter lim="800000"/>
                  <a:headEnd/>
                  <a:tailEnd/>
                </a:ln>
              </p:spPr>
            </p:cxnSp>
            <p:cxnSp>
              <p:nvCxnSpPr>
                <p:cNvPr id="415" name="Straight Connector 414">
                  <a:extLst>
                    <a:ext uri="{FF2B5EF4-FFF2-40B4-BE49-F238E27FC236}">
                      <a16:creationId xmlns:a16="http://schemas.microsoft.com/office/drawing/2014/main" id="{37DFC5EC-454A-4E41-8194-FDB4698DC1FA}"/>
                    </a:ext>
                  </a:extLst>
                </p:cNvPr>
                <p:cNvCxnSpPr/>
                <p:nvPr/>
              </p:nvCxnSpPr>
              <p:spPr>
                <a:xfrm>
                  <a:off x="989911" y="5810249"/>
                  <a:ext cx="0" cy="356348"/>
                </a:xfrm>
                <a:prstGeom prst="line">
                  <a:avLst/>
                </a:prstGeom>
                <a:noFill/>
                <a:ln w="12700" cap="sq">
                  <a:solidFill>
                    <a:schemeClr val="bg1"/>
                  </a:solidFill>
                  <a:prstDash val="solid"/>
                  <a:miter lim="800000"/>
                  <a:headEnd/>
                  <a:tailEnd/>
                </a:ln>
              </p:spPr>
            </p:cxnSp>
          </p:grpSp>
        </p:grpSp>
        <p:sp>
          <p:nvSpPr>
            <p:cNvPr id="409" name="Oval 408">
              <a:extLst>
                <a:ext uri="{FF2B5EF4-FFF2-40B4-BE49-F238E27FC236}">
                  <a16:creationId xmlns:a16="http://schemas.microsoft.com/office/drawing/2014/main" id="{84AA39EF-63A8-44BA-80C3-3C9643A8EDCB}"/>
                </a:ext>
              </a:extLst>
            </p:cNvPr>
            <p:cNvSpPr/>
            <p:nvPr/>
          </p:nvSpPr>
          <p:spPr bwMode="auto">
            <a:xfrm>
              <a:off x="6135172" y="2083744"/>
              <a:ext cx="158117" cy="164020"/>
            </a:xfrm>
            <a:prstGeom prst="ellipse">
              <a:avLst/>
            </a:prstGeom>
            <a:noFill/>
            <a:ln w="12700" cap="sq">
              <a:solidFill>
                <a:schemeClr val="bg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sp>
          <p:nvSpPr>
            <p:cNvPr id="410" name="Rectangle 409">
              <a:extLst>
                <a:ext uri="{FF2B5EF4-FFF2-40B4-BE49-F238E27FC236}">
                  <a16:creationId xmlns:a16="http://schemas.microsoft.com/office/drawing/2014/main" id="{C8C51125-9366-40BB-B9DE-8275E2930773}"/>
                </a:ext>
              </a:extLst>
            </p:cNvPr>
            <p:cNvSpPr/>
            <p:nvPr/>
          </p:nvSpPr>
          <p:spPr bwMode="auto">
            <a:xfrm>
              <a:off x="5911951" y="2129519"/>
              <a:ext cx="156176" cy="80034"/>
            </a:xfrm>
            <a:prstGeom prst="rect">
              <a:avLst/>
            </a:prstGeom>
            <a:noFill/>
            <a:ln w="12700" cap="sq">
              <a:solidFill>
                <a:schemeClr val="bg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grpSp>
      <p:sp>
        <p:nvSpPr>
          <p:cNvPr id="419" name="TextBox 418">
            <a:extLst>
              <a:ext uri="{FF2B5EF4-FFF2-40B4-BE49-F238E27FC236}">
                <a16:creationId xmlns:a16="http://schemas.microsoft.com/office/drawing/2014/main" id="{AB2FD5DC-9AFF-41E2-941E-E5F6CB9CA5BF}"/>
              </a:ext>
              <a:ext uri="{C183D7F6-B498-43B3-948B-1728B52AA6E4}">
                <adec:decorative xmlns:adec="http://schemas.microsoft.com/office/drawing/2017/decorative" val="1"/>
              </a:ext>
            </a:extLst>
          </p:cNvPr>
          <p:cNvSpPr txBox="1"/>
          <p:nvPr/>
        </p:nvSpPr>
        <p:spPr>
          <a:xfrm>
            <a:off x="8351593" y="5776021"/>
            <a:ext cx="1747842"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FFFFFF"/>
                </a:solidFill>
              </a:rPr>
              <a:t>GPU</a:t>
            </a:r>
          </a:p>
        </p:txBody>
      </p:sp>
      <p:grpSp>
        <p:nvGrpSpPr>
          <p:cNvPr id="420" name="Group 419">
            <a:extLst>
              <a:ext uri="{FF2B5EF4-FFF2-40B4-BE49-F238E27FC236}">
                <a16:creationId xmlns:a16="http://schemas.microsoft.com/office/drawing/2014/main" id="{56809D03-8B0A-41DB-A153-FA2EA7EE4B3A}"/>
              </a:ext>
              <a:ext uri="{C183D7F6-B498-43B3-948B-1728B52AA6E4}">
                <adec:decorative xmlns:adec="http://schemas.microsoft.com/office/drawing/2017/decorative" val="1"/>
              </a:ext>
            </a:extLst>
          </p:cNvPr>
          <p:cNvGrpSpPr>
            <a:grpSpLocks noChangeAspect="1"/>
          </p:cNvGrpSpPr>
          <p:nvPr/>
        </p:nvGrpSpPr>
        <p:grpSpPr>
          <a:xfrm>
            <a:off x="10885140" y="5332437"/>
            <a:ext cx="292264" cy="292264"/>
            <a:chOff x="10035278" y="3218678"/>
            <a:chExt cx="247374" cy="247374"/>
          </a:xfrm>
        </p:grpSpPr>
        <p:grpSp>
          <p:nvGrpSpPr>
            <p:cNvPr id="421" name="Group 420">
              <a:extLst>
                <a:ext uri="{FF2B5EF4-FFF2-40B4-BE49-F238E27FC236}">
                  <a16:creationId xmlns:a16="http://schemas.microsoft.com/office/drawing/2014/main" id="{26ABE62A-7BF4-4E7F-A9D1-DCA9E8A80465}"/>
                </a:ext>
              </a:extLst>
            </p:cNvPr>
            <p:cNvGrpSpPr/>
            <p:nvPr/>
          </p:nvGrpSpPr>
          <p:grpSpPr>
            <a:xfrm>
              <a:off x="10035278" y="3218678"/>
              <a:ext cx="247374" cy="247374"/>
              <a:chOff x="3485441" y="4505566"/>
              <a:chExt cx="712494" cy="712494"/>
            </a:xfrm>
          </p:grpSpPr>
          <p:sp>
            <p:nvSpPr>
              <p:cNvPr id="423" name="Rectangle 422">
                <a:extLst>
                  <a:ext uri="{FF2B5EF4-FFF2-40B4-BE49-F238E27FC236}">
                    <a16:creationId xmlns:a16="http://schemas.microsoft.com/office/drawing/2014/main" id="{0C9811F2-BEA1-425E-A9AE-6626AC8AF546}"/>
                  </a:ext>
                </a:extLst>
              </p:cNvPr>
              <p:cNvSpPr/>
              <p:nvPr/>
            </p:nvSpPr>
            <p:spPr bwMode="auto">
              <a:xfrm>
                <a:off x="3565593" y="4585718"/>
                <a:ext cx="552190" cy="552190"/>
              </a:xfrm>
              <a:prstGeom prst="rect">
                <a:avLst/>
              </a:pr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a:solidFill>
                    <a:srgbClr val="EBEBEB"/>
                  </a:solidFill>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F346FC15-AB15-4C6C-9A29-870F8E89CD15}"/>
                  </a:ext>
                </a:extLst>
              </p:cNvPr>
              <p:cNvGrpSpPr/>
              <p:nvPr/>
            </p:nvGrpSpPr>
            <p:grpSpPr>
              <a:xfrm>
                <a:off x="3485441" y="4677750"/>
                <a:ext cx="712494" cy="368126"/>
                <a:chOff x="3485441" y="4677750"/>
                <a:chExt cx="712494" cy="368126"/>
              </a:xfrm>
            </p:grpSpPr>
            <p:grpSp>
              <p:nvGrpSpPr>
                <p:cNvPr id="436" name="Group 435">
                  <a:extLst>
                    <a:ext uri="{FF2B5EF4-FFF2-40B4-BE49-F238E27FC236}">
                      <a16:creationId xmlns:a16="http://schemas.microsoft.com/office/drawing/2014/main" id="{2CCEA2EB-3296-46AB-B474-45E5C088C2A0}"/>
                    </a:ext>
                  </a:extLst>
                </p:cNvPr>
                <p:cNvGrpSpPr/>
                <p:nvPr/>
              </p:nvGrpSpPr>
              <p:grpSpPr>
                <a:xfrm>
                  <a:off x="4117783" y="4677750"/>
                  <a:ext cx="80152" cy="368126"/>
                  <a:chOff x="4117783" y="4677750"/>
                  <a:chExt cx="129006" cy="368126"/>
                </a:xfrm>
              </p:grpSpPr>
              <p:cxnSp>
                <p:nvCxnSpPr>
                  <p:cNvPr id="442" name="Straight Connector 441">
                    <a:extLst>
                      <a:ext uri="{FF2B5EF4-FFF2-40B4-BE49-F238E27FC236}">
                        <a16:creationId xmlns:a16="http://schemas.microsoft.com/office/drawing/2014/main" id="{27467E0D-50DF-416A-8BB3-F8B463BF4877}"/>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443" name="Straight Connector 442">
                    <a:extLst>
                      <a:ext uri="{FF2B5EF4-FFF2-40B4-BE49-F238E27FC236}">
                        <a16:creationId xmlns:a16="http://schemas.microsoft.com/office/drawing/2014/main" id="{47A1B2B3-37C4-4BBD-906D-FCEC58C12963}"/>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444" name="Straight Connector 443">
                    <a:extLst>
                      <a:ext uri="{FF2B5EF4-FFF2-40B4-BE49-F238E27FC236}">
                        <a16:creationId xmlns:a16="http://schemas.microsoft.com/office/drawing/2014/main" id="{B74FE151-AC88-4E8B-96B6-AE3226CB5336}"/>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445" name="Straight Connector 444">
                    <a:extLst>
                      <a:ext uri="{FF2B5EF4-FFF2-40B4-BE49-F238E27FC236}">
                        <a16:creationId xmlns:a16="http://schemas.microsoft.com/office/drawing/2014/main" id="{80F06889-9F5C-43B7-8C15-9994C7AEE60D}"/>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nvGrpSpPr>
                <p:cNvPr id="437" name="Group 436">
                  <a:extLst>
                    <a:ext uri="{FF2B5EF4-FFF2-40B4-BE49-F238E27FC236}">
                      <a16:creationId xmlns:a16="http://schemas.microsoft.com/office/drawing/2014/main" id="{43ED9D6A-F4B1-4B48-8C3F-79192DECC26D}"/>
                    </a:ext>
                  </a:extLst>
                </p:cNvPr>
                <p:cNvGrpSpPr/>
                <p:nvPr/>
              </p:nvGrpSpPr>
              <p:grpSpPr>
                <a:xfrm>
                  <a:off x="3485441" y="4677750"/>
                  <a:ext cx="80152" cy="368126"/>
                  <a:chOff x="4117783" y="4677750"/>
                  <a:chExt cx="129006" cy="368126"/>
                </a:xfrm>
              </p:grpSpPr>
              <p:cxnSp>
                <p:nvCxnSpPr>
                  <p:cNvPr id="438" name="Straight Connector 437">
                    <a:extLst>
                      <a:ext uri="{FF2B5EF4-FFF2-40B4-BE49-F238E27FC236}">
                        <a16:creationId xmlns:a16="http://schemas.microsoft.com/office/drawing/2014/main" id="{15D514A6-4E38-4903-B0ED-EC54F10E1672}"/>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439" name="Straight Connector 438">
                    <a:extLst>
                      <a:ext uri="{FF2B5EF4-FFF2-40B4-BE49-F238E27FC236}">
                        <a16:creationId xmlns:a16="http://schemas.microsoft.com/office/drawing/2014/main" id="{5B7693F6-EDE7-43E7-91FA-8F96853C97B5}"/>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440" name="Straight Connector 439">
                    <a:extLst>
                      <a:ext uri="{FF2B5EF4-FFF2-40B4-BE49-F238E27FC236}">
                        <a16:creationId xmlns:a16="http://schemas.microsoft.com/office/drawing/2014/main" id="{2EA4B573-FBF8-4F4E-B3CD-4C4D243A32A9}"/>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441" name="Straight Connector 440">
                    <a:extLst>
                      <a:ext uri="{FF2B5EF4-FFF2-40B4-BE49-F238E27FC236}">
                        <a16:creationId xmlns:a16="http://schemas.microsoft.com/office/drawing/2014/main" id="{119DA55C-A18E-4422-BC23-18770C11E850}"/>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grpSp>
            <p:nvGrpSpPr>
              <p:cNvPr id="425" name="Group 424">
                <a:extLst>
                  <a:ext uri="{FF2B5EF4-FFF2-40B4-BE49-F238E27FC236}">
                    <a16:creationId xmlns:a16="http://schemas.microsoft.com/office/drawing/2014/main" id="{CCC655A3-970A-434B-9BD1-5EF47C57ACFD}"/>
                  </a:ext>
                </a:extLst>
              </p:cNvPr>
              <p:cNvGrpSpPr/>
              <p:nvPr/>
            </p:nvGrpSpPr>
            <p:grpSpPr>
              <a:xfrm rot="5400000">
                <a:off x="3480396" y="4677750"/>
                <a:ext cx="712494" cy="368126"/>
                <a:chOff x="3485441" y="4677750"/>
                <a:chExt cx="712494" cy="368126"/>
              </a:xfrm>
            </p:grpSpPr>
            <p:grpSp>
              <p:nvGrpSpPr>
                <p:cNvPr id="426" name="Group 425">
                  <a:extLst>
                    <a:ext uri="{FF2B5EF4-FFF2-40B4-BE49-F238E27FC236}">
                      <a16:creationId xmlns:a16="http://schemas.microsoft.com/office/drawing/2014/main" id="{16EA6DDB-414E-469B-95AF-24CA0F702841}"/>
                    </a:ext>
                  </a:extLst>
                </p:cNvPr>
                <p:cNvGrpSpPr/>
                <p:nvPr/>
              </p:nvGrpSpPr>
              <p:grpSpPr>
                <a:xfrm>
                  <a:off x="4117783" y="4677750"/>
                  <a:ext cx="80152" cy="368126"/>
                  <a:chOff x="4117783" y="4677750"/>
                  <a:chExt cx="129006" cy="368126"/>
                </a:xfrm>
              </p:grpSpPr>
              <p:cxnSp>
                <p:nvCxnSpPr>
                  <p:cNvPr id="432" name="Straight Connector 431">
                    <a:extLst>
                      <a:ext uri="{FF2B5EF4-FFF2-40B4-BE49-F238E27FC236}">
                        <a16:creationId xmlns:a16="http://schemas.microsoft.com/office/drawing/2014/main" id="{9CBE5F5F-F4E9-458C-A15D-1421908C0E6C}"/>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433" name="Straight Connector 432">
                    <a:extLst>
                      <a:ext uri="{FF2B5EF4-FFF2-40B4-BE49-F238E27FC236}">
                        <a16:creationId xmlns:a16="http://schemas.microsoft.com/office/drawing/2014/main" id="{6C6738A6-2067-45EB-97BC-7E2C6E0A78F8}"/>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434" name="Straight Connector 433">
                    <a:extLst>
                      <a:ext uri="{FF2B5EF4-FFF2-40B4-BE49-F238E27FC236}">
                        <a16:creationId xmlns:a16="http://schemas.microsoft.com/office/drawing/2014/main" id="{87AD63F0-A4CA-4104-83C2-96728DD5D46E}"/>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435" name="Straight Connector 434">
                    <a:extLst>
                      <a:ext uri="{FF2B5EF4-FFF2-40B4-BE49-F238E27FC236}">
                        <a16:creationId xmlns:a16="http://schemas.microsoft.com/office/drawing/2014/main" id="{269239DF-0E75-41AA-ACCE-85C9E5BBF122}"/>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nvGrpSpPr>
                <p:cNvPr id="427" name="Group 426">
                  <a:extLst>
                    <a:ext uri="{FF2B5EF4-FFF2-40B4-BE49-F238E27FC236}">
                      <a16:creationId xmlns:a16="http://schemas.microsoft.com/office/drawing/2014/main" id="{410A3978-3A73-4B5B-AE76-D8972AA2CA53}"/>
                    </a:ext>
                  </a:extLst>
                </p:cNvPr>
                <p:cNvGrpSpPr/>
                <p:nvPr/>
              </p:nvGrpSpPr>
              <p:grpSpPr>
                <a:xfrm>
                  <a:off x="3485441" y="4677750"/>
                  <a:ext cx="80152" cy="368126"/>
                  <a:chOff x="4117783" y="4677750"/>
                  <a:chExt cx="129006" cy="368126"/>
                </a:xfrm>
              </p:grpSpPr>
              <p:cxnSp>
                <p:nvCxnSpPr>
                  <p:cNvPr id="428" name="Straight Connector 427">
                    <a:extLst>
                      <a:ext uri="{FF2B5EF4-FFF2-40B4-BE49-F238E27FC236}">
                        <a16:creationId xmlns:a16="http://schemas.microsoft.com/office/drawing/2014/main" id="{C95054B0-07D0-4C33-B51E-05146C077AB0}"/>
                      </a:ext>
                    </a:extLst>
                  </p:cNvPr>
                  <p:cNvCxnSpPr/>
                  <p:nvPr/>
                </p:nvCxnSpPr>
                <p:spPr>
                  <a:xfrm>
                    <a:off x="4117783" y="4677750"/>
                    <a:ext cx="129006" cy="0"/>
                  </a:xfrm>
                  <a:prstGeom prst="line">
                    <a:avLst/>
                  </a:prstGeom>
                  <a:noFill/>
                  <a:ln w="12700" cap="flat" cmpd="sng" algn="ctr">
                    <a:solidFill>
                      <a:schemeClr val="bg1"/>
                    </a:solidFill>
                    <a:prstDash val="solid"/>
                    <a:headEnd type="none" w="lg" len="med"/>
                    <a:tailEnd type="none" w="lg" len="med"/>
                  </a:ln>
                  <a:effectLst/>
                </p:spPr>
              </p:cxnSp>
              <p:cxnSp>
                <p:nvCxnSpPr>
                  <p:cNvPr id="429" name="Straight Connector 428">
                    <a:extLst>
                      <a:ext uri="{FF2B5EF4-FFF2-40B4-BE49-F238E27FC236}">
                        <a16:creationId xmlns:a16="http://schemas.microsoft.com/office/drawing/2014/main" id="{3B55DBBB-11D6-4024-861D-9EC50F584765}"/>
                      </a:ext>
                    </a:extLst>
                  </p:cNvPr>
                  <p:cNvCxnSpPr/>
                  <p:nvPr/>
                </p:nvCxnSpPr>
                <p:spPr>
                  <a:xfrm>
                    <a:off x="4117783" y="4769781"/>
                    <a:ext cx="129006" cy="0"/>
                  </a:xfrm>
                  <a:prstGeom prst="line">
                    <a:avLst/>
                  </a:prstGeom>
                  <a:noFill/>
                  <a:ln w="12700" cap="flat" cmpd="sng" algn="ctr">
                    <a:solidFill>
                      <a:schemeClr val="bg1"/>
                    </a:solidFill>
                    <a:prstDash val="solid"/>
                    <a:headEnd type="none" w="lg" len="med"/>
                    <a:tailEnd type="none" w="lg" len="med"/>
                  </a:ln>
                  <a:effectLst/>
                </p:spPr>
              </p:cxnSp>
              <p:cxnSp>
                <p:nvCxnSpPr>
                  <p:cNvPr id="430" name="Straight Connector 429">
                    <a:extLst>
                      <a:ext uri="{FF2B5EF4-FFF2-40B4-BE49-F238E27FC236}">
                        <a16:creationId xmlns:a16="http://schemas.microsoft.com/office/drawing/2014/main" id="{6992C9AA-E1B1-43F8-A711-2C9BCAA2B46A}"/>
                      </a:ext>
                    </a:extLst>
                  </p:cNvPr>
                  <p:cNvCxnSpPr/>
                  <p:nvPr/>
                </p:nvCxnSpPr>
                <p:spPr>
                  <a:xfrm>
                    <a:off x="4117783" y="4953845"/>
                    <a:ext cx="129006" cy="0"/>
                  </a:xfrm>
                  <a:prstGeom prst="line">
                    <a:avLst/>
                  </a:prstGeom>
                  <a:noFill/>
                  <a:ln w="12700" cap="flat" cmpd="sng" algn="ctr">
                    <a:solidFill>
                      <a:schemeClr val="bg1"/>
                    </a:solidFill>
                    <a:prstDash val="solid"/>
                    <a:headEnd type="none" w="lg" len="med"/>
                    <a:tailEnd type="none" w="lg" len="med"/>
                  </a:ln>
                  <a:effectLst/>
                </p:spPr>
              </p:cxnSp>
              <p:cxnSp>
                <p:nvCxnSpPr>
                  <p:cNvPr id="431" name="Straight Connector 430">
                    <a:extLst>
                      <a:ext uri="{FF2B5EF4-FFF2-40B4-BE49-F238E27FC236}">
                        <a16:creationId xmlns:a16="http://schemas.microsoft.com/office/drawing/2014/main" id="{81DAD3AC-CA82-40AF-987A-FFE190BA12A2}"/>
                      </a:ext>
                    </a:extLst>
                  </p:cNvPr>
                  <p:cNvCxnSpPr/>
                  <p:nvPr/>
                </p:nvCxnSpPr>
                <p:spPr>
                  <a:xfrm>
                    <a:off x="4117783" y="5045876"/>
                    <a:ext cx="129006" cy="0"/>
                  </a:xfrm>
                  <a:prstGeom prst="line">
                    <a:avLst/>
                  </a:prstGeom>
                  <a:noFill/>
                  <a:ln w="12700" cap="flat" cmpd="sng" algn="ctr">
                    <a:solidFill>
                      <a:schemeClr val="bg1"/>
                    </a:solidFill>
                    <a:prstDash val="solid"/>
                    <a:headEnd type="none" w="lg" len="med"/>
                    <a:tailEnd type="none" w="lg" len="med"/>
                  </a:ln>
                  <a:effectLst/>
                </p:spPr>
              </p:cxnSp>
            </p:grpSp>
          </p:grpSp>
        </p:grpSp>
        <p:sp>
          <p:nvSpPr>
            <p:cNvPr id="422" name="Freeform: Shape 520">
              <a:extLst>
                <a:ext uri="{FF2B5EF4-FFF2-40B4-BE49-F238E27FC236}">
                  <a16:creationId xmlns:a16="http://schemas.microsoft.com/office/drawing/2014/main" id="{24A4AF13-78AB-4D34-81A0-41F315397FCC}"/>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bg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EBEBEB"/>
                </a:solidFill>
                <a:latin typeface="Segoe UI"/>
                <a:cs typeface="Segoe UI" pitchFamily="34" charset="0"/>
              </a:endParaRPr>
            </a:p>
          </p:txBody>
        </p:sp>
      </p:grpSp>
      <p:sp>
        <p:nvSpPr>
          <p:cNvPr id="446" name="TextBox 445">
            <a:extLst>
              <a:ext uri="{FF2B5EF4-FFF2-40B4-BE49-F238E27FC236}">
                <a16:creationId xmlns:a16="http://schemas.microsoft.com/office/drawing/2014/main" id="{25D4A09A-352A-4658-A729-6D8F5E695DB3}"/>
              </a:ext>
              <a:ext uri="{C183D7F6-B498-43B3-948B-1728B52AA6E4}">
                <adec:decorative xmlns:adec="http://schemas.microsoft.com/office/drawing/2017/decorative" val="1"/>
              </a:ext>
            </a:extLst>
          </p:cNvPr>
          <p:cNvSpPr txBox="1"/>
          <p:nvPr/>
        </p:nvSpPr>
        <p:spPr>
          <a:xfrm>
            <a:off x="10843323" y="5776021"/>
            <a:ext cx="375897"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FFFFFF"/>
                </a:solidFill>
              </a:rPr>
              <a:t>FPGA</a:t>
            </a:r>
          </a:p>
        </p:txBody>
      </p:sp>
      <p:cxnSp>
        <p:nvCxnSpPr>
          <p:cNvPr id="447" name="Straight Connector 446">
            <a:extLst>
              <a:ext uri="{FF2B5EF4-FFF2-40B4-BE49-F238E27FC236}">
                <a16:creationId xmlns:a16="http://schemas.microsoft.com/office/drawing/2014/main" id="{35B5913F-7FA3-49D7-90B9-D39995AF1F37}"/>
              </a:ext>
              <a:ext uri="{C183D7F6-B498-43B3-948B-1728B52AA6E4}">
                <adec:decorative xmlns:adec="http://schemas.microsoft.com/office/drawing/2017/decorative" val="1"/>
              </a:ext>
            </a:extLst>
          </p:cNvPr>
          <p:cNvCxnSpPr>
            <a:cxnSpLocks/>
          </p:cNvCxnSpPr>
          <p:nvPr/>
        </p:nvCxnSpPr>
        <p:spPr>
          <a:xfrm>
            <a:off x="636080" y="2197758"/>
            <a:ext cx="10957253" cy="0"/>
          </a:xfrm>
          <a:prstGeom prst="line">
            <a:avLst/>
          </a:prstGeom>
          <a:noFill/>
          <a:ln w="15875" cap="rnd" cmpd="sng" algn="ctr">
            <a:solidFill>
              <a:srgbClr val="D9D9D9"/>
            </a:solidFill>
            <a:prstDash val="solid"/>
            <a:headEnd type="none"/>
            <a:tailEnd type="none"/>
          </a:ln>
          <a:effectLst/>
        </p:spPr>
      </p:cxnSp>
      <p:cxnSp>
        <p:nvCxnSpPr>
          <p:cNvPr id="448" name="Straight Connector 447">
            <a:extLst>
              <a:ext uri="{FF2B5EF4-FFF2-40B4-BE49-F238E27FC236}">
                <a16:creationId xmlns:a16="http://schemas.microsoft.com/office/drawing/2014/main" id="{EE289154-0C36-468A-B2F3-04313D117EC3}"/>
              </a:ext>
              <a:ext uri="{C183D7F6-B498-43B3-948B-1728B52AA6E4}">
                <adec:decorative xmlns:adec="http://schemas.microsoft.com/office/drawing/2017/decorative" val="1"/>
              </a:ext>
            </a:extLst>
          </p:cNvPr>
          <p:cNvCxnSpPr>
            <a:cxnSpLocks/>
          </p:cNvCxnSpPr>
          <p:nvPr/>
        </p:nvCxnSpPr>
        <p:spPr>
          <a:xfrm>
            <a:off x="636080" y="3167194"/>
            <a:ext cx="10957253" cy="0"/>
          </a:xfrm>
          <a:prstGeom prst="line">
            <a:avLst/>
          </a:prstGeom>
          <a:noFill/>
          <a:ln w="15875" cap="rnd" cmpd="sng" algn="ctr">
            <a:solidFill>
              <a:sysClr val="window" lastClr="FFFFFF">
                <a:lumMod val="85000"/>
              </a:sysClr>
            </a:solidFill>
            <a:prstDash val="solid"/>
            <a:headEnd type="none"/>
            <a:tailEnd type="none"/>
          </a:ln>
          <a:effectLst/>
        </p:spPr>
      </p:cxnSp>
      <p:cxnSp>
        <p:nvCxnSpPr>
          <p:cNvPr id="449" name="Straight Connector 448">
            <a:extLst>
              <a:ext uri="{FF2B5EF4-FFF2-40B4-BE49-F238E27FC236}">
                <a16:creationId xmlns:a16="http://schemas.microsoft.com/office/drawing/2014/main" id="{F6AB434E-45C1-44CD-BF5D-B9D95CE8B854}"/>
              </a:ext>
              <a:ext uri="{C183D7F6-B498-43B3-948B-1728B52AA6E4}">
                <adec:decorative xmlns:adec="http://schemas.microsoft.com/office/drawing/2017/decorative" val="1"/>
              </a:ext>
            </a:extLst>
          </p:cNvPr>
          <p:cNvCxnSpPr>
            <a:cxnSpLocks/>
          </p:cNvCxnSpPr>
          <p:nvPr/>
        </p:nvCxnSpPr>
        <p:spPr>
          <a:xfrm>
            <a:off x="636080" y="5106065"/>
            <a:ext cx="10957253" cy="0"/>
          </a:xfrm>
          <a:prstGeom prst="line">
            <a:avLst/>
          </a:prstGeom>
          <a:noFill/>
          <a:ln w="15875" cap="rnd" cmpd="sng" algn="ctr">
            <a:solidFill>
              <a:sysClr val="window" lastClr="FFFFFF">
                <a:lumMod val="85000"/>
              </a:sysClr>
            </a:solidFill>
            <a:prstDash val="solid"/>
            <a:headEnd type="none"/>
            <a:tailEnd type="none"/>
          </a:ln>
          <a:effectLst/>
        </p:spPr>
      </p:cxnSp>
      <p:pic>
        <p:nvPicPr>
          <p:cNvPr id="450" name="Picture 449">
            <a:extLst>
              <a:ext uri="{FF2B5EF4-FFF2-40B4-BE49-F238E27FC236}">
                <a16:creationId xmlns:a16="http://schemas.microsoft.com/office/drawing/2014/main" id="{9E566AB6-34B1-45BA-B5F6-C6C7CA9E8096}"/>
              </a:ex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blip>
          <a:stretch>
            <a:fillRect/>
          </a:stretch>
        </p:blipFill>
        <p:spPr>
          <a:xfrm>
            <a:off x="10846387" y="3357947"/>
            <a:ext cx="372832" cy="365730"/>
          </a:xfrm>
          <a:prstGeom prst="rect">
            <a:avLst/>
          </a:prstGeom>
          <a:ln>
            <a:noFill/>
          </a:ln>
        </p:spPr>
      </p:pic>
      <p:pic>
        <p:nvPicPr>
          <p:cNvPr id="451" name="Picture 450">
            <a:extLst>
              <a:ext uri="{FF2B5EF4-FFF2-40B4-BE49-F238E27FC236}">
                <a16:creationId xmlns:a16="http://schemas.microsoft.com/office/drawing/2014/main" id="{A1002AFF-F3D0-4EC5-8962-0C24C81D924C}"/>
              </a:ext>
              <a:ext uri="{C183D7F6-B498-43B3-948B-1728B52AA6E4}">
                <adec:decorative xmlns:adec="http://schemas.microsoft.com/office/drawing/2017/decorative" val="1"/>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09867" y="3366258"/>
            <a:ext cx="292956" cy="316812"/>
          </a:xfrm>
          <a:prstGeom prst="rect">
            <a:avLst/>
          </a:prstGeom>
          <a:ln>
            <a:noFill/>
          </a:ln>
        </p:spPr>
      </p:pic>
      <p:pic>
        <p:nvPicPr>
          <p:cNvPr id="452" name="Picture 451">
            <a:extLst>
              <a:ext uri="{FF2B5EF4-FFF2-40B4-BE49-F238E27FC236}">
                <a16:creationId xmlns:a16="http://schemas.microsoft.com/office/drawing/2014/main" id="{88E2DAB2-E0E3-4FFD-BF7D-A90C3E774416}"/>
              </a:ext>
              <a:ext uri="{C183D7F6-B498-43B3-948B-1728B52AA6E4}">
                <adec:decorative xmlns:adec="http://schemas.microsoft.com/office/drawing/2017/decorative" val="1"/>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00855" y="3364156"/>
            <a:ext cx="286357" cy="336435"/>
          </a:xfrm>
          <a:prstGeom prst="rect">
            <a:avLst/>
          </a:prstGeom>
        </p:spPr>
      </p:pic>
      <p:pic>
        <p:nvPicPr>
          <p:cNvPr id="453" name="Picture 452">
            <a:extLst>
              <a:ext uri="{FF2B5EF4-FFF2-40B4-BE49-F238E27FC236}">
                <a16:creationId xmlns:a16="http://schemas.microsoft.com/office/drawing/2014/main" id="{D68E3254-9EB5-45A5-B669-C7D271C92670}"/>
              </a:ext>
              <a:ext uri="{C183D7F6-B498-43B3-948B-1728B52AA6E4}">
                <adec:decorative xmlns:adec="http://schemas.microsoft.com/office/drawing/2017/decorative" val="1"/>
              </a:ext>
            </a:extLst>
          </p:cNvPr>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03096" y="3412160"/>
            <a:ext cx="542593" cy="288417"/>
          </a:xfrm>
          <a:prstGeom prst="rect">
            <a:avLst/>
          </a:prstGeom>
        </p:spPr>
      </p:pic>
      <p:cxnSp>
        <p:nvCxnSpPr>
          <p:cNvPr id="454" name="Straight Connector 453">
            <a:extLst>
              <a:ext uri="{FF2B5EF4-FFF2-40B4-BE49-F238E27FC236}">
                <a16:creationId xmlns:a16="http://schemas.microsoft.com/office/drawing/2014/main" id="{598105D2-6BE7-4C94-8BFB-45A52EC55EBB}"/>
              </a:ext>
              <a:ext uri="{C183D7F6-B498-43B3-948B-1728B52AA6E4}">
                <adec:decorative xmlns:adec="http://schemas.microsoft.com/office/drawing/2017/decorative" val="1"/>
              </a:ext>
            </a:extLst>
          </p:cNvPr>
          <p:cNvCxnSpPr>
            <a:cxnSpLocks/>
          </p:cNvCxnSpPr>
          <p:nvPr/>
        </p:nvCxnSpPr>
        <p:spPr>
          <a:xfrm>
            <a:off x="636080" y="4136630"/>
            <a:ext cx="10957253" cy="0"/>
          </a:xfrm>
          <a:prstGeom prst="line">
            <a:avLst/>
          </a:prstGeom>
          <a:noFill/>
          <a:ln w="15875" cap="rnd" cmpd="sng" algn="ctr">
            <a:solidFill>
              <a:sysClr val="window" lastClr="FFFFFF">
                <a:lumMod val="85000"/>
              </a:sysClr>
            </a:solidFill>
            <a:prstDash val="solid"/>
            <a:headEnd type="none"/>
            <a:tailEnd type="none"/>
          </a:ln>
          <a:effectLst/>
        </p:spPr>
      </p:cxnSp>
      <p:sp>
        <p:nvSpPr>
          <p:cNvPr id="455" name="TextBox 454">
            <a:extLst>
              <a:ext uri="{FF2B5EF4-FFF2-40B4-BE49-F238E27FC236}">
                <a16:creationId xmlns:a16="http://schemas.microsoft.com/office/drawing/2014/main" id="{8C7DD1E8-FD66-47D7-802F-E79580B3F227}"/>
              </a:ext>
              <a:ext uri="{C183D7F6-B498-43B3-948B-1728B52AA6E4}">
                <adec:decorative xmlns:adec="http://schemas.microsoft.com/office/drawing/2017/decorative" val="1"/>
              </a:ext>
            </a:extLst>
          </p:cNvPr>
          <p:cNvSpPr txBox="1"/>
          <p:nvPr/>
        </p:nvSpPr>
        <p:spPr>
          <a:xfrm>
            <a:off x="3503414" y="6110200"/>
            <a:ext cx="5185172" cy="280605"/>
          </a:xfrm>
          <a:prstGeom prst="rect">
            <a:avLst/>
          </a:prstGeom>
          <a:solidFill>
            <a:schemeClr val="bg1"/>
          </a:solidFill>
        </p:spPr>
        <p:txBody>
          <a:bodyPr wrap="square" lIns="89642" tIns="44821" rIns="89642" bIns="44821" rtlCol="0">
            <a:spAutoFit/>
          </a:bodyPr>
          <a:lstStyle/>
          <a:p>
            <a:pPr algn="ctr" defTabSz="896386">
              <a:lnSpc>
                <a:spcPct val="90000"/>
              </a:lnSpc>
              <a:spcAft>
                <a:spcPts val="588"/>
              </a:spcAft>
              <a:defRPr/>
            </a:pPr>
            <a:r>
              <a:rPr lang="en-US" sz="1372" kern="0">
                <a:solidFill>
                  <a:prstClr val="black"/>
                </a:solidFill>
                <a:latin typeface="Segoe UI"/>
                <a:cs typeface="Segoe UI" pitchFamily="34" charset="0"/>
              </a:rPr>
              <a:t>From the Intelligent Cloud to the Intelligent Edge</a:t>
            </a:r>
          </a:p>
        </p:txBody>
      </p:sp>
      <p:sp>
        <p:nvSpPr>
          <p:cNvPr id="456" name="Freeform 128">
            <a:extLst>
              <a:ext uri="{FF2B5EF4-FFF2-40B4-BE49-F238E27FC236}">
                <a16:creationId xmlns:a16="http://schemas.microsoft.com/office/drawing/2014/main" id="{0CFD6032-F29A-4CB7-8EFD-E497EB8CA413}"/>
              </a:ext>
              <a:ext uri="{C183D7F6-B498-43B3-948B-1728B52AA6E4}">
                <adec:decorative xmlns:adec="http://schemas.microsoft.com/office/drawing/2017/decorative" val="1"/>
              </a:ext>
            </a:extLst>
          </p:cNvPr>
          <p:cNvSpPr>
            <a:spLocks noChangeAspect="1"/>
          </p:cNvSpPr>
          <p:nvPr/>
        </p:nvSpPr>
        <p:spPr bwMode="auto">
          <a:xfrm>
            <a:off x="3697331" y="6123130"/>
            <a:ext cx="373932" cy="20934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p:spPr>
        <p:txBody>
          <a:bodyPr vert="horz" wrap="square" lIns="89642" tIns="44821" rIns="89642" bIns="44821" numCol="1" anchor="t" anchorCtr="0" compatLnSpc="1">
            <a:prstTxWarp prst="textNoShape">
              <a:avLst/>
            </a:prstTxWarp>
          </a:bodyPr>
          <a:lstStyle/>
          <a:p>
            <a:pPr defTabSz="896386">
              <a:defRPr/>
            </a:pPr>
            <a:endParaRPr lang="en-US" sz="980">
              <a:solidFill>
                <a:srgbClr val="333333"/>
              </a:solidFill>
              <a:latin typeface="Segoe UI Semibold"/>
            </a:endParaRPr>
          </a:p>
        </p:txBody>
      </p:sp>
      <p:grpSp>
        <p:nvGrpSpPr>
          <p:cNvPr id="457" name="Group 456">
            <a:extLst>
              <a:ext uri="{FF2B5EF4-FFF2-40B4-BE49-F238E27FC236}">
                <a16:creationId xmlns:a16="http://schemas.microsoft.com/office/drawing/2014/main" id="{BA6DA109-85D9-4965-8213-F280F4208BB1}"/>
              </a:ext>
              <a:ext uri="{C183D7F6-B498-43B3-948B-1728B52AA6E4}">
                <adec:decorative xmlns:adec="http://schemas.microsoft.com/office/drawing/2017/decorative" val="1"/>
              </a:ext>
            </a:extLst>
          </p:cNvPr>
          <p:cNvGrpSpPr/>
          <p:nvPr/>
        </p:nvGrpSpPr>
        <p:grpSpPr>
          <a:xfrm>
            <a:off x="8188069" y="6125114"/>
            <a:ext cx="255052" cy="253960"/>
            <a:chOff x="9301765" y="6305291"/>
            <a:chExt cx="290033" cy="288792"/>
          </a:xfrm>
        </p:grpSpPr>
        <p:grpSp>
          <p:nvGrpSpPr>
            <p:cNvPr id="458" name="Group 457">
              <a:extLst>
                <a:ext uri="{FF2B5EF4-FFF2-40B4-BE49-F238E27FC236}">
                  <a16:creationId xmlns:a16="http://schemas.microsoft.com/office/drawing/2014/main" id="{33F90A30-A762-42B8-A6CD-9F5F247B0B3D}"/>
                </a:ext>
              </a:extLst>
            </p:cNvPr>
            <p:cNvGrpSpPr/>
            <p:nvPr/>
          </p:nvGrpSpPr>
          <p:grpSpPr>
            <a:xfrm flipH="1">
              <a:off x="9301765" y="6305291"/>
              <a:ext cx="290033" cy="288792"/>
              <a:chOff x="7749590" y="2876913"/>
              <a:chExt cx="187018" cy="188120"/>
            </a:xfrm>
            <a:noFill/>
          </p:grpSpPr>
          <p:sp>
            <p:nvSpPr>
              <p:cNvPr id="460" name="Freeform 99">
                <a:extLst>
                  <a:ext uri="{FF2B5EF4-FFF2-40B4-BE49-F238E27FC236}">
                    <a16:creationId xmlns:a16="http://schemas.microsoft.com/office/drawing/2014/main" id="{C0F6674A-E771-4068-A481-F1F23C766AF1}"/>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461" name="Freeform 100">
                <a:extLst>
                  <a:ext uri="{FF2B5EF4-FFF2-40B4-BE49-F238E27FC236}">
                    <a16:creationId xmlns:a16="http://schemas.microsoft.com/office/drawing/2014/main" id="{D9F67C7E-F67F-455B-87E9-5C2D4A4725EB}"/>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462" name="Freeform 101">
                <a:extLst>
                  <a:ext uri="{FF2B5EF4-FFF2-40B4-BE49-F238E27FC236}">
                    <a16:creationId xmlns:a16="http://schemas.microsoft.com/office/drawing/2014/main" id="{5FFF5102-66CF-4EE6-AAFC-BB712D31493F}"/>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grpSp>
        <p:sp>
          <p:nvSpPr>
            <p:cNvPr id="459" name="Oval 458">
              <a:extLst>
                <a:ext uri="{FF2B5EF4-FFF2-40B4-BE49-F238E27FC236}">
                  <a16:creationId xmlns:a16="http://schemas.microsoft.com/office/drawing/2014/main" id="{7555C008-B0B7-4613-8AA7-698467C41726}"/>
                </a:ext>
              </a:extLst>
            </p:cNvPr>
            <p:cNvSpPr/>
            <p:nvPr/>
          </p:nvSpPr>
          <p:spPr bwMode="auto">
            <a:xfrm>
              <a:off x="9496196" y="6496061"/>
              <a:ext cx="88179" cy="87287"/>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FFFFFF"/>
                </a:solidFill>
                <a:latin typeface="Segoe UI Semibold"/>
                <a:ea typeface="Segoe UI" pitchFamily="34" charset="0"/>
                <a:cs typeface="Segoe UI" pitchFamily="34" charset="0"/>
              </a:endParaRPr>
            </a:p>
          </p:txBody>
        </p:sp>
      </p:grpSp>
      <p:sp>
        <p:nvSpPr>
          <p:cNvPr id="463" name="Rectangle 462">
            <a:extLst>
              <a:ext uri="{FF2B5EF4-FFF2-40B4-BE49-F238E27FC236}">
                <a16:creationId xmlns:a16="http://schemas.microsoft.com/office/drawing/2014/main" id="{83752FC8-D373-4811-A3E1-F6622FBE7C45}"/>
              </a:ext>
              <a:ext uri="{C183D7F6-B498-43B3-948B-1728B52AA6E4}">
                <adec:decorative xmlns:adec="http://schemas.microsoft.com/office/drawing/2017/decorative" val="1"/>
              </a:ext>
            </a:extLst>
          </p:cNvPr>
          <p:cNvSpPr/>
          <p:nvPr/>
        </p:nvSpPr>
        <p:spPr>
          <a:xfrm>
            <a:off x="8267435" y="2825859"/>
            <a:ext cx="892608" cy="135776"/>
          </a:xfrm>
          <a:prstGeom prst="rect">
            <a:avLst/>
          </a:prstGeom>
        </p:spPr>
        <p:txBody>
          <a:bodyPr wrap="none" lIns="0" tIns="0" rIns="0" bIns="0">
            <a:spAutoFit/>
          </a:bodyPr>
          <a:lstStyle/>
          <a:p>
            <a:pPr algn="ctr" defTabSz="896354">
              <a:defRPr/>
            </a:pPr>
            <a:r>
              <a:rPr lang="en-US" sz="882">
                <a:solidFill>
                  <a:srgbClr val="EBEBEB"/>
                </a:solidFill>
                <a:latin typeface="Segoe UI Semibold" panose="020B0702040204020203" pitchFamily="34" charset="0"/>
                <a:cs typeface="Segoe UI Semibold" panose="020B0702040204020203" pitchFamily="34" charset="0"/>
              </a:rPr>
              <a:t>Azure Notebooks</a:t>
            </a:r>
          </a:p>
        </p:txBody>
      </p:sp>
      <p:sp>
        <p:nvSpPr>
          <p:cNvPr id="464" name="Rectangle 463">
            <a:extLst>
              <a:ext uri="{FF2B5EF4-FFF2-40B4-BE49-F238E27FC236}">
                <a16:creationId xmlns:a16="http://schemas.microsoft.com/office/drawing/2014/main" id="{18F30F92-7471-4E0B-A97F-53FE2328BEE8}"/>
              </a:ext>
              <a:ext uri="{C183D7F6-B498-43B3-948B-1728B52AA6E4}">
                <adec:decorative xmlns:adec="http://schemas.microsoft.com/office/drawing/2017/decorative" val="1"/>
              </a:ext>
            </a:extLst>
          </p:cNvPr>
          <p:cNvSpPr/>
          <p:nvPr/>
        </p:nvSpPr>
        <p:spPr>
          <a:xfrm>
            <a:off x="9695700" y="2825859"/>
            <a:ext cx="380301" cy="135776"/>
          </a:xfrm>
          <a:prstGeom prst="rect">
            <a:avLst/>
          </a:prstGeom>
        </p:spPr>
        <p:txBody>
          <a:bodyPr wrap="none" lIns="0" tIns="0" rIns="0" bIns="0">
            <a:spAutoFit/>
          </a:bodyPr>
          <a:lstStyle/>
          <a:p>
            <a:pPr algn="ctr" defTabSz="896354">
              <a:defRPr/>
            </a:pPr>
            <a:r>
              <a:rPr lang="en-US" sz="882" err="1">
                <a:solidFill>
                  <a:srgbClr val="EBEBEB"/>
                </a:solidFill>
                <a:latin typeface="Segoe UI Semibold" panose="020B0702040204020203" pitchFamily="34" charset="0"/>
                <a:cs typeface="Segoe UI Semibold" panose="020B0702040204020203" pitchFamily="34" charset="0"/>
              </a:rPr>
              <a:t>Jupyter</a:t>
            </a:r>
            <a:endParaRPr lang="en-US" sz="882">
              <a:solidFill>
                <a:srgbClr val="EBEBEB"/>
              </a:solidFill>
              <a:latin typeface="Segoe UI Semibold" panose="020B0702040204020203" pitchFamily="34" charset="0"/>
              <a:cs typeface="Segoe UI Semibold" panose="020B0702040204020203" pitchFamily="34" charset="0"/>
            </a:endParaRPr>
          </a:p>
        </p:txBody>
      </p:sp>
      <p:sp>
        <p:nvSpPr>
          <p:cNvPr id="465" name="Rectangle 464">
            <a:extLst>
              <a:ext uri="{FF2B5EF4-FFF2-40B4-BE49-F238E27FC236}">
                <a16:creationId xmlns:a16="http://schemas.microsoft.com/office/drawing/2014/main" id="{064BBFF1-142F-4D96-9029-79C29AC0B1EC}"/>
              </a:ext>
              <a:ext uri="{C183D7F6-B498-43B3-948B-1728B52AA6E4}">
                <adec:decorative xmlns:adec="http://schemas.microsoft.com/office/drawing/2017/decorative" val="1"/>
              </a:ext>
            </a:extLst>
          </p:cNvPr>
          <p:cNvSpPr/>
          <p:nvPr/>
        </p:nvSpPr>
        <p:spPr>
          <a:xfrm>
            <a:off x="7060017" y="2825859"/>
            <a:ext cx="968039" cy="135776"/>
          </a:xfrm>
          <a:prstGeom prst="rect">
            <a:avLst/>
          </a:prstGeom>
        </p:spPr>
        <p:txBody>
          <a:bodyPr wrap="none" lIns="0" tIns="0" rIns="0" bIns="0">
            <a:spAutoFit/>
          </a:bodyPr>
          <a:lstStyle/>
          <a:p>
            <a:pPr algn="ctr" defTabSz="896354">
              <a:defRPr/>
            </a:pPr>
            <a:r>
              <a:rPr lang="en-US" sz="882">
                <a:solidFill>
                  <a:srgbClr val="EBEBEB"/>
                </a:solidFill>
                <a:latin typeface="Segoe UI Semibold" panose="020B0702040204020203" pitchFamily="34" charset="0"/>
                <a:cs typeface="Segoe UI Semibold" panose="020B0702040204020203" pitchFamily="34" charset="0"/>
              </a:rPr>
              <a:t>Visual Studio Code</a:t>
            </a:r>
          </a:p>
        </p:txBody>
      </p:sp>
      <p:sp>
        <p:nvSpPr>
          <p:cNvPr id="466" name="Rectangle 465">
            <a:extLst>
              <a:ext uri="{FF2B5EF4-FFF2-40B4-BE49-F238E27FC236}">
                <a16:creationId xmlns:a16="http://schemas.microsoft.com/office/drawing/2014/main" id="{EC37E204-FB66-4B2D-8C7F-4DC474A7BED9}"/>
              </a:ext>
              <a:ext uri="{C183D7F6-B498-43B3-948B-1728B52AA6E4}">
                <adec:decorative xmlns:adec="http://schemas.microsoft.com/office/drawing/2017/decorative" val="1"/>
              </a:ext>
            </a:extLst>
          </p:cNvPr>
          <p:cNvSpPr/>
          <p:nvPr/>
        </p:nvSpPr>
        <p:spPr>
          <a:xfrm>
            <a:off x="10656471" y="2825859"/>
            <a:ext cx="749602" cy="135776"/>
          </a:xfrm>
          <a:prstGeom prst="rect">
            <a:avLst/>
          </a:prstGeom>
        </p:spPr>
        <p:txBody>
          <a:bodyPr wrap="none" lIns="0" tIns="0" rIns="0" bIns="0">
            <a:spAutoFit/>
          </a:bodyPr>
          <a:lstStyle/>
          <a:p>
            <a:pPr algn="ctr" defTabSz="896354">
              <a:defRPr/>
            </a:pPr>
            <a:r>
              <a:rPr lang="en-US" sz="882">
                <a:solidFill>
                  <a:srgbClr val="EBEBEB"/>
                </a:solidFill>
                <a:latin typeface="Segoe UI Semibold" panose="020B0702040204020203" pitchFamily="34" charset="0"/>
                <a:cs typeface="Segoe UI Semibold" panose="020B0702040204020203" pitchFamily="34" charset="0"/>
              </a:rPr>
              <a:t>Command line</a:t>
            </a:r>
          </a:p>
        </p:txBody>
      </p:sp>
      <p:grpSp>
        <p:nvGrpSpPr>
          <p:cNvPr id="467" name="Group 466">
            <a:extLst>
              <a:ext uri="{FF2B5EF4-FFF2-40B4-BE49-F238E27FC236}">
                <a16:creationId xmlns:a16="http://schemas.microsoft.com/office/drawing/2014/main" id="{AB899040-166A-44DD-A8E5-093380242ABC}"/>
              </a:ext>
              <a:ext uri="{C183D7F6-B498-43B3-948B-1728B52AA6E4}">
                <adec:decorative xmlns:adec="http://schemas.microsoft.com/office/drawing/2017/decorative" val="1"/>
              </a:ext>
            </a:extLst>
          </p:cNvPr>
          <p:cNvGrpSpPr/>
          <p:nvPr/>
        </p:nvGrpSpPr>
        <p:grpSpPr>
          <a:xfrm>
            <a:off x="10860057" y="2381954"/>
            <a:ext cx="342429" cy="291297"/>
            <a:chOff x="11238522" y="2214151"/>
            <a:chExt cx="394713" cy="335774"/>
          </a:xfrm>
        </p:grpSpPr>
        <p:grpSp>
          <p:nvGrpSpPr>
            <p:cNvPr id="468" name="Group 467">
              <a:extLst>
                <a:ext uri="{FF2B5EF4-FFF2-40B4-BE49-F238E27FC236}">
                  <a16:creationId xmlns:a16="http://schemas.microsoft.com/office/drawing/2014/main" id="{BD2ED5FA-F73B-4957-AFE6-EAA207625F53}"/>
                </a:ext>
              </a:extLst>
            </p:cNvPr>
            <p:cNvGrpSpPr/>
            <p:nvPr/>
          </p:nvGrpSpPr>
          <p:grpSpPr>
            <a:xfrm>
              <a:off x="11238522" y="2214151"/>
              <a:ext cx="394713" cy="335774"/>
              <a:chOff x="2107244" y="1575258"/>
              <a:chExt cx="310993" cy="264555"/>
            </a:xfrm>
          </p:grpSpPr>
          <p:grpSp>
            <p:nvGrpSpPr>
              <p:cNvPr id="471" name="Group 470">
                <a:extLst>
                  <a:ext uri="{FF2B5EF4-FFF2-40B4-BE49-F238E27FC236}">
                    <a16:creationId xmlns:a16="http://schemas.microsoft.com/office/drawing/2014/main" id="{7E2A7E71-82FA-4A5D-AFA9-7E3FBEF8ED95}"/>
                  </a:ext>
                </a:extLst>
              </p:cNvPr>
              <p:cNvGrpSpPr/>
              <p:nvPr/>
            </p:nvGrpSpPr>
            <p:grpSpPr>
              <a:xfrm>
                <a:off x="2107244" y="1575258"/>
                <a:ext cx="310993" cy="264555"/>
                <a:chOff x="2107244" y="1575258"/>
                <a:chExt cx="310993" cy="264555"/>
              </a:xfrm>
            </p:grpSpPr>
            <p:sp>
              <p:nvSpPr>
                <p:cNvPr id="476" name="Rectangle 9">
                  <a:extLst>
                    <a:ext uri="{FF2B5EF4-FFF2-40B4-BE49-F238E27FC236}">
                      <a16:creationId xmlns:a16="http://schemas.microsoft.com/office/drawing/2014/main" id="{CE1D3480-F499-47D7-8C37-C20075123C07}"/>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477" name="Line 10">
                  <a:extLst>
                    <a:ext uri="{FF2B5EF4-FFF2-40B4-BE49-F238E27FC236}">
                      <a16:creationId xmlns:a16="http://schemas.microsoft.com/office/drawing/2014/main" id="{06CE5347-E48B-4F60-8FAD-3DFE39437642}"/>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nvGrpSpPr>
              <p:cNvPr id="472" name="Group 471">
                <a:extLst>
                  <a:ext uri="{FF2B5EF4-FFF2-40B4-BE49-F238E27FC236}">
                    <a16:creationId xmlns:a16="http://schemas.microsoft.com/office/drawing/2014/main" id="{11DE4374-E741-4FC5-BB5B-C660C1012D03}"/>
                  </a:ext>
                </a:extLst>
              </p:cNvPr>
              <p:cNvGrpSpPr/>
              <p:nvPr/>
            </p:nvGrpSpPr>
            <p:grpSpPr>
              <a:xfrm>
                <a:off x="2287367" y="1599181"/>
                <a:ext cx="95690" cy="23923"/>
                <a:chOff x="2287367" y="1599181"/>
                <a:chExt cx="95690" cy="23923"/>
              </a:xfrm>
            </p:grpSpPr>
            <p:sp>
              <p:nvSpPr>
                <p:cNvPr id="473" name="Oval 11">
                  <a:extLst>
                    <a:ext uri="{FF2B5EF4-FFF2-40B4-BE49-F238E27FC236}">
                      <a16:creationId xmlns:a16="http://schemas.microsoft.com/office/drawing/2014/main" id="{4D9E15B5-6F32-446A-B986-883C9B613DC2}"/>
                    </a:ext>
                  </a:extLst>
                </p:cNvPr>
                <p:cNvSpPr>
                  <a:spLocks noChangeArrowheads="1"/>
                </p:cNvSpPr>
                <p:nvPr/>
              </p:nvSpPr>
              <p:spPr bwMode="auto">
                <a:xfrm>
                  <a:off x="2287367" y="1599181"/>
                  <a:ext cx="23923" cy="23923"/>
                </a:xfrm>
                <a:prstGeom prst="ellipse">
                  <a:avLst/>
                </a:prstGeom>
                <a:solidFill>
                  <a:schemeClr val="bg1"/>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474" name="Oval 12">
                  <a:extLst>
                    <a:ext uri="{FF2B5EF4-FFF2-40B4-BE49-F238E27FC236}">
                      <a16:creationId xmlns:a16="http://schemas.microsoft.com/office/drawing/2014/main" id="{42E53DA9-8216-41A0-8D24-30858DF7E4A5}"/>
                    </a:ext>
                  </a:extLst>
                </p:cNvPr>
                <p:cNvSpPr>
                  <a:spLocks noChangeArrowheads="1"/>
                </p:cNvSpPr>
                <p:nvPr/>
              </p:nvSpPr>
              <p:spPr bwMode="auto">
                <a:xfrm>
                  <a:off x="2322547" y="1599181"/>
                  <a:ext cx="23923" cy="23923"/>
                </a:xfrm>
                <a:prstGeom prst="ellipse">
                  <a:avLst/>
                </a:prstGeom>
                <a:solidFill>
                  <a:schemeClr val="bg1"/>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475" name="Oval 13">
                  <a:extLst>
                    <a:ext uri="{FF2B5EF4-FFF2-40B4-BE49-F238E27FC236}">
                      <a16:creationId xmlns:a16="http://schemas.microsoft.com/office/drawing/2014/main" id="{698DF751-A4C7-4A78-82F5-101DEB84B992}"/>
                    </a:ext>
                  </a:extLst>
                </p:cNvPr>
                <p:cNvSpPr>
                  <a:spLocks noChangeArrowheads="1"/>
                </p:cNvSpPr>
                <p:nvPr/>
              </p:nvSpPr>
              <p:spPr bwMode="auto">
                <a:xfrm>
                  <a:off x="2359134" y="1599181"/>
                  <a:ext cx="23923" cy="23923"/>
                </a:xfrm>
                <a:prstGeom prst="ellipse">
                  <a:avLst/>
                </a:prstGeom>
                <a:solidFill>
                  <a:schemeClr val="bg1"/>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sp>
          <p:nvSpPr>
            <p:cNvPr id="469" name="Freeform 422">
              <a:extLst>
                <a:ext uri="{FF2B5EF4-FFF2-40B4-BE49-F238E27FC236}">
                  <a16:creationId xmlns:a16="http://schemas.microsoft.com/office/drawing/2014/main" id="{6881176E-0B8A-49E5-ADBF-47FE75F41D4B}"/>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US">
                <a:solidFill>
                  <a:prstClr val="white"/>
                </a:solidFill>
                <a:latin typeface="Segoe UI"/>
              </a:endParaRPr>
            </a:p>
          </p:txBody>
        </p:sp>
        <p:cxnSp>
          <p:nvCxnSpPr>
            <p:cNvPr id="470" name="Straight Connector 469">
              <a:extLst>
                <a:ext uri="{FF2B5EF4-FFF2-40B4-BE49-F238E27FC236}">
                  <a16:creationId xmlns:a16="http://schemas.microsoft.com/office/drawing/2014/main" id="{3F4C9A56-6407-4D70-93DE-452199773643}"/>
                </a:ext>
              </a:extLst>
            </p:cNvPr>
            <p:cNvCxnSpPr>
              <a:cxnSpLocks/>
            </p:cNvCxnSpPr>
            <p:nvPr/>
          </p:nvCxnSpPr>
          <p:spPr>
            <a:xfrm>
              <a:off x="11392807" y="2493693"/>
              <a:ext cx="118979" cy="0"/>
            </a:xfrm>
            <a:prstGeom prst="line">
              <a:avLst/>
            </a:prstGeom>
            <a:ln w="127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478" name="Picture 477">
            <a:extLst>
              <a:ext uri="{FF2B5EF4-FFF2-40B4-BE49-F238E27FC236}">
                <a16:creationId xmlns:a16="http://schemas.microsoft.com/office/drawing/2014/main" id="{39981E62-E130-4DDE-8EFE-8A30043D21CA}"/>
              </a:ext>
              <a:ext uri="{C183D7F6-B498-43B3-948B-1728B52AA6E4}">
                <adec:decorative xmlns:adec="http://schemas.microsoft.com/office/drawing/2017/decorative" val="1"/>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14634" y="2381955"/>
            <a:ext cx="342430" cy="391560"/>
          </a:xfrm>
          <a:prstGeom prst="rect">
            <a:avLst/>
          </a:prstGeom>
          <a:ln>
            <a:noFill/>
          </a:ln>
        </p:spPr>
      </p:pic>
      <p:pic>
        <p:nvPicPr>
          <p:cNvPr id="479" name="Picture 478">
            <a:extLst>
              <a:ext uri="{FF2B5EF4-FFF2-40B4-BE49-F238E27FC236}">
                <a16:creationId xmlns:a16="http://schemas.microsoft.com/office/drawing/2014/main" id="{949AB4F5-B3B9-4A2A-A6B7-68779B0108E2}"/>
              </a:ext>
              <a:ext uri="{C183D7F6-B498-43B3-948B-1728B52AA6E4}">
                <adec:decorative xmlns:adec="http://schemas.microsoft.com/office/drawing/2017/decorative" val="1"/>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83249" y="2381956"/>
            <a:ext cx="321579" cy="321134"/>
          </a:xfrm>
          <a:prstGeom prst="rect">
            <a:avLst/>
          </a:prstGeom>
          <a:ln>
            <a:solidFill>
              <a:schemeClr val="accent1"/>
            </a:solidFill>
          </a:ln>
        </p:spPr>
      </p:pic>
      <p:grpSp>
        <p:nvGrpSpPr>
          <p:cNvPr id="480" name="Group 479">
            <a:extLst>
              <a:ext uri="{FF2B5EF4-FFF2-40B4-BE49-F238E27FC236}">
                <a16:creationId xmlns:a16="http://schemas.microsoft.com/office/drawing/2014/main" id="{0FA71C6B-23E6-4D4E-B266-658C05CDA4FA}"/>
              </a:ext>
              <a:ext uri="{C183D7F6-B498-43B3-948B-1728B52AA6E4}">
                <adec:decorative xmlns:adec="http://schemas.microsoft.com/office/drawing/2017/decorative" val="1"/>
              </a:ext>
            </a:extLst>
          </p:cNvPr>
          <p:cNvGrpSpPr>
            <a:grpSpLocks noChangeAspect="1"/>
          </p:cNvGrpSpPr>
          <p:nvPr/>
        </p:nvGrpSpPr>
        <p:grpSpPr>
          <a:xfrm>
            <a:off x="8529709" y="2434995"/>
            <a:ext cx="368056" cy="285480"/>
            <a:chOff x="3486498" y="5451027"/>
            <a:chExt cx="1893396" cy="1468600"/>
          </a:xfrm>
          <a:noFill/>
        </p:grpSpPr>
        <p:sp>
          <p:nvSpPr>
            <p:cNvPr id="481" name="Freeform: Shape 480">
              <a:extLst>
                <a:ext uri="{FF2B5EF4-FFF2-40B4-BE49-F238E27FC236}">
                  <a16:creationId xmlns:a16="http://schemas.microsoft.com/office/drawing/2014/main" id="{8F16324A-77EA-45B4-9C30-BF87A42B2CF1}"/>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2" name="Freeform: Shape 481">
              <a:extLst>
                <a:ext uri="{FF2B5EF4-FFF2-40B4-BE49-F238E27FC236}">
                  <a16:creationId xmlns:a16="http://schemas.microsoft.com/office/drawing/2014/main" id="{DC4C1BBF-BD63-4978-9B92-64FB7E62C07B}"/>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437970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wheel(1)">
                                      <p:cBhvr>
                                        <p:cTn id="7" dur="2000"/>
                                        <p:tgtEl>
                                          <p:spTgt spid="364"/>
                                        </p:tgtEl>
                                      </p:cBhvr>
                                    </p:animEffect>
                                  </p:childTnLst>
                                </p:cTn>
                              </p:par>
                              <p:par>
                                <p:cTn id="8" presetID="22" presetClass="entr" presetSubtype="2" fill="hold" nodeType="withEffect">
                                  <p:stCondLst>
                                    <p:cond delay="750"/>
                                  </p:stCondLst>
                                  <p:childTnLst>
                                    <p:set>
                                      <p:cBhvr>
                                        <p:cTn id="9" dur="1" fill="hold">
                                          <p:stCondLst>
                                            <p:cond delay="0"/>
                                          </p:stCondLst>
                                        </p:cTn>
                                        <p:tgtEl>
                                          <p:spTgt spid="457"/>
                                        </p:tgtEl>
                                        <p:attrNameLst>
                                          <p:attrName>style.visibility</p:attrName>
                                        </p:attrNameLst>
                                      </p:cBhvr>
                                      <p:to>
                                        <p:strVal val="visible"/>
                                      </p:to>
                                    </p:set>
                                    <p:animEffect transition="in" filter="wipe(right)">
                                      <p:cBhvr>
                                        <p:cTn id="10" dur="250"/>
                                        <p:tgtEl>
                                          <p:spTgt spid="457"/>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455"/>
                                        </p:tgtEl>
                                        <p:attrNameLst>
                                          <p:attrName>style.visibility</p:attrName>
                                        </p:attrNameLst>
                                      </p:cBhvr>
                                      <p:to>
                                        <p:strVal val="visible"/>
                                      </p:to>
                                    </p:set>
                                    <p:animEffect transition="in" filter="wipe(right)">
                                      <p:cBhvr>
                                        <p:cTn id="13" dur="500"/>
                                        <p:tgtEl>
                                          <p:spTgt spid="455"/>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456"/>
                                        </p:tgtEl>
                                        <p:attrNameLst>
                                          <p:attrName>style.visibility</p:attrName>
                                        </p:attrNameLst>
                                      </p:cBhvr>
                                      <p:to>
                                        <p:strVal val="visible"/>
                                      </p:to>
                                    </p:set>
                                    <p:animEffect transition="in" filter="wipe(right)">
                                      <p:cBhvr>
                                        <p:cTn id="16" dur="250"/>
                                        <p:tgtEl>
                                          <p:spTgt spid="4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 grpId="0" animBg="1"/>
      <p:bldP spid="455" grpId="0" animBg="1"/>
      <p:bldP spid="4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FFD7EB-EB15-4D05-A52E-C2CB1619E37D}"/>
              </a:ext>
              <a:ext uri="{C183D7F6-B498-43B3-948B-1728B52AA6E4}">
                <adec:decorative xmlns:adec="http://schemas.microsoft.com/office/drawing/2017/decorative" val="1"/>
              </a:ext>
            </a:extLst>
          </p:cNvPr>
          <p:cNvSpPr/>
          <p:nvPr/>
        </p:nvSpPr>
        <p:spPr bwMode="auto">
          <a:xfrm>
            <a:off x="862587" y="2159066"/>
            <a:ext cx="2898435" cy="22915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0198E66-0572-44CD-860E-A577FFBD167C}"/>
              </a:ext>
              <a:ext uri="{C183D7F6-B498-43B3-948B-1728B52AA6E4}">
                <adec:decorative xmlns:adec="http://schemas.microsoft.com/office/drawing/2017/decorative" val="1"/>
              </a:ext>
            </a:extLst>
          </p:cNvPr>
          <p:cNvSpPr/>
          <p:nvPr/>
        </p:nvSpPr>
        <p:spPr bwMode="auto">
          <a:xfrm>
            <a:off x="8430980" y="2159066"/>
            <a:ext cx="2898435" cy="22915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0B45D207-71F6-4383-8BF9-248FCEBE7F07}"/>
              </a:ext>
              <a:ext uri="{C183D7F6-B498-43B3-948B-1728B52AA6E4}">
                <adec:decorative xmlns:adec="http://schemas.microsoft.com/office/drawing/2017/decorative" val="1"/>
              </a:ext>
            </a:extLst>
          </p:cNvPr>
          <p:cNvSpPr/>
          <p:nvPr/>
        </p:nvSpPr>
        <p:spPr bwMode="auto">
          <a:xfrm>
            <a:off x="4646784" y="2159066"/>
            <a:ext cx="2898435" cy="22915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itle 2"/>
          <p:cNvSpPr>
            <a:spLocks noGrp="1"/>
          </p:cNvSpPr>
          <p:nvPr>
            <p:ph type="title"/>
          </p:nvPr>
        </p:nvSpPr>
        <p:spPr>
          <a:xfrm>
            <a:off x="455995" y="620827"/>
            <a:ext cx="11306469" cy="752642"/>
          </a:xfrm>
        </p:spPr>
        <p:txBody>
          <a:bodyPr/>
          <a:lstStyle/>
          <a:p>
            <a:r>
              <a:rPr lang="en-US"/>
              <a:t>Powerful infrastructure</a:t>
            </a:r>
            <a:br>
              <a:rPr lang="en-US"/>
            </a:br>
            <a:r>
              <a:rPr lang="en-US" sz="1961" spc="0">
                <a:solidFill>
                  <a:schemeClr val="tx2"/>
                </a:solidFill>
              </a:rPr>
              <a:t>Accelerate Deep Learning</a:t>
            </a:r>
            <a:endParaRPr lang="en-US" spc="0">
              <a:solidFill>
                <a:schemeClr val="tx2"/>
              </a:solidFill>
            </a:endParaRPr>
          </a:p>
        </p:txBody>
      </p:sp>
      <p:sp>
        <p:nvSpPr>
          <p:cNvPr id="65" name="Rectangle 64">
            <a:extLst>
              <a:ext uri="{FF2B5EF4-FFF2-40B4-BE49-F238E27FC236}">
                <a16:creationId xmlns:a16="http://schemas.microsoft.com/office/drawing/2014/main" id="{2C76E695-8445-1242-8263-3BABA272211F}"/>
              </a:ext>
              <a:ext uri="{C183D7F6-B498-43B3-948B-1728B52AA6E4}">
                <adec:decorative xmlns:adec="http://schemas.microsoft.com/office/drawing/2017/decorative" val="1"/>
              </a:ext>
            </a:extLst>
          </p:cNvPr>
          <p:cNvSpPr/>
          <p:nvPr/>
        </p:nvSpPr>
        <p:spPr bwMode="auto">
          <a:xfrm>
            <a:off x="1462334" y="3357409"/>
            <a:ext cx="1698941" cy="889087"/>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89642" tIns="71714" rIns="89642" bIns="71714" numCol="1" spcCol="0" rtlCol="0" fromWordArt="0" anchor="t" anchorCtr="0" forceAA="0" compatLnSpc="1">
            <a:prstTxWarp prst="textNoShape">
              <a:avLst/>
            </a:prstTxWarp>
            <a:spAutoFit/>
          </a:bodyPr>
          <a:lstStyle/>
          <a:p>
            <a:pPr defTabSz="896094" fontAlgn="base">
              <a:spcBef>
                <a:spcPct val="0"/>
              </a:spcBef>
              <a:spcAft>
                <a:spcPts val="392"/>
              </a:spcAft>
              <a:defRPr/>
            </a:pPr>
            <a:r>
              <a:rPr lang="en-US" sz="1568" kern="0">
                <a:solidFill>
                  <a:srgbClr val="1A1A1A"/>
                </a:solidFill>
                <a:latin typeface="Segoe UI"/>
                <a:ea typeface="Segoe UI" pitchFamily="34" charset="0"/>
                <a:cs typeface="Segoe UI" pitchFamily="34" charset="0"/>
              </a:rPr>
              <a:t>General purpose </a:t>
            </a:r>
            <a:br>
              <a:rPr lang="en-US" sz="1568" kern="0">
                <a:solidFill>
                  <a:srgbClr val="1A1A1A"/>
                </a:solidFill>
                <a:latin typeface="Segoe UI"/>
                <a:ea typeface="Segoe UI" pitchFamily="34" charset="0"/>
                <a:cs typeface="Segoe UI" pitchFamily="34" charset="0"/>
              </a:rPr>
            </a:br>
            <a:r>
              <a:rPr lang="en-US" sz="1568" kern="0">
                <a:solidFill>
                  <a:srgbClr val="1A1A1A"/>
                </a:solidFill>
                <a:latin typeface="Segoe UI"/>
                <a:ea typeface="Segoe UI" pitchFamily="34" charset="0"/>
                <a:cs typeface="Segoe UI" pitchFamily="34" charset="0"/>
              </a:rPr>
              <a:t>machine learning</a:t>
            </a:r>
          </a:p>
          <a:p>
            <a:pPr defTabSz="896094" fontAlgn="base">
              <a:spcBef>
                <a:spcPct val="0"/>
              </a:spcBef>
              <a:spcAft>
                <a:spcPts val="392"/>
              </a:spcAft>
              <a:defRPr/>
            </a:pPr>
            <a:r>
              <a:rPr lang="en-US" sz="1372" kern="0">
                <a:solidFill>
                  <a:srgbClr val="0078D4"/>
                </a:solidFill>
                <a:latin typeface="Segoe UI"/>
                <a:ea typeface="Segoe UI" pitchFamily="34" charset="0"/>
                <a:cs typeface="Segoe UI" pitchFamily="34" charset="0"/>
              </a:rPr>
              <a:t>D, F, L, M, H Series</a:t>
            </a:r>
            <a:endParaRPr lang="en-US" kern="0">
              <a:solidFill>
                <a:srgbClr val="0078D4"/>
              </a:solidFill>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283227AD-88A3-6343-A6AC-A04C3F46AB80}"/>
              </a:ext>
              <a:ext uri="{C183D7F6-B498-43B3-948B-1728B52AA6E4}">
                <adec:decorative xmlns:adec="http://schemas.microsoft.com/office/drawing/2017/decorative" val="1"/>
              </a:ext>
            </a:extLst>
          </p:cNvPr>
          <p:cNvSpPr/>
          <p:nvPr/>
        </p:nvSpPr>
        <p:spPr bwMode="auto">
          <a:xfrm>
            <a:off x="1864265" y="2936112"/>
            <a:ext cx="895076" cy="271554"/>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96094" fontAlgn="base">
              <a:lnSpc>
                <a:spcPct val="90000"/>
              </a:lnSpc>
              <a:spcBef>
                <a:spcPct val="0"/>
              </a:spcBef>
              <a:spcAft>
                <a:spcPct val="0"/>
              </a:spcAft>
              <a:defRPr/>
            </a:pPr>
            <a:r>
              <a:rPr lang="en-US" sz="1961" kern="0">
                <a:solidFill>
                  <a:srgbClr val="0078D4"/>
                </a:solidFill>
                <a:latin typeface="Segoe UI Semibold" panose="020B0702040204020203" pitchFamily="34" charset="0"/>
                <a:ea typeface="Segoe UI" panose="020B0502040204020203" pitchFamily="34" charset="0"/>
                <a:cs typeface="Segoe UI Semibold" panose="020B0702040204020203" pitchFamily="34" charset="0"/>
              </a:rPr>
              <a:t>CPUs</a:t>
            </a:r>
          </a:p>
        </p:txBody>
      </p:sp>
      <p:sp>
        <p:nvSpPr>
          <p:cNvPr id="67" name="chip">
            <a:extLst>
              <a:ext uri="{FF2B5EF4-FFF2-40B4-BE49-F238E27FC236}">
                <a16:creationId xmlns:a16="http://schemas.microsoft.com/office/drawing/2014/main" id="{1F486F47-0449-3340-8B4E-FCCDF8FDE13A}"/>
              </a:ext>
              <a:ext uri="{C183D7F6-B498-43B3-948B-1728B52AA6E4}">
                <adec:decorative xmlns:adec="http://schemas.microsoft.com/office/drawing/2017/decorative" val="1"/>
              </a:ext>
            </a:extLst>
          </p:cNvPr>
          <p:cNvSpPr>
            <a:spLocks noChangeAspect="1" noEditPoints="1"/>
          </p:cNvSpPr>
          <p:nvPr/>
        </p:nvSpPr>
        <p:spPr bwMode="auto">
          <a:xfrm>
            <a:off x="2125800" y="2406599"/>
            <a:ext cx="372006" cy="37969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0078D4"/>
              </a:solidFill>
              <a:latin typeface="Segoe UI Semilight"/>
            </a:endParaRPr>
          </a:p>
        </p:txBody>
      </p:sp>
      <p:sp>
        <p:nvSpPr>
          <p:cNvPr id="68" name="TextBox 67">
            <a:extLst>
              <a:ext uri="{FF2B5EF4-FFF2-40B4-BE49-F238E27FC236}">
                <a16:creationId xmlns:a16="http://schemas.microsoft.com/office/drawing/2014/main" id="{035A2CE4-A06F-7E4A-A12C-B621EA6B5973}"/>
              </a:ext>
              <a:ext uri="{C183D7F6-B498-43B3-948B-1728B52AA6E4}">
                <adec:decorative xmlns:adec="http://schemas.microsoft.com/office/drawing/2017/decorative" val="1"/>
              </a:ext>
            </a:extLst>
          </p:cNvPr>
          <p:cNvSpPr txBox="1"/>
          <p:nvPr/>
        </p:nvSpPr>
        <p:spPr>
          <a:xfrm>
            <a:off x="985985" y="4887382"/>
            <a:ext cx="3126778" cy="190087"/>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algn="l" defTabSz="896094">
              <a:defRPr/>
            </a:pPr>
            <a:r>
              <a:rPr lang="en-US" sz="1372">
                <a:solidFill>
                  <a:srgbClr val="0078D4"/>
                </a:solidFill>
              </a:rPr>
              <a:t>Optimized for flexibility</a:t>
            </a:r>
          </a:p>
        </p:txBody>
      </p:sp>
      <p:sp>
        <p:nvSpPr>
          <p:cNvPr id="71" name="TextBox 70">
            <a:extLst>
              <a:ext uri="{FF2B5EF4-FFF2-40B4-BE49-F238E27FC236}">
                <a16:creationId xmlns:a16="http://schemas.microsoft.com/office/drawing/2014/main" id="{C43BD09E-7817-2540-88D3-BC759D99848A}"/>
              </a:ext>
              <a:ext uri="{C183D7F6-B498-43B3-948B-1728B52AA6E4}">
                <adec:decorative xmlns:adec="http://schemas.microsoft.com/office/drawing/2017/decorative" val="1"/>
              </a:ext>
            </a:extLst>
          </p:cNvPr>
          <p:cNvSpPr txBox="1"/>
          <p:nvPr/>
        </p:nvSpPr>
        <p:spPr>
          <a:xfrm>
            <a:off x="8572609" y="4887382"/>
            <a:ext cx="2382338" cy="190087"/>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102" fontAlgn="base">
              <a:lnSpc>
                <a:spcPct val="90000"/>
              </a:lnSpc>
              <a:spcBef>
                <a:spcPct val="0"/>
              </a:spcBef>
              <a:spcAft>
                <a:spcPct val="0"/>
              </a:spcAft>
              <a:buClrTx/>
              <a:buSzTx/>
              <a:buFontTx/>
              <a:buNone/>
              <a:tabLst/>
              <a:defRPr kumimoji="0" sz="1400" b="0" i="0" u="none" strike="noStrike" kern="0" cap="none" spc="0" normalizeH="0" baseline="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defRPr>
            </a:lvl1pPr>
          </a:lstStyle>
          <a:p>
            <a:pPr algn="r" defTabSz="896094">
              <a:defRPr/>
            </a:pPr>
            <a:r>
              <a:rPr lang="en-US" sz="1372">
                <a:solidFill>
                  <a:srgbClr val="0078D4"/>
                </a:solidFill>
              </a:rPr>
              <a:t>Optimized for performance</a:t>
            </a:r>
          </a:p>
        </p:txBody>
      </p:sp>
      <p:sp>
        <p:nvSpPr>
          <p:cNvPr id="72" name="Rectangle 71">
            <a:extLst>
              <a:ext uri="{FF2B5EF4-FFF2-40B4-BE49-F238E27FC236}">
                <a16:creationId xmlns:a16="http://schemas.microsoft.com/office/drawing/2014/main" id="{F3780B3E-15D7-7144-9513-EB118F80CCAD}"/>
              </a:ext>
              <a:ext uri="{C183D7F6-B498-43B3-948B-1728B52AA6E4}">
                <adec:decorative xmlns:adec="http://schemas.microsoft.com/office/drawing/2017/decorative" val="1"/>
              </a:ext>
            </a:extLst>
          </p:cNvPr>
          <p:cNvSpPr/>
          <p:nvPr/>
        </p:nvSpPr>
        <p:spPr bwMode="auto">
          <a:xfrm>
            <a:off x="5740006" y="2936112"/>
            <a:ext cx="711989" cy="271554"/>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96094" fontAlgn="base">
              <a:lnSpc>
                <a:spcPct val="90000"/>
              </a:lnSpc>
              <a:spcBef>
                <a:spcPct val="0"/>
              </a:spcBef>
              <a:spcAft>
                <a:spcPct val="0"/>
              </a:spcAft>
              <a:defRPr/>
            </a:pPr>
            <a:r>
              <a:rPr lang="en-US" sz="1961" kern="0">
                <a:solidFill>
                  <a:srgbClr val="0078D4"/>
                </a:solidFill>
                <a:latin typeface="Segoe UI Semibold" panose="020B0702040204020203" pitchFamily="34" charset="0"/>
                <a:ea typeface="Segoe UI" panose="020B0502040204020203" pitchFamily="34" charset="0"/>
                <a:cs typeface="Segoe UI Semibold" panose="020B0702040204020203" pitchFamily="34" charset="0"/>
              </a:rPr>
              <a:t>GPUs</a:t>
            </a:r>
          </a:p>
        </p:txBody>
      </p:sp>
      <p:grpSp>
        <p:nvGrpSpPr>
          <p:cNvPr id="73" name="Group 72">
            <a:extLst>
              <a:ext uri="{FF2B5EF4-FFF2-40B4-BE49-F238E27FC236}">
                <a16:creationId xmlns:a16="http://schemas.microsoft.com/office/drawing/2014/main" id="{F0C1ABE2-F1AB-F443-BB94-1EAE888DBB67}"/>
              </a:ext>
              <a:ext uri="{C183D7F6-B498-43B3-948B-1728B52AA6E4}">
                <adec:decorative xmlns:adec="http://schemas.microsoft.com/office/drawing/2017/decorative" val="1"/>
              </a:ext>
            </a:extLst>
          </p:cNvPr>
          <p:cNvGrpSpPr/>
          <p:nvPr/>
        </p:nvGrpSpPr>
        <p:grpSpPr>
          <a:xfrm>
            <a:off x="5841942" y="2406601"/>
            <a:ext cx="508117" cy="324173"/>
            <a:chOff x="5842028" y="2023300"/>
            <a:chExt cx="518306" cy="330673"/>
          </a:xfrm>
        </p:grpSpPr>
        <p:sp>
          <p:nvSpPr>
            <p:cNvPr id="74" name="Rectangle: Single Corner Rounded 2">
              <a:extLst>
                <a:ext uri="{FF2B5EF4-FFF2-40B4-BE49-F238E27FC236}">
                  <a16:creationId xmlns:a16="http://schemas.microsoft.com/office/drawing/2014/main" id="{0BEF15DC-08F2-EA48-AEC0-D3C82AE5A9AD}"/>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err="1">
                <a:solidFill>
                  <a:srgbClr val="0078D4"/>
                </a:solidFill>
                <a:latin typeface="Segoe UI Semilight"/>
              </a:endParaRPr>
            </a:p>
          </p:txBody>
        </p:sp>
        <p:grpSp>
          <p:nvGrpSpPr>
            <p:cNvPr id="75" name="Group 74">
              <a:extLst>
                <a:ext uri="{FF2B5EF4-FFF2-40B4-BE49-F238E27FC236}">
                  <a16:creationId xmlns:a16="http://schemas.microsoft.com/office/drawing/2014/main" id="{D420890A-D1A8-7A47-AC2C-E40E03630673}"/>
                </a:ext>
              </a:extLst>
            </p:cNvPr>
            <p:cNvGrpSpPr/>
            <p:nvPr/>
          </p:nvGrpSpPr>
          <p:grpSpPr>
            <a:xfrm>
              <a:off x="5886781" y="2308208"/>
              <a:ext cx="423110" cy="45765"/>
              <a:chOff x="2805041" y="5363936"/>
              <a:chExt cx="937405" cy="125178"/>
            </a:xfrm>
          </p:grpSpPr>
          <p:grpSp>
            <p:nvGrpSpPr>
              <p:cNvPr id="78" name="Group 77">
                <a:extLst>
                  <a:ext uri="{FF2B5EF4-FFF2-40B4-BE49-F238E27FC236}">
                    <a16:creationId xmlns:a16="http://schemas.microsoft.com/office/drawing/2014/main" id="{5834287D-33DB-EC44-B7FA-CA94ED4CB85E}"/>
                  </a:ext>
                </a:extLst>
              </p:cNvPr>
              <p:cNvGrpSpPr/>
              <p:nvPr/>
            </p:nvGrpSpPr>
            <p:grpSpPr>
              <a:xfrm>
                <a:off x="2805041" y="5363936"/>
                <a:ext cx="304800" cy="125178"/>
                <a:chOff x="685111" y="5810249"/>
                <a:chExt cx="304800" cy="356348"/>
              </a:xfrm>
            </p:grpSpPr>
            <p:cxnSp>
              <p:nvCxnSpPr>
                <p:cNvPr id="83" name="Straight Connector 82">
                  <a:extLst>
                    <a:ext uri="{FF2B5EF4-FFF2-40B4-BE49-F238E27FC236}">
                      <a16:creationId xmlns:a16="http://schemas.microsoft.com/office/drawing/2014/main" id="{FCEF6E83-6543-B24A-86F9-2798BEE9B567}"/>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4" name="Straight Connector 83">
                  <a:extLst>
                    <a:ext uri="{FF2B5EF4-FFF2-40B4-BE49-F238E27FC236}">
                      <a16:creationId xmlns:a16="http://schemas.microsoft.com/office/drawing/2014/main" id="{0C99D5ED-90ED-D140-A94B-A22739EB1752}"/>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5" name="Straight Connector 84">
                  <a:extLst>
                    <a:ext uri="{FF2B5EF4-FFF2-40B4-BE49-F238E27FC236}">
                      <a16:creationId xmlns:a16="http://schemas.microsoft.com/office/drawing/2014/main" id="{CA52F0CA-9DC3-2142-9188-905CBE3CA99B}"/>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79" name="Group 78">
                <a:extLst>
                  <a:ext uri="{FF2B5EF4-FFF2-40B4-BE49-F238E27FC236}">
                    <a16:creationId xmlns:a16="http://schemas.microsoft.com/office/drawing/2014/main" id="{5AC3B4DF-B6C8-0149-A0E2-21647BAF05F9}"/>
                  </a:ext>
                </a:extLst>
              </p:cNvPr>
              <p:cNvGrpSpPr/>
              <p:nvPr/>
            </p:nvGrpSpPr>
            <p:grpSpPr>
              <a:xfrm>
                <a:off x="3437646" y="5363936"/>
                <a:ext cx="304800" cy="125178"/>
                <a:chOff x="685111" y="5810249"/>
                <a:chExt cx="304800" cy="356348"/>
              </a:xfrm>
            </p:grpSpPr>
            <p:cxnSp>
              <p:nvCxnSpPr>
                <p:cNvPr id="80" name="Straight Connector 79">
                  <a:extLst>
                    <a:ext uri="{FF2B5EF4-FFF2-40B4-BE49-F238E27FC236}">
                      <a16:creationId xmlns:a16="http://schemas.microsoft.com/office/drawing/2014/main" id="{4351CA95-56F4-DA45-AEF8-CF53C64DAAFE}"/>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81" name="Straight Connector 80">
                  <a:extLst>
                    <a:ext uri="{FF2B5EF4-FFF2-40B4-BE49-F238E27FC236}">
                      <a16:creationId xmlns:a16="http://schemas.microsoft.com/office/drawing/2014/main" id="{A392A3CB-354E-634C-873B-C83C47CD661D}"/>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82" name="Straight Connector 81">
                  <a:extLst>
                    <a:ext uri="{FF2B5EF4-FFF2-40B4-BE49-F238E27FC236}">
                      <a16:creationId xmlns:a16="http://schemas.microsoft.com/office/drawing/2014/main" id="{17A91DE6-7DCB-0843-9E89-8C95CBA58CE4}"/>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76" name="Oval 75">
              <a:extLst>
                <a:ext uri="{FF2B5EF4-FFF2-40B4-BE49-F238E27FC236}">
                  <a16:creationId xmlns:a16="http://schemas.microsoft.com/office/drawing/2014/main" id="{7F0ECD91-A561-DF4F-9781-E86AB902F12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err="1">
                <a:solidFill>
                  <a:srgbClr val="0078D4"/>
                </a:solidFill>
                <a:latin typeface="Segoe UI Semilight"/>
              </a:endParaRPr>
            </a:p>
          </p:txBody>
        </p:sp>
        <p:sp>
          <p:nvSpPr>
            <p:cNvPr id="77" name="Rectangle 76">
              <a:extLst>
                <a:ext uri="{FF2B5EF4-FFF2-40B4-BE49-F238E27FC236}">
                  <a16:creationId xmlns:a16="http://schemas.microsoft.com/office/drawing/2014/main" id="{DBB607E9-006F-6440-A925-8ACD9DCEE878}"/>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err="1">
                <a:solidFill>
                  <a:srgbClr val="0078D4"/>
                </a:solidFill>
                <a:latin typeface="Segoe UI Semilight"/>
              </a:endParaRPr>
            </a:p>
          </p:txBody>
        </p:sp>
      </p:grpSp>
      <p:sp>
        <p:nvSpPr>
          <p:cNvPr id="86" name="Rectangle 85">
            <a:extLst>
              <a:ext uri="{FF2B5EF4-FFF2-40B4-BE49-F238E27FC236}">
                <a16:creationId xmlns:a16="http://schemas.microsoft.com/office/drawing/2014/main" id="{0D1E0808-F176-C547-AA96-7F898C3EEC57}"/>
              </a:ext>
              <a:ext uri="{C183D7F6-B498-43B3-948B-1728B52AA6E4}">
                <adec:decorative xmlns:adec="http://schemas.microsoft.com/office/drawing/2017/decorative" val="1"/>
              </a:ext>
            </a:extLst>
          </p:cNvPr>
          <p:cNvSpPr/>
          <p:nvPr/>
        </p:nvSpPr>
        <p:spPr bwMode="auto">
          <a:xfrm>
            <a:off x="9503598" y="2936112"/>
            <a:ext cx="753200" cy="271554"/>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96094" fontAlgn="base">
              <a:lnSpc>
                <a:spcPct val="90000"/>
              </a:lnSpc>
              <a:spcBef>
                <a:spcPct val="0"/>
              </a:spcBef>
              <a:spcAft>
                <a:spcPct val="0"/>
              </a:spcAft>
              <a:defRPr/>
            </a:pPr>
            <a:r>
              <a:rPr lang="en-US" sz="1961" kern="0">
                <a:solidFill>
                  <a:srgbClr val="0078D4"/>
                </a:solidFill>
                <a:latin typeface="Segoe UI Semibold" panose="020B0702040204020203" pitchFamily="34" charset="0"/>
                <a:cs typeface="Segoe UI Semibold" panose="020B0702040204020203" pitchFamily="34" charset="0"/>
              </a:rPr>
              <a:t>FPGAs</a:t>
            </a:r>
          </a:p>
        </p:txBody>
      </p:sp>
      <p:grpSp>
        <p:nvGrpSpPr>
          <p:cNvPr id="87" name="Group 86">
            <a:extLst>
              <a:ext uri="{FF2B5EF4-FFF2-40B4-BE49-F238E27FC236}">
                <a16:creationId xmlns:a16="http://schemas.microsoft.com/office/drawing/2014/main" id="{B28BB775-BEFF-3D4D-84F4-C0F51D0ED328}"/>
              </a:ext>
              <a:ext uri="{C183D7F6-B498-43B3-948B-1728B52AA6E4}">
                <adec:decorative xmlns:adec="http://schemas.microsoft.com/office/drawing/2017/decorative" val="1"/>
              </a:ext>
            </a:extLst>
          </p:cNvPr>
          <p:cNvGrpSpPr/>
          <p:nvPr/>
        </p:nvGrpSpPr>
        <p:grpSpPr>
          <a:xfrm>
            <a:off x="9666243" y="2406599"/>
            <a:ext cx="427906" cy="427906"/>
            <a:chOff x="10035278" y="3218678"/>
            <a:chExt cx="247374" cy="247374"/>
          </a:xfrm>
        </p:grpSpPr>
        <p:grpSp>
          <p:nvGrpSpPr>
            <p:cNvPr id="88" name="Group 87">
              <a:extLst>
                <a:ext uri="{FF2B5EF4-FFF2-40B4-BE49-F238E27FC236}">
                  <a16:creationId xmlns:a16="http://schemas.microsoft.com/office/drawing/2014/main" id="{70841A0E-FD38-904C-8504-5C32F65A79C1}"/>
                </a:ext>
              </a:extLst>
            </p:cNvPr>
            <p:cNvGrpSpPr/>
            <p:nvPr/>
          </p:nvGrpSpPr>
          <p:grpSpPr>
            <a:xfrm>
              <a:off x="10035278" y="3218678"/>
              <a:ext cx="247374" cy="247374"/>
              <a:chOff x="3485441" y="4505566"/>
              <a:chExt cx="712494" cy="712494"/>
            </a:xfrm>
          </p:grpSpPr>
          <p:sp>
            <p:nvSpPr>
              <p:cNvPr id="91" name="Rectangle 90">
                <a:extLst>
                  <a:ext uri="{FF2B5EF4-FFF2-40B4-BE49-F238E27FC236}">
                    <a16:creationId xmlns:a16="http://schemas.microsoft.com/office/drawing/2014/main" id="{66AA05E2-628E-494F-BD7B-342E3A7304A6}"/>
                  </a:ext>
                </a:extLst>
              </p:cNvPr>
              <p:cNvSpPr/>
              <p:nvPr/>
            </p:nvSpPr>
            <p:spPr bwMode="auto">
              <a:xfrm>
                <a:off x="3565593" y="4585718"/>
                <a:ext cx="552190" cy="552190"/>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solidFill>
                    <a:srgbClr val="0078D4"/>
                  </a:solidFill>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C1145BFE-25F0-354B-91E2-082BB54514DA}"/>
                  </a:ext>
                </a:extLst>
              </p:cNvPr>
              <p:cNvGrpSpPr/>
              <p:nvPr/>
            </p:nvGrpSpPr>
            <p:grpSpPr>
              <a:xfrm>
                <a:off x="3485441" y="4677750"/>
                <a:ext cx="712494" cy="368126"/>
                <a:chOff x="3485441" y="4677750"/>
                <a:chExt cx="712494" cy="368126"/>
              </a:xfrm>
            </p:grpSpPr>
            <p:grpSp>
              <p:nvGrpSpPr>
                <p:cNvPr id="107" name="Group 106">
                  <a:extLst>
                    <a:ext uri="{FF2B5EF4-FFF2-40B4-BE49-F238E27FC236}">
                      <a16:creationId xmlns:a16="http://schemas.microsoft.com/office/drawing/2014/main" id="{3A06960D-ACFF-7E4D-9CEF-BD1BDAE2E432}"/>
                    </a:ext>
                  </a:extLst>
                </p:cNvPr>
                <p:cNvGrpSpPr/>
                <p:nvPr/>
              </p:nvGrpSpPr>
              <p:grpSpPr>
                <a:xfrm>
                  <a:off x="4117783" y="4677750"/>
                  <a:ext cx="80152" cy="368126"/>
                  <a:chOff x="4117783" y="4677750"/>
                  <a:chExt cx="129006" cy="368126"/>
                </a:xfrm>
              </p:grpSpPr>
              <p:cxnSp>
                <p:nvCxnSpPr>
                  <p:cNvPr id="113" name="Straight Connector 112">
                    <a:extLst>
                      <a:ext uri="{FF2B5EF4-FFF2-40B4-BE49-F238E27FC236}">
                        <a16:creationId xmlns:a16="http://schemas.microsoft.com/office/drawing/2014/main" id="{263E0BC3-533E-6D45-B9F2-893C1AED4B08}"/>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867178C-0E23-6A45-9FBB-5EF23CFBE8AA}"/>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71C283B-1A7A-8E4F-9221-6538F8DE40EE}"/>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48CD625-DE21-F447-A286-66CFE2F04C0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C5991450-A3A9-3A45-9534-C832DB95FB14}"/>
                    </a:ext>
                  </a:extLst>
                </p:cNvPr>
                <p:cNvGrpSpPr/>
                <p:nvPr/>
              </p:nvGrpSpPr>
              <p:grpSpPr>
                <a:xfrm>
                  <a:off x="3485441" y="4677750"/>
                  <a:ext cx="80152" cy="368126"/>
                  <a:chOff x="4117783" y="4677750"/>
                  <a:chExt cx="129006" cy="368126"/>
                </a:xfrm>
              </p:grpSpPr>
              <p:cxnSp>
                <p:nvCxnSpPr>
                  <p:cNvPr id="109" name="Straight Connector 108">
                    <a:extLst>
                      <a:ext uri="{FF2B5EF4-FFF2-40B4-BE49-F238E27FC236}">
                        <a16:creationId xmlns:a16="http://schemas.microsoft.com/office/drawing/2014/main" id="{E46A0706-D999-124D-A6D2-6720E6F2EE7A}"/>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06856E3-371B-D541-AFCD-CA9A49BC61B4}"/>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CDB64D5-5F1C-F649-A1FE-CB85D3EB84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988B225-1BA5-9C4B-97CC-43AC294A7F1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3" name="Group 92">
                <a:extLst>
                  <a:ext uri="{FF2B5EF4-FFF2-40B4-BE49-F238E27FC236}">
                    <a16:creationId xmlns:a16="http://schemas.microsoft.com/office/drawing/2014/main" id="{8BA23B8A-19E8-9849-B1F4-FCE40FC85846}"/>
                  </a:ext>
                </a:extLst>
              </p:cNvPr>
              <p:cNvGrpSpPr/>
              <p:nvPr/>
            </p:nvGrpSpPr>
            <p:grpSpPr>
              <a:xfrm rot="5400000">
                <a:off x="3480396" y="4677750"/>
                <a:ext cx="712494" cy="368126"/>
                <a:chOff x="3485441" y="4677750"/>
                <a:chExt cx="712494" cy="368126"/>
              </a:xfrm>
            </p:grpSpPr>
            <p:grpSp>
              <p:nvGrpSpPr>
                <p:cNvPr id="95" name="Group 94">
                  <a:extLst>
                    <a:ext uri="{FF2B5EF4-FFF2-40B4-BE49-F238E27FC236}">
                      <a16:creationId xmlns:a16="http://schemas.microsoft.com/office/drawing/2014/main" id="{DFE0E5B8-33CC-5047-ADD7-5A049FBC89B2}"/>
                    </a:ext>
                  </a:extLst>
                </p:cNvPr>
                <p:cNvGrpSpPr/>
                <p:nvPr/>
              </p:nvGrpSpPr>
              <p:grpSpPr>
                <a:xfrm>
                  <a:off x="4117783" y="4677750"/>
                  <a:ext cx="80152" cy="368126"/>
                  <a:chOff x="4117783" y="4677750"/>
                  <a:chExt cx="129006" cy="368126"/>
                </a:xfrm>
              </p:grpSpPr>
              <p:cxnSp>
                <p:nvCxnSpPr>
                  <p:cNvPr id="102" name="Straight Connector 101">
                    <a:extLst>
                      <a:ext uri="{FF2B5EF4-FFF2-40B4-BE49-F238E27FC236}">
                        <a16:creationId xmlns:a16="http://schemas.microsoft.com/office/drawing/2014/main" id="{866BF204-A809-1942-A3B1-455894CA6C7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B030963-EECB-B14D-9D9E-774ABA36244F}"/>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DB131C3-BB50-B14A-B78F-B5E5B4909F5D}"/>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65D464A-85E5-624E-AF45-0E2702A0FFA0}"/>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AEDBEE40-519A-714A-8C9C-E464B4A2A109}"/>
                    </a:ext>
                  </a:extLst>
                </p:cNvPr>
                <p:cNvGrpSpPr/>
                <p:nvPr/>
              </p:nvGrpSpPr>
              <p:grpSpPr>
                <a:xfrm>
                  <a:off x="3485441" y="4677750"/>
                  <a:ext cx="80152" cy="368126"/>
                  <a:chOff x="4117783" y="4677750"/>
                  <a:chExt cx="129006" cy="368126"/>
                </a:xfrm>
              </p:grpSpPr>
              <p:cxnSp>
                <p:nvCxnSpPr>
                  <p:cNvPr id="97" name="Straight Connector 96">
                    <a:extLst>
                      <a:ext uri="{FF2B5EF4-FFF2-40B4-BE49-F238E27FC236}">
                        <a16:creationId xmlns:a16="http://schemas.microsoft.com/office/drawing/2014/main" id="{A0EB92D8-BC3C-214F-B0FE-5638C2BFEEA7}"/>
                      </a:ext>
                    </a:extLst>
                  </p:cNvPr>
                  <p:cNvCxnSpPr/>
                  <p:nvPr/>
                </p:nvCxnSpPr>
                <p:spPr>
                  <a:xfrm>
                    <a:off x="4117783" y="4677750"/>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FE03D00-B106-5248-AF62-53DE24AC8EC2}"/>
                      </a:ext>
                    </a:extLst>
                  </p:cNvPr>
                  <p:cNvCxnSpPr/>
                  <p:nvPr/>
                </p:nvCxnSpPr>
                <p:spPr>
                  <a:xfrm>
                    <a:off x="4117783" y="4769781"/>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F96B2CB-0FAF-3546-87CC-BD1E195F4EF4}"/>
                      </a:ext>
                    </a:extLst>
                  </p:cNvPr>
                  <p:cNvCxnSpPr/>
                  <p:nvPr/>
                </p:nvCxnSpPr>
                <p:spPr>
                  <a:xfrm>
                    <a:off x="4117783" y="4953845"/>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DC6B68F-DC3E-4345-BAC9-A8AE91D1108F}"/>
                      </a:ext>
                    </a:extLst>
                  </p:cNvPr>
                  <p:cNvCxnSpPr/>
                  <p:nvPr/>
                </p:nvCxnSpPr>
                <p:spPr>
                  <a:xfrm>
                    <a:off x="4117783" y="5045876"/>
                    <a:ext cx="129006" cy="0"/>
                  </a:xfrm>
                  <a:prstGeom prst="line">
                    <a:avLst/>
                  </a:prstGeom>
                  <a:ln w="127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90" name="Freeform: Shape 520">
              <a:extLst>
                <a:ext uri="{FF2B5EF4-FFF2-40B4-BE49-F238E27FC236}">
                  <a16:creationId xmlns:a16="http://schemas.microsoft.com/office/drawing/2014/main" id="{37BDB853-D50C-CB47-9FA0-226FC4FE745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0078D4"/>
                </a:solidFill>
                <a:latin typeface="Segoe UI"/>
                <a:cs typeface="Segoe UI" pitchFamily="34" charset="0"/>
              </a:endParaRPr>
            </a:p>
          </p:txBody>
        </p:sp>
      </p:grpSp>
      <p:sp>
        <p:nvSpPr>
          <p:cNvPr id="119" name="Rectangle 118">
            <a:extLst>
              <a:ext uri="{FF2B5EF4-FFF2-40B4-BE49-F238E27FC236}">
                <a16:creationId xmlns:a16="http://schemas.microsoft.com/office/drawing/2014/main" id="{6DAAFA46-970B-514B-BC32-98C42C3EEC44}"/>
              </a:ext>
              <a:ext uri="{C183D7F6-B498-43B3-948B-1728B52AA6E4}">
                <adec:decorative xmlns:adec="http://schemas.microsoft.com/office/drawing/2017/decorative" val="1"/>
              </a:ext>
            </a:extLst>
          </p:cNvPr>
          <p:cNvSpPr/>
          <p:nvPr/>
        </p:nvSpPr>
        <p:spPr bwMode="auto">
          <a:xfrm>
            <a:off x="5370323" y="3350320"/>
            <a:ext cx="1451355" cy="64770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89642" tIns="71714" rIns="89642" bIns="71714" numCol="1" spcCol="0" rtlCol="0" fromWordArt="0" anchor="t" anchorCtr="0" forceAA="0" compatLnSpc="1">
            <a:prstTxWarp prst="textNoShape">
              <a:avLst/>
            </a:prstTxWarp>
            <a:spAutoFit/>
          </a:bodyPr>
          <a:lstStyle/>
          <a:p>
            <a:pPr defTabSz="896094" fontAlgn="base">
              <a:spcBef>
                <a:spcPct val="0"/>
              </a:spcBef>
              <a:spcAft>
                <a:spcPts val="392"/>
              </a:spcAft>
              <a:defRPr/>
            </a:pPr>
            <a:r>
              <a:rPr lang="en-US" sz="1568" kern="0">
                <a:solidFill>
                  <a:srgbClr val="1A1A1A"/>
                </a:solidFill>
                <a:latin typeface="Segoe UI"/>
                <a:ea typeface="Segoe UI" pitchFamily="34" charset="0"/>
                <a:cs typeface="Segoe UI" pitchFamily="34" charset="0"/>
              </a:rPr>
              <a:t>Deep learning</a:t>
            </a:r>
            <a:endParaRPr lang="en-US" sz="1372" kern="0">
              <a:solidFill>
                <a:srgbClr val="0078D4"/>
              </a:solidFill>
              <a:latin typeface="Segoe UI"/>
              <a:cs typeface="Segoe UI" pitchFamily="34" charset="0"/>
            </a:endParaRPr>
          </a:p>
          <a:p>
            <a:pPr defTabSz="896094" fontAlgn="base">
              <a:spcBef>
                <a:spcPct val="0"/>
              </a:spcBef>
              <a:spcAft>
                <a:spcPts val="392"/>
              </a:spcAft>
              <a:defRPr/>
            </a:pPr>
            <a:r>
              <a:rPr lang="en-US" sz="1372" kern="0">
                <a:solidFill>
                  <a:srgbClr val="0078D4"/>
                </a:solidFill>
                <a:latin typeface="Segoe UI"/>
                <a:cs typeface="Segoe UI" pitchFamily="34" charset="0"/>
              </a:rPr>
              <a:t>N Series</a:t>
            </a:r>
          </a:p>
        </p:txBody>
      </p:sp>
      <p:sp>
        <p:nvSpPr>
          <p:cNvPr id="121" name="Rectangle 120">
            <a:extLst>
              <a:ext uri="{FF2B5EF4-FFF2-40B4-BE49-F238E27FC236}">
                <a16:creationId xmlns:a16="http://schemas.microsoft.com/office/drawing/2014/main" id="{19987F5D-EF98-A447-BEF9-71A8D22ED793}"/>
              </a:ext>
              <a:ext uri="{C183D7F6-B498-43B3-948B-1728B52AA6E4}">
                <adec:decorative xmlns:adec="http://schemas.microsoft.com/office/drawing/2017/decorative" val="1"/>
              </a:ext>
            </a:extLst>
          </p:cNvPr>
          <p:cNvSpPr/>
          <p:nvPr/>
        </p:nvSpPr>
        <p:spPr bwMode="auto">
          <a:xfrm>
            <a:off x="8652945" y="3350320"/>
            <a:ext cx="2454504" cy="110029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89642" tIns="71714" rIns="89642" bIns="71714" numCol="1" spcCol="0" rtlCol="0" fromWordArt="0" anchor="t" anchorCtr="0" forceAA="0" compatLnSpc="1">
            <a:prstTxWarp prst="textNoShape">
              <a:avLst/>
            </a:prstTxWarp>
            <a:spAutoFit/>
          </a:bodyPr>
          <a:lstStyle/>
          <a:p>
            <a:pPr defTabSz="896094" fontAlgn="base">
              <a:spcBef>
                <a:spcPct val="0"/>
              </a:spcBef>
              <a:spcAft>
                <a:spcPts val="392"/>
              </a:spcAft>
              <a:defRPr/>
            </a:pPr>
            <a:r>
              <a:rPr lang="en-US" sz="1568" kern="0">
                <a:solidFill>
                  <a:srgbClr val="1A1A1A"/>
                </a:solidFill>
                <a:latin typeface="Segoe UI"/>
                <a:ea typeface="Segoe UI" pitchFamily="34" charset="0"/>
                <a:cs typeface="Segoe UI" pitchFamily="34" charset="0"/>
              </a:rPr>
              <a:t>Specialized hardware accelerated deep learning</a:t>
            </a:r>
          </a:p>
          <a:p>
            <a:pPr defTabSz="896094" fontAlgn="base">
              <a:spcBef>
                <a:spcPct val="0"/>
              </a:spcBef>
              <a:spcAft>
                <a:spcPts val="392"/>
              </a:spcAft>
              <a:defRPr/>
            </a:pPr>
            <a:r>
              <a:rPr lang="en-US" sz="1372" kern="0">
                <a:solidFill>
                  <a:srgbClr val="0078D4"/>
                </a:solidFill>
                <a:latin typeface="Segoe UI"/>
                <a:cs typeface="Segoe UI" pitchFamily="34" charset="0"/>
              </a:rPr>
              <a:t>AML hardware accelerated models (Project Brainwave)</a:t>
            </a:r>
          </a:p>
        </p:txBody>
      </p:sp>
      <p:cxnSp>
        <p:nvCxnSpPr>
          <p:cNvPr id="122" name="Straight Connector 121">
            <a:extLst>
              <a:ext uri="{FF2B5EF4-FFF2-40B4-BE49-F238E27FC236}">
                <a16:creationId xmlns:a16="http://schemas.microsoft.com/office/drawing/2014/main" id="{99A53599-9F57-F34F-AB15-DD7A385FA15B}"/>
              </a:ext>
              <a:ext uri="{C183D7F6-B498-43B3-948B-1728B52AA6E4}">
                <adec:decorative xmlns:adec="http://schemas.microsoft.com/office/drawing/2017/decorative" val="1"/>
              </a:ext>
            </a:extLst>
          </p:cNvPr>
          <p:cNvCxnSpPr>
            <a:cxnSpLocks/>
          </p:cNvCxnSpPr>
          <p:nvPr/>
        </p:nvCxnSpPr>
        <p:spPr>
          <a:xfrm>
            <a:off x="8612106" y="3291059"/>
            <a:ext cx="253618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157440A-C0A8-FF42-A5A7-504D83D6FAE3}"/>
              </a:ext>
              <a:ext uri="{C183D7F6-B498-43B3-948B-1728B52AA6E4}">
                <adec:decorative xmlns:adec="http://schemas.microsoft.com/office/drawing/2017/decorative" val="1"/>
              </a:ext>
            </a:extLst>
          </p:cNvPr>
          <p:cNvCxnSpPr>
            <a:cxnSpLocks/>
          </p:cNvCxnSpPr>
          <p:nvPr/>
        </p:nvCxnSpPr>
        <p:spPr>
          <a:xfrm>
            <a:off x="1445681" y="3294993"/>
            <a:ext cx="1732248"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BA2D8E-CDCA-6B4C-B450-1E9DB4B43429}"/>
              </a:ext>
              <a:ext uri="{C183D7F6-B498-43B3-948B-1728B52AA6E4}">
                <adec:decorative xmlns:adec="http://schemas.microsoft.com/office/drawing/2017/decorative" val="1"/>
              </a:ext>
            </a:extLst>
          </p:cNvPr>
          <p:cNvCxnSpPr>
            <a:cxnSpLocks/>
          </p:cNvCxnSpPr>
          <p:nvPr/>
        </p:nvCxnSpPr>
        <p:spPr>
          <a:xfrm>
            <a:off x="5308615" y="3297770"/>
            <a:ext cx="1574771"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5A618235-AFAB-4969-9487-8BD9E1EF12B3}"/>
              </a:ext>
              <a:ext uri="{C183D7F6-B498-43B3-948B-1728B52AA6E4}">
                <adec:decorative xmlns:adec="http://schemas.microsoft.com/office/drawing/2017/decorative" val="1"/>
              </a:ext>
            </a:extLst>
          </p:cNvPr>
          <p:cNvCxnSpPr/>
          <p:nvPr/>
        </p:nvCxnSpPr>
        <p:spPr>
          <a:xfrm>
            <a:off x="696534" y="4693861"/>
            <a:ext cx="1080191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5761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0595A4-F95F-4978-85D0-6B381225DB36}"/>
              </a:ext>
              <a:ext uri="{C183D7F6-B498-43B3-948B-1728B52AA6E4}">
                <adec:decorative xmlns:adec="http://schemas.microsoft.com/office/drawing/2017/decorative" val="1"/>
              </a:ext>
            </a:extLst>
          </p:cNvPr>
          <p:cNvSpPr>
            <a:spLocks noGrp="1"/>
          </p:cNvSpPr>
          <p:nvPr>
            <p:ph type="title"/>
          </p:nvPr>
        </p:nvSpPr>
        <p:spPr/>
        <p:txBody>
          <a:bodyPr/>
          <a:lstStyle/>
          <a:p>
            <a:r>
              <a:rPr lang="en-IN"/>
              <a:t>Some transformational scenarios Machine Learning addresses</a:t>
            </a:r>
          </a:p>
        </p:txBody>
      </p:sp>
      <p:grpSp>
        <p:nvGrpSpPr>
          <p:cNvPr id="12" name="Group 11">
            <a:extLst>
              <a:ext uri="{FF2B5EF4-FFF2-40B4-BE49-F238E27FC236}">
                <a16:creationId xmlns:a16="http://schemas.microsoft.com/office/drawing/2014/main" id="{64B80326-B076-42EE-8956-8B05E30F6F89}"/>
              </a:ext>
              <a:ext uri="{C183D7F6-B498-43B3-948B-1728B52AA6E4}">
                <adec:decorative xmlns:adec="http://schemas.microsoft.com/office/drawing/2017/decorative" val="1"/>
              </a:ext>
            </a:extLst>
          </p:cNvPr>
          <p:cNvGrpSpPr/>
          <p:nvPr/>
        </p:nvGrpSpPr>
        <p:grpSpPr>
          <a:xfrm>
            <a:off x="423409" y="1254636"/>
            <a:ext cx="3422335" cy="5139827"/>
            <a:chOff x="575706" y="1340472"/>
            <a:chExt cx="3490960" cy="5242891"/>
          </a:xfrm>
        </p:grpSpPr>
        <p:pic>
          <p:nvPicPr>
            <p:cNvPr id="62" name="Picture 61" descr="Asos screenshot">
              <a:extLst>
                <a:ext uri="{FF2B5EF4-FFF2-40B4-BE49-F238E27FC236}">
                  <a16:creationId xmlns:a16="http://schemas.microsoft.com/office/drawing/2014/main" id="{C4665C48-FFA0-4EC6-85F6-1FE71707D7C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flipH="1">
              <a:off x="582703" y="4105338"/>
              <a:ext cx="3474720" cy="2478024"/>
            </a:xfrm>
            <a:custGeom>
              <a:avLst/>
              <a:gdLst>
                <a:gd name="connsiteX0" fmla="*/ 3474720 w 3474720"/>
                <a:gd name="connsiteY0" fmla="*/ 0 h 2478024"/>
                <a:gd name="connsiteX1" fmla="*/ 0 w 3474720"/>
                <a:gd name="connsiteY1" fmla="*/ 0 h 2478024"/>
                <a:gd name="connsiteX2" fmla="*/ 0 w 3474720"/>
                <a:gd name="connsiteY2" fmla="*/ 2478024 h 2478024"/>
                <a:gd name="connsiteX3" fmla="*/ 3474720 w 3474720"/>
                <a:gd name="connsiteY3" fmla="*/ 2478024 h 2478024"/>
              </a:gdLst>
              <a:ahLst/>
              <a:cxnLst>
                <a:cxn ang="0">
                  <a:pos x="connsiteX0" y="connsiteY0"/>
                </a:cxn>
                <a:cxn ang="0">
                  <a:pos x="connsiteX1" y="connsiteY1"/>
                </a:cxn>
                <a:cxn ang="0">
                  <a:pos x="connsiteX2" y="connsiteY2"/>
                </a:cxn>
                <a:cxn ang="0">
                  <a:pos x="connsiteX3" y="connsiteY3"/>
                </a:cxn>
              </a:cxnLst>
              <a:rect l="l" t="t" r="r" b="b"/>
              <a:pathLst>
                <a:path w="3474720" h="2478024">
                  <a:moveTo>
                    <a:pt x="3474720" y="0"/>
                  </a:moveTo>
                  <a:lnTo>
                    <a:pt x="0" y="0"/>
                  </a:lnTo>
                  <a:lnTo>
                    <a:pt x="0" y="2478024"/>
                  </a:lnTo>
                  <a:lnTo>
                    <a:pt x="3474720" y="2478024"/>
                  </a:lnTo>
                  <a:close/>
                </a:path>
              </a:pathLst>
            </a:custGeom>
          </p:spPr>
        </p:pic>
        <p:sp>
          <p:nvSpPr>
            <p:cNvPr id="109" name="Freeform: Shape 108">
              <a:extLst>
                <a:ext uri="{FF2B5EF4-FFF2-40B4-BE49-F238E27FC236}">
                  <a16:creationId xmlns:a16="http://schemas.microsoft.com/office/drawing/2014/main" id="{D60285B8-7D80-4117-A2F4-D1F6A006D556}"/>
                </a:ext>
              </a:extLst>
            </p:cNvPr>
            <p:cNvSpPr/>
            <p:nvPr/>
          </p:nvSpPr>
          <p:spPr bwMode="auto">
            <a:xfrm>
              <a:off x="879610" y="2100486"/>
              <a:ext cx="0" cy="1602517"/>
            </a:xfrm>
            <a:custGeom>
              <a:avLst/>
              <a:gdLst>
                <a:gd name="connsiteX0" fmla="*/ 0 w 5388864"/>
                <a:gd name="connsiteY0" fmla="*/ 0 h 2487168"/>
                <a:gd name="connsiteX1" fmla="*/ 0 w 5388864"/>
                <a:gd name="connsiteY1" fmla="*/ 2487168 h 2487168"/>
                <a:gd name="connsiteX2" fmla="*/ 5388864 w 5388864"/>
                <a:gd name="connsiteY2" fmla="*/ 2487168 h 2487168"/>
                <a:gd name="connsiteX0" fmla="*/ 0 w 0"/>
                <a:gd name="connsiteY0" fmla="*/ 0 h 2487168"/>
                <a:gd name="connsiteX1" fmla="*/ 0 w 0"/>
                <a:gd name="connsiteY1" fmla="*/ 2487168 h 2487168"/>
              </a:gdLst>
              <a:ahLst/>
              <a:cxnLst>
                <a:cxn ang="0">
                  <a:pos x="connsiteX0" y="connsiteY0"/>
                </a:cxn>
                <a:cxn ang="0">
                  <a:pos x="connsiteX1" y="connsiteY1"/>
                </a:cxn>
              </a:cxnLst>
              <a:rect l="l" t="t" r="r" b="b"/>
              <a:pathLst>
                <a:path h="2487168">
                  <a:moveTo>
                    <a:pt x="0" y="0"/>
                  </a:moveTo>
                  <a:lnTo>
                    <a:pt x="0" y="2487168"/>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r>
                <a:rPr lang="en-IN" sz="1078">
                  <a:solidFill>
                    <a:srgbClr val="505050"/>
                  </a:solidFill>
                  <a:latin typeface="Segoe UI Semilight"/>
                </a:rPr>
                <a:t> </a:t>
              </a:r>
            </a:p>
          </p:txBody>
        </p:sp>
        <p:grpSp>
          <p:nvGrpSpPr>
            <p:cNvPr id="5" name="Group 4">
              <a:extLst>
                <a:ext uri="{FF2B5EF4-FFF2-40B4-BE49-F238E27FC236}">
                  <a16:creationId xmlns:a16="http://schemas.microsoft.com/office/drawing/2014/main" id="{1C2709E0-5891-41D9-87DA-F1890DF89E25}"/>
                </a:ext>
              </a:extLst>
            </p:cNvPr>
            <p:cNvGrpSpPr/>
            <p:nvPr/>
          </p:nvGrpSpPr>
          <p:grpSpPr>
            <a:xfrm>
              <a:off x="660182" y="2718987"/>
              <a:ext cx="435228" cy="435228"/>
              <a:chOff x="575183" y="2284233"/>
              <a:chExt cx="435228" cy="435228"/>
            </a:xfrm>
          </p:grpSpPr>
          <p:sp>
            <p:nvSpPr>
              <p:cNvPr id="125" name="Oval 124">
                <a:extLst>
                  <a:ext uri="{FF2B5EF4-FFF2-40B4-BE49-F238E27FC236}">
                    <a16:creationId xmlns:a16="http://schemas.microsoft.com/office/drawing/2014/main" id="{3DFDCA22-6E2E-4BBC-A97A-704A6BE0A5ED}"/>
                  </a:ext>
                </a:extLst>
              </p:cNvPr>
              <p:cNvSpPr/>
              <p:nvPr/>
            </p:nvSpPr>
            <p:spPr bwMode="auto">
              <a:xfrm>
                <a:off x="575183" y="2284233"/>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light"/>
                  <a:ea typeface="Segoe UI" pitchFamily="34" charset="0"/>
                  <a:cs typeface="Segoe UI" pitchFamily="34" charset="0"/>
                </a:endParaRPr>
              </a:p>
            </p:txBody>
          </p:sp>
          <p:sp>
            <p:nvSpPr>
              <p:cNvPr id="131" name="light" title="Icon of a lightbulb">
                <a:extLst>
                  <a:ext uri="{FF2B5EF4-FFF2-40B4-BE49-F238E27FC236}">
                    <a16:creationId xmlns:a16="http://schemas.microsoft.com/office/drawing/2014/main" id="{DC01F277-38ED-4BA5-A151-C945433CB02C}"/>
                  </a:ext>
                </a:extLst>
              </p:cNvPr>
              <p:cNvSpPr>
                <a:spLocks noChangeAspect="1" noEditPoints="1"/>
              </p:cNvSpPr>
              <p:nvPr/>
            </p:nvSpPr>
            <p:spPr bwMode="auto">
              <a:xfrm>
                <a:off x="721026" y="2395292"/>
                <a:ext cx="143542" cy="21311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078">
                  <a:solidFill>
                    <a:srgbClr val="505050"/>
                  </a:solidFill>
                  <a:latin typeface="Segoe UI Semilight"/>
                </a:endParaRPr>
              </a:p>
            </p:txBody>
          </p:sp>
        </p:grpSp>
        <p:grpSp>
          <p:nvGrpSpPr>
            <p:cNvPr id="6" name="Group 5">
              <a:extLst>
                <a:ext uri="{FF2B5EF4-FFF2-40B4-BE49-F238E27FC236}">
                  <a16:creationId xmlns:a16="http://schemas.microsoft.com/office/drawing/2014/main" id="{1DAFF505-CD34-4B10-8C9F-B557482263CD}"/>
                </a:ext>
              </a:extLst>
            </p:cNvPr>
            <p:cNvGrpSpPr/>
            <p:nvPr/>
          </p:nvGrpSpPr>
          <p:grpSpPr>
            <a:xfrm>
              <a:off x="660182" y="3450098"/>
              <a:ext cx="435228" cy="435228"/>
              <a:chOff x="575183" y="2928123"/>
              <a:chExt cx="435228" cy="435228"/>
            </a:xfrm>
          </p:grpSpPr>
          <p:sp>
            <p:nvSpPr>
              <p:cNvPr id="135" name="Oval 134">
                <a:extLst>
                  <a:ext uri="{FF2B5EF4-FFF2-40B4-BE49-F238E27FC236}">
                    <a16:creationId xmlns:a16="http://schemas.microsoft.com/office/drawing/2014/main" id="{9E8EAF6D-0FB5-4F4D-ADF2-05B734D493B0}"/>
                  </a:ext>
                </a:extLst>
              </p:cNvPr>
              <p:cNvSpPr/>
              <p:nvPr/>
            </p:nvSpPr>
            <p:spPr bwMode="auto">
              <a:xfrm>
                <a:off x="575183" y="2928123"/>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light"/>
                  <a:ea typeface="Segoe UI" pitchFamily="34" charset="0"/>
                  <a:cs typeface="Segoe UI" pitchFamily="34" charset="0"/>
                </a:endParaRPr>
              </a:p>
            </p:txBody>
          </p:sp>
          <p:grpSp>
            <p:nvGrpSpPr>
              <p:cNvPr id="132" name="Group 131">
                <a:extLst>
                  <a:ext uri="{FF2B5EF4-FFF2-40B4-BE49-F238E27FC236}">
                    <a16:creationId xmlns:a16="http://schemas.microsoft.com/office/drawing/2014/main" id="{6D0E745C-E58D-4B07-969C-E83A50776BD7}"/>
                  </a:ext>
                </a:extLst>
              </p:cNvPr>
              <p:cNvGrpSpPr/>
              <p:nvPr/>
            </p:nvGrpSpPr>
            <p:grpSpPr>
              <a:xfrm>
                <a:off x="683846" y="3014436"/>
                <a:ext cx="217902" cy="262602"/>
                <a:chOff x="5577197" y="5004753"/>
                <a:chExt cx="430127" cy="518371"/>
              </a:xfrm>
            </p:grpSpPr>
            <p:sp>
              <p:nvSpPr>
                <p:cNvPr id="133" name="ShoppingCart_E7BF" title="Icon of a shopping cart">
                  <a:extLst>
                    <a:ext uri="{FF2B5EF4-FFF2-40B4-BE49-F238E27FC236}">
                      <a16:creationId xmlns:a16="http://schemas.microsoft.com/office/drawing/2014/main" id="{74640118-5E56-47CD-A5C3-33CD5B839C15}"/>
                    </a:ext>
                  </a:extLst>
                </p:cNvPr>
                <p:cNvSpPr>
                  <a:spLocks noChangeAspect="1" noEditPoints="1"/>
                </p:cNvSpPr>
                <p:nvPr/>
              </p:nvSpPr>
              <p:spPr bwMode="auto">
                <a:xfrm>
                  <a:off x="5577197" y="5157364"/>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490">
                    <a:solidFill>
                      <a:srgbClr val="505050"/>
                    </a:solidFill>
                    <a:latin typeface="Segoe UI Semilight"/>
                  </a:endParaRPr>
                </a:p>
              </p:txBody>
            </p:sp>
            <p:pic>
              <p:nvPicPr>
                <p:cNvPr id="134" name="Graphic 133">
                  <a:extLst>
                    <a:ext uri="{FF2B5EF4-FFF2-40B4-BE49-F238E27FC236}">
                      <a16:creationId xmlns:a16="http://schemas.microsoft.com/office/drawing/2014/main" id="{E37ECAA6-2C60-4F5E-BE08-502F449EFA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7505" y="5004753"/>
                  <a:ext cx="161925" cy="161926"/>
                </a:xfrm>
                <a:prstGeom prst="rect">
                  <a:avLst/>
                </a:prstGeom>
              </p:spPr>
            </p:pic>
          </p:grpSp>
        </p:grpSp>
        <p:sp>
          <p:nvSpPr>
            <p:cNvPr id="140" name="Rectangle 139">
              <a:extLst>
                <a:ext uri="{FF2B5EF4-FFF2-40B4-BE49-F238E27FC236}">
                  <a16:creationId xmlns:a16="http://schemas.microsoft.com/office/drawing/2014/main" id="{E28822F0-6EBC-443E-AF98-17C336109DEF}"/>
                </a:ext>
              </a:extLst>
            </p:cNvPr>
            <p:cNvSpPr/>
            <p:nvPr/>
          </p:nvSpPr>
          <p:spPr>
            <a:xfrm>
              <a:off x="1241253" y="1960449"/>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a:solidFill>
                    <a:srgbClr val="505050"/>
                  </a:solidFill>
                  <a:latin typeface="Segoe UI"/>
                  <a:cs typeface="Segoe UI" pitchFamily="34" charset="0"/>
                </a:rPr>
                <a:t>The average size of a single </a:t>
              </a:r>
              <a:br>
                <a:rPr lang="en-US" sz="1176">
                  <a:solidFill>
                    <a:srgbClr val="505050"/>
                  </a:solidFill>
                  <a:latin typeface="Segoe UI"/>
                  <a:cs typeface="Segoe UI" pitchFamily="34" charset="0"/>
                </a:rPr>
              </a:br>
              <a:r>
                <a:rPr lang="en-US" sz="1176">
                  <a:solidFill>
                    <a:srgbClr val="505050"/>
                  </a:solidFill>
                  <a:latin typeface="Segoe UI"/>
                  <a:cs typeface="Segoe UI" pitchFamily="34" charset="0"/>
                </a:rPr>
                <a:t>cart has decreased</a:t>
              </a:r>
            </a:p>
          </p:txBody>
        </p:sp>
        <p:sp>
          <p:nvSpPr>
            <p:cNvPr id="141" name="Rectangle 140">
              <a:extLst>
                <a:ext uri="{FF2B5EF4-FFF2-40B4-BE49-F238E27FC236}">
                  <a16:creationId xmlns:a16="http://schemas.microsoft.com/office/drawing/2014/main" id="{0AFAD94B-925F-4177-A3D7-FC93E6D878F0}"/>
                </a:ext>
              </a:extLst>
            </p:cNvPr>
            <p:cNvSpPr/>
            <p:nvPr/>
          </p:nvSpPr>
          <p:spPr>
            <a:xfrm>
              <a:off x="1241253" y="2746637"/>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a:solidFill>
                    <a:srgbClr val="505050"/>
                  </a:solidFill>
                  <a:latin typeface="Segoe UI"/>
                  <a:cs typeface="Segoe UI" pitchFamily="34" charset="0"/>
                </a:rPr>
                <a:t>Provide personalized digital </a:t>
              </a:r>
              <a:br>
                <a:rPr lang="en-US" sz="1176">
                  <a:solidFill>
                    <a:srgbClr val="505050"/>
                  </a:solidFill>
                  <a:latin typeface="Segoe UI"/>
                  <a:cs typeface="Segoe UI" pitchFamily="34" charset="0"/>
                </a:rPr>
              </a:br>
              <a:r>
                <a:rPr lang="en-US" sz="1176">
                  <a:solidFill>
                    <a:srgbClr val="505050"/>
                  </a:solidFill>
                  <a:latin typeface="Segoe UI"/>
                  <a:cs typeface="Segoe UI" pitchFamily="34" charset="0"/>
                </a:rPr>
                <a:t>content to shoppers</a:t>
              </a:r>
            </a:p>
          </p:txBody>
        </p:sp>
        <p:sp>
          <p:nvSpPr>
            <p:cNvPr id="142" name="Rectangle 141">
              <a:extLst>
                <a:ext uri="{FF2B5EF4-FFF2-40B4-BE49-F238E27FC236}">
                  <a16:creationId xmlns:a16="http://schemas.microsoft.com/office/drawing/2014/main" id="{51CF7426-9D83-4835-80B8-E60358C84563}"/>
                </a:ext>
              </a:extLst>
            </p:cNvPr>
            <p:cNvSpPr/>
            <p:nvPr/>
          </p:nvSpPr>
          <p:spPr>
            <a:xfrm>
              <a:off x="1241253" y="3503203"/>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a:solidFill>
                    <a:srgbClr val="505050"/>
                  </a:solidFill>
                  <a:latin typeface="Segoe UI"/>
                  <a:cs typeface="Segoe UI" pitchFamily="34" charset="0"/>
                </a:rPr>
                <a:t>Increase cart size</a:t>
              </a:r>
            </a:p>
          </p:txBody>
        </p:sp>
        <p:sp>
          <p:nvSpPr>
            <p:cNvPr id="179" name="Title 1">
              <a:extLst>
                <a:ext uri="{FF2B5EF4-FFF2-40B4-BE49-F238E27FC236}">
                  <a16:creationId xmlns:a16="http://schemas.microsoft.com/office/drawing/2014/main" id="{1D1FF4C4-BB6D-479F-A79D-D21170C624CF}"/>
                </a:ext>
              </a:extLst>
            </p:cNvPr>
            <p:cNvSpPr txBox="1">
              <a:spLocks/>
            </p:cNvSpPr>
            <p:nvPr/>
          </p:nvSpPr>
          <p:spPr>
            <a:xfrm>
              <a:off x="774826" y="1413407"/>
              <a:ext cx="3291840" cy="369332"/>
            </a:xfrm>
            <a:prstGeom prst="rect">
              <a:avLst/>
            </a:prstGeom>
          </p:spPr>
          <p:txBody>
            <a:bodyPr lIns="0" tIns="0" rIns="0" bIns="0">
              <a:noAutofit/>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010">
                <a:lnSpc>
                  <a:spcPct val="100000"/>
                </a:lnSpc>
                <a:defRPr/>
              </a:pPr>
              <a:r>
                <a:rPr lang="en-US" sz="1961" spc="0">
                  <a:solidFill>
                    <a:srgbClr val="0078D7"/>
                  </a:solidFill>
                  <a:latin typeface="Segoe UI Semibold" panose="020B0702040204020203" pitchFamily="34" charset="0"/>
                  <a:cs typeface="Segoe UI Semibold" panose="020B0702040204020203" pitchFamily="34" charset="0"/>
                </a:rPr>
                <a:t>Product recommendation</a:t>
              </a:r>
              <a:endParaRPr lang="en-US" sz="1765" spc="0">
                <a:solidFill>
                  <a:srgbClr val="0078D7"/>
                </a:solidFill>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89F8E2A0-126B-4ECF-A8DD-49B7C699A194}"/>
                </a:ext>
              </a:extLst>
            </p:cNvPr>
            <p:cNvGrpSpPr/>
            <p:nvPr/>
          </p:nvGrpSpPr>
          <p:grpSpPr>
            <a:xfrm>
              <a:off x="660182" y="1932799"/>
              <a:ext cx="435228" cy="435228"/>
              <a:chOff x="537945" y="1864537"/>
              <a:chExt cx="435228" cy="435228"/>
            </a:xfrm>
          </p:grpSpPr>
          <p:sp>
            <p:nvSpPr>
              <p:cNvPr id="121" name="Oval 120">
                <a:extLst>
                  <a:ext uri="{FF2B5EF4-FFF2-40B4-BE49-F238E27FC236}">
                    <a16:creationId xmlns:a16="http://schemas.microsoft.com/office/drawing/2014/main" id="{3E6A9A57-4D84-48E9-92EB-1AC3C2A26C67}"/>
                  </a:ext>
                </a:extLst>
              </p:cNvPr>
              <p:cNvSpPr/>
              <p:nvPr/>
            </p:nvSpPr>
            <p:spPr bwMode="auto">
              <a:xfrm>
                <a:off x="537945" y="1864537"/>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light"/>
                  <a:ea typeface="Segoe UI" pitchFamily="34" charset="0"/>
                  <a:cs typeface="Segoe UI" pitchFamily="34" charset="0"/>
                </a:endParaRPr>
              </a:p>
            </p:txBody>
          </p:sp>
          <p:pic>
            <p:nvPicPr>
              <p:cNvPr id="65" name="Graphic 64">
                <a:extLst>
                  <a:ext uri="{FF2B5EF4-FFF2-40B4-BE49-F238E27FC236}">
                    <a16:creationId xmlns:a16="http://schemas.microsoft.com/office/drawing/2014/main" id="{F1293B9D-C6C8-4B5F-B977-28B052D272B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328" y="1899920"/>
                <a:ext cx="364462" cy="364462"/>
              </a:xfrm>
              <a:prstGeom prst="rect">
                <a:avLst/>
              </a:prstGeom>
            </p:spPr>
          </p:pic>
        </p:grpSp>
        <p:sp>
          <p:nvSpPr>
            <p:cNvPr id="89" name="Freeform: Shape 88">
              <a:extLst>
                <a:ext uri="{FF2B5EF4-FFF2-40B4-BE49-F238E27FC236}">
                  <a16:creationId xmlns:a16="http://schemas.microsoft.com/office/drawing/2014/main" id="{D4C2F3E3-800A-4239-97E6-06A1C3BDEA99}"/>
                </a:ext>
              </a:extLst>
            </p:cNvPr>
            <p:cNvSpPr/>
            <p:nvPr/>
          </p:nvSpPr>
          <p:spPr bwMode="auto">
            <a:xfrm>
              <a:off x="575706" y="5286126"/>
              <a:ext cx="3481716" cy="1297237"/>
            </a:xfrm>
            <a:custGeom>
              <a:avLst/>
              <a:gdLst>
                <a:gd name="connsiteX0" fmla="*/ 0 w 3932238"/>
                <a:gd name="connsiteY0" fmla="*/ 0 h 1481677"/>
                <a:gd name="connsiteX1" fmla="*/ 961385 w 3932238"/>
                <a:gd name="connsiteY1" fmla="*/ 0 h 1481677"/>
                <a:gd name="connsiteX2" fmla="*/ 1499724 w 3932238"/>
                <a:gd name="connsiteY2" fmla="*/ 538339 h 1481677"/>
                <a:gd name="connsiteX3" fmla="*/ 3932238 w 3932238"/>
                <a:gd name="connsiteY3" fmla="*/ 538339 h 1481677"/>
                <a:gd name="connsiteX4" fmla="*/ 3932238 w 3932238"/>
                <a:gd name="connsiteY4" fmla="*/ 1481677 h 1481677"/>
                <a:gd name="connsiteX5" fmla="*/ 0 w 3932238"/>
                <a:gd name="connsiteY5" fmla="*/ 1481677 h 1481677"/>
                <a:gd name="connsiteX6" fmla="*/ 0 w 3932238"/>
                <a:gd name="connsiteY6" fmla="*/ 1400537 h 1481677"/>
                <a:gd name="connsiteX7" fmla="*/ 0 w 3932238"/>
                <a:gd name="connsiteY7" fmla="*/ 538339 h 148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238" h="1481677">
                  <a:moveTo>
                    <a:pt x="0" y="0"/>
                  </a:moveTo>
                  <a:lnTo>
                    <a:pt x="961385" y="0"/>
                  </a:lnTo>
                  <a:lnTo>
                    <a:pt x="1499724" y="538339"/>
                  </a:lnTo>
                  <a:lnTo>
                    <a:pt x="3932238" y="538339"/>
                  </a:lnTo>
                  <a:lnTo>
                    <a:pt x="3932238" y="1481677"/>
                  </a:lnTo>
                  <a:lnTo>
                    <a:pt x="0" y="1481677"/>
                  </a:lnTo>
                  <a:lnTo>
                    <a:pt x="0" y="1400537"/>
                  </a:lnTo>
                  <a:lnTo>
                    <a:pt x="0" y="53833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0" rIns="179285" bIns="179285" numCol="1" spcCol="0" rtlCol="0" fromWordArt="0" anchor="t" anchorCtr="0" forceAA="0" compatLnSpc="1">
              <a:prstTxWarp prst="textNoShape">
                <a:avLst/>
              </a:prstTxWarp>
              <a:noAutofit/>
            </a:bodyPr>
            <a:lstStyle/>
            <a:p>
              <a:pPr defTabSz="914102" fontAlgn="base">
                <a:spcBef>
                  <a:spcPct val="0"/>
                </a:spcBef>
                <a:spcAft>
                  <a:spcPct val="0"/>
                </a:spcAft>
                <a:buSzPct val="90000"/>
                <a:defRPr/>
              </a:pPr>
              <a:r>
                <a:rPr lang="en-US" sz="980">
                  <a:solidFill>
                    <a:srgbClr val="FFFFFF"/>
                  </a:solidFill>
                  <a:latin typeface="Segoe UI"/>
                </a:rPr>
                <a:t>Drives down model build times from months to weeks, improves collaboration and the model-building experience for its data scientists and engineers.</a:t>
              </a:r>
              <a:endParaRPr lang="en-US" sz="980">
                <a:solidFill>
                  <a:srgbClr val="FFFFFF"/>
                </a:solidFill>
                <a:latin typeface="Segoe UI Semilight"/>
                <a:cs typeface="Segoe UI" pitchFamily="34" charset="0"/>
              </a:endParaRPr>
            </a:p>
          </p:txBody>
        </p:sp>
        <p:pic>
          <p:nvPicPr>
            <p:cNvPr id="108" name="Picture 8" descr="Asos">
              <a:extLst>
                <a:ext uri="{FF2B5EF4-FFF2-40B4-BE49-F238E27FC236}">
                  <a16:creationId xmlns:a16="http://schemas.microsoft.com/office/drawing/2014/main" id="{A3F55991-12AF-49CF-821E-90F8CBB5659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34894" y="5509312"/>
              <a:ext cx="748276" cy="2769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9ED5846-3D49-4D03-B147-6746723D71C1}"/>
                </a:ext>
              </a:extLst>
            </p:cNvPr>
            <p:cNvSpPr/>
            <p:nvPr/>
          </p:nvSpPr>
          <p:spPr bwMode="auto">
            <a:xfrm>
              <a:off x="582704" y="1340472"/>
              <a:ext cx="3474719" cy="5242891"/>
            </a:xfrm>
            <a:prstGeom prst="rect">
              <a:avLst/>
            </a:prstGeom>
            <a:noFill/>
            <a:ln w="222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err="1">
                <a:gradFill>
                  <a:gsLst>
                    <a:gs pos="0">
                      <a:srgbClr val="FFFFFF"/>
                    </a:gs>
                    <a:gs pos="100000">
                      <a:srgbClr val="FFFFFF"/>
                    </a:gs>
                  </a:gsLst>
                  <a:lin ang="5400000" scaled="0"/>
                </a:gradFill>
                <a:latin typeface="Segoe UI Semilight"/>
                <a:cs typeface="Segoe UI" pitchFamily="34" charset="0"/>
              </a:endParaRPr>
            </a:p>
          </p:txBody>
        </p:sp>
      </p:grpSp>
      <p:grpSp>
        <p:nvGrpSpPr>
          <p:cNvPr id="15" name="Group 14">
            <a:extLst>
              <a:ext uri="{FF2B5EF4-FFF2-40B4-BE49-F238E27FC236}">
                <a16:creationId xmlns:a16="http://schemas.microsoft.com/office/drawing/2014/main" id="{B31CCD7C-63C6-46DA-AE6B-AD006BAE5255}"/>
              </a:ext>
              <a:ext uri="{C183D7F6-B498-43B3-948B-1728B52AA6E4}">
                <adec:decorative xmlns:adec="http://schemas.microsoft.com/office/drawing/2017/decorative" val="1"/>
              </a:ext>
            </a:extLst>
          </p:cNvPr>
          <p:cNvGrpSpPr/>
          <p:nvPr/>
        </p:nvGrpSpPr>
        <p:grpSpPr>
          <a:xfrm>
            <a:off x="8369785" y="1254637"/>
            <a:ext cx="3409148" cy="5139826"/>
            <a:chOff x="8381610" y="1340472"/>
            <a:chExt cx="3477509" cy="5242891"/>
          </a:xfrm>
        </p:grpSpPr>
        <p:pic>
          <p:nvPicPr>
            <p:cNvPr id="64" name="Picture 14" descr="Sherwin Williams photo">
              <a:extLst>
                <a:ext uri="{FF2B5EF4-FFF2-40B4-BE49-F238E27FC236}">
                  <a16:creationId xmlns:a16="http://schemas.microsoft.com/office/drawing/2014/main" id="{47D40C6B-6A00-40E9-9BEB-AC3A6D9C688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082"/>
            <a:stretch/>
          </p:blipFill>
          <p:spPr bwMode="auto">
            <a:xfrm>
              <a:off x="8381610" y="4035022"/>
              <a:ext cx="3477509" cy="244690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0" name="Freeform: Shape 159">
              <a:extLst>
                <a:ext uri="{FF2B5EF4-FFF2-40B4-BE49-F238E27FC236}">
                  <a16:creationId xmlns:a16="http://schemas.microsoft.com/office/drawing/2014/main" id="{8DB4887B-9E56-4F17-BAB7-A589C96F1B2A}"/>
                </a:ext>
              </a:extLst>
            </p:cNvPr>
            <p:cNvSpPr/>
            <p:nvPr/>
          </p:nvSpPr>
          <p:spPr bwMode="auto">
            <a:xfrm>
              <a:off x="8680676" y="2100486"/>
              <a:ext cx="0" cy="1602517"/>
            </a:xfrm>
            <a:custGeom>
              <a:avLst/>
              <a:gdLst>
                <a:gd name="connsiteX0" fmla="*/ 0 w 5388864"/>
                <a:gd name="connsiteY0" fmla="*/ 0 h 2487168"/>
                <a:gd name="connsiteX1" fmla="*/ 0 w 5388864"/>
                <a:gd name="connsiteY1" fmla="*/ 2487168 h 2487168"/>
                <a:gd name="connsiteX2" fmla="*/ 5388864 w 5388864"/>
                <a:gd name="connsiteY2" fmla="*/ 2487168 h 2487168"/>
                <a:gd name="connsiteX0" fmla="*/ 0 w 0"/>
                <a:gd name="connsiteY0" fmla="*/ 0 h 2487168"/>
                <a:gd name="connsiteX1" fmla="*/ 0 w 0"/>
                <a:gd name="connsiteY1" fmla="*/ 2487168 h 2487168"/>
              </a:gdLst>
              <a:ahLst/>
              <a:cxnLst>
                <a:cxn ang="0">
                  <a:pos x="connsiteX0" y="connsiteY0"/>
                </a:cxn>
                <a:cxn ang="0">
                  <a:pos x="connsiteX1" y="connsiteY1"/>
                </a:cxn>
              </a:cxnLst>
              <a:rect l="l" t="t" r="r" b="b"/>
              <a:pathLst>
                <a:path h="2487168">
                  <a:moveTo>
                    <a:pt x="0" y="0"/>
                  </a:moveTo>
                  <a:lnTo>
                    <a:pt x="0" y="2487168"/>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r>
                <a:rPr lang="en-IN" sz="1078">
                  <a:solidFill>
                    <a:srgbClr val="505050"/>
                  </a:solidFill>
                  <a:latin typeface="Segoe UI Semilight"/>
                </a:rPr>
                <a:t> </a:t>
              </a:r>
            </a:p>
          </p:txBody>
        </p:sp>
        <p:grpSp>
          <p:nvGrpSpPr>
            <p:cNvPr id="162" name="Group 161">
              <a:extLst>
                <a:ext uri="{FF2B5EF4-FFF2-40B4-BE49-F238E27FC236}">
                  <a16:creationId xmlns:a16="http://schemas.microsoft.com/office/drawing/2014/main" id="{8E6F27A2-D808-4CFD-95A6-3E870A2949D6}"/>
                </a:ext>
              </a:extLst>
            </p:cNvPr>
            <p:cNvGrpSpPr/>
            <p:nvPr/>
          </p:nvGrpSpPr>
          <p:grpSpPr>
            <a:xfrm>
              <a:off x="8463062" y="2718987"/>
              <a:ext cx="435228" cy="435228"/>
              <a:chOff x="575183" y="2284233"/>
              <a:chExt cx="435228" cy="435228"/>
            </a:xfrm>
          </p:grpSpPr>
          <p:sp>
            <p:nvSpPr>
              <p:cNvPr id="171" name="Oval 170">
                <a:extLst>
                  <a:ext uri="{FF2B5EF4-FFF2-40B4-BE49-F238E27FC236}">
                    <a16:creationId xmlns:a16="http://schemas.microsoft.com/office/drawing/2014/main" id="{1FC95CF1-1DD5-4798-B4A5-1FEF0DDC9BBC}"/>
                  </a:ext>
                </a:extLst>
              </p:cNvPr>
              <p:cNvSpPr/>
              <p:nvPr/>
            </p:nvSpPr>
            <p:spPr bwMode="auto">
              <a:xfrm>
                <a:off x="575183" y="2284233"/>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light"/>
                  <a:ea typeface="Segoe UI" pitchFamily="34" charset="0"/>
                  <a:cs typeface="Segoe UI" pitchFamily="34" charset="0"/>
                </a:endParaRPr>
              </a:p>
            </p:txBody>
          </p:sp>
          <p:sp>
            <p:nvSpPr>
              <p:cNvPr id="172" name="light" title="Icon of a lightbulb">
                <a:extLst>
                  <a:ext uri="{FF2B5EF4-FFF2-40B4-BE49-F238E27FC236}">
                    <a16:creationId xmlns:a16="http://schemas.microsoft.com/office/drawing/2014/main" id="{03C28E95-A789-461D-84C2-5A8529F2087D}"/>
                  </a:ext>
                </a:extLst>
              </p:cNvPr>
              <p:cNvSpPr>
                <a:spLocks noChangeAspect="1" noEditPoints="1"/>
              </p:cNvSpPr>
              <p:nvPr/>
            </p:nvSpPr>
            <p:spPr bwMode="auto">
              <a:xfrm>
                <a:off x="721026" y="2395292"/>
                <a:ext cx="143542" cy="21311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078">
                  <a:solidFill>
                    <a:srgbClr val="505050"/>
                  </a:solidFill>
                  <a:latin typeface="Segoe UI Semilight"/>
                </a:endParaRPr>
              </a:p>
            </p:txBody>
          </p:sp>
        </p:grpSp>
        <p:sp>
          <p:nvSpPr>
            <p:cNvPr id="164" name="Rectangle 163">
              <a:extLst>
                <a:ext uri="{FF2B5EF4-FFF2-40B4-BE49-F238E27FC236}">
                  <a16:creationId xmlns:a16="http://schemas.microsoft.com/office/drawing/2014/main" id="{9D29D01D-CBB4-4C2B-A14D-3C89511819A3}"/>
                </a:ext>
              </a:extLst>
            </p:cNvPr>
            <p:cNvSpPr/>
            <p:nvPr/>
          </p:nvSpPr>
          <p:spPr>
            <a:xfrm>
              <a:off x="9027047" y="1960449"/>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a:solidFill>
                    <a:srgbClr val="505050"/>
                  </a:solidFill>
                  <a:latin typeface="Segoe UI"/>
                  <a:cs typeface="Segoe UI" pitchFamily="34" charset="0"/>
                </a:rPr>
                <a:t>Optimize manufacturing </a:t>
              </a:r>
              <a:br>
                <a:rPr lang="en-US" sz="1176">
                  <a:solidFill>
                    <a:srgbClr val="505050"/>
                  </a:solidFill>
                  <a:latin typeface="Segoe UI"/>
                  <a:cs typeface="Segoe UI" pitchFamily="34" charset="0"/>
                </a:rPr>
              </a:br>
              <a:r>
                <a:rPr lang="en-US" sz="1176">
                  <a:solidFill>
                    <a:srgbClr val="505050"/>
                  </a:solidFill>
                  <a:latin typeface="Segoe UI"/>
                  <a:cs typeface="Segoe UI" pitchFamily="34" charset="0"/>
                </a:rPr>
                <a:t>processes and labor hours</a:t>
              </a:r>
            </a:p>
          </p:txBody>
        </p:sp>
        <p:sp>
          <p:nvSpPr>
            <p:cNvPr id="165" name="Rectangle 164">
              <a:extLst>
                <a:ext uri="{FF2B5EF4-FFF2-40B4-BE49-F238E27FC236}">
                  <a16:creationId xmlns:a16="http://schemas.microsoft.com/office/drawing/2014/main" id="{133C9461-3E93-4D24-A79B-7E38EBADC2C6}"/>
                </a:ext>
              </a:extLst>
            </p:cNvPr>
            <p:cNvSpPr/>
            <p:nvPr/>
          </p:nvSpPr>
          <p:spPr>
            <a:xfrm>
              <a:off x="9027047" y="2746637"/>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a:solidFill>
                    <a:srgbClr val="505050"/>
                  </a:solidFill>
                  <a:latin typeface="Segoe UI"/>
                  <a:cs typeface="Segoe UI" pitchFamily="34" charset="0"/>
                </a:rPr>
                <a:t>Forecast when processes are complete and manual intervention needed</a:t>
              </a:r>
            </a:p>
          </p:txBody>
        </p:sp>
        <p:sp>
          <p:nvSpPr>
            <p:cNvPr id="166" name="Rectangle 165">
              <a:extLst>
                <a:ext uri="{FF2B5EF4-FFF2-40B4-BE49-F238E27FC236}">
                  <a16:creationId xmlns:a16="http://schemas.microsoft.com/office/drawing/2014/main" id="{38BAC971-C542-4907-8BB0-668A0DD221D1}"/>
                </a:ext>
              </a:extLst>
            </p:cNvPr>
            <p:cNvSpPr/>
            <p:nvPr/>
          </p:nvSpPr>
          <p:spPr>
            <a:xfrm>
              <a:off x="9027047" y="3503203"/>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a:solidFill>
                    <a:srgbClr val="505050"/>
                  </a:solidFill>
                  <a:latin typeface="Segoe UI"/>
                  <a:cs typeface="Segoe UI" pitchFamily="34" charset="0"/>
                </a:rPr>
                <a:t>Optimize operations</a:t>
              </a:r>
            </a:p>
          </p:txBody>
        </p:sp>
        <p:grpSp>
          <p:nvGrpSpPr>
            <p:cNvPr id="9" name="Group 8">
              <a:extLst>
                <a:ext uri="{FF2B5EF4-FFF2-40B4-BE49-F238E27FC236}">
                  <a16:creationId xmlns:a16="http://schemas.microsoft.com/office/drawing/2014/main" id="{3CDB157A-9C5D-4892-A304-2765C6F68BC6}"/>
                </a:ext>
              </a:extLst>
            </p:cNvPr>
            <p:cNvGrpSpPr/>
            <p:nvPr/>
          </p:nvGrpSpPr>
          <p:grpSpPr>
            <a:xfrm>
              <a:off x="8463062" y="3450098"/>
              <a:ext cx="435228" cy="435228"/>
              <a:chOff x="8148811" y="3381836"/>
              <a:chExt cx="435228" cy="435228"/>
            </a:xfrm>
          </p:grpSpPr>
          <p:sp>
            <p:nvSpPr>
              <p:cNvPr id="167" name="Oval 166">
                <a:extLst>
                  <a:ext uri="{FF2B5EF4-FFF2-40B4-BE49-F238E27FC236}">
                    <a16:creationId xmlns:a16="http://schemas.microsoft.com/office/drawing/2014/main" id="{AA75560A-FF94-4D63-8C0B-C755025609B9}"/>
                  </a:ext>
                </a:extLst>
              </p:cNvPr>
              <p:cNvSpPr/>
              <p:nvPr/>
            </p:nvSpPr>
            <p:spPr bwMode="auto">
              <a:xfrm>
                <a:off x="8148811" y="3381836"/>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light"/>
                  <a:ea typeface="Segoe UI" pitchFamily="34" charset="0"/>
                  <a:cs typeface="Segoe UI" pitchFamily="34" charset="0"/>
                </a:endParaRPr>
              </a:p>
            </p:txBody>
          </p:sp>
          <p:grpSp>
            <p:nvGrpSpPr>
              <p:cNvPr id="176" name="Group 175">
                <a:extLst>
                  <a:ext uri="{FF2B5EF4-FFF2-40B4-BE49-F238E27FC236}">
                    <a16:creationId xmlns:a16="http://schemas.microsoft.com/office/drawing/2014/main" id="{D944E210-D763-4717-8786-B67356CAA022}"/>
                  </a:ext>
                </a:extLst>
              </p:cNvPr>
              <p:cNvGrpSpPr/>
              <p:nvPr/>
            </p:nvGrpSpPr>
            <p:grpSpPr>
              <a:xfrm>
                <a:off x="8318956" y="3477357"/>
                <a:ext cx="94938" cy="244191"/>
                <a:chOff x="7556666" y="1028409"/>
                <a:chExt cx="212377" cy="546250"/>
              </a:xfrm>
            </p:grpSpPr>
            <p:sp>
              <p:nvSpPr>
                <p:cNvPr id="177" name="arrow_3" title="Icon of an arrow pointing down at a line">
                  <a:extLst>
                    <a:ext uri="{FF2B5EF4-FFF2-40B4-BE49-F238E27FC236}">
                      <a16:creationId xmlns:a16="http://schemas.microsoft.com/office/drawing/2014/main" id="{54B2A2D1-71AB-4BB6-A2E5-A75428E32B25}"/>
                    </a:ext>
                  </a:extLst>
                </p:cNvPr>
                <p:cNvSpPr>
                  <a:spLocks noChangeAspect="1" noEditPoints="1"/>
                </p:cNvSpPr>
                <p:nvPr/>
              </p:nvSpPr>
              <p:spPr bwMode="auto">
                <a:xfrm>
                  <a:off x="7556666" y="1208899"/>
                  <a:ext cx="212377" cy="365760"/>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2700" cap="sq">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882">
                    <a:solidFill>
                      <a:srgbClr val="505050"/>
                    </a:solidFill>
                    <a:latin typeface="Segoe UI Semilight"/>
                  </a:endParaRPr>
                </a:p>
              </p:txBody>
            </p:sp>
            <p:sp>
              <p:nvSpPr>
                <p:cNvPr id="178" name="Money_3" title="Icon of a dollar sign">
                  <a:extLst>
                    <a:ext uri="{FF2B5EF4-FFF2-40B4-BE49-F238E27FC236}">
                      <a16:creationId xmlns:a16="http://schemas.microsoft.com/office/drawing/2014/main" id="{DD6AF220-B0C7-41C4-AC29-E986FE780BD3}"/>
                    </a:ext>
                  </a:extLst>
                </p:cNvPr>
                <p:cNvSpPr>
                  <a:spLocks noChangeAspect="1" noEditPoints="1"/>
                </p:cNvSpPr>
                <p:nvPr/>
              </p:nvSpPr>
              <p:spPr bwMode="auto">
                <a:xfrm>
                  <a:off x="7561827" y="1028409"/>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Semilight"/>
                  </a:endParaRPr>
                </a:p>
              </p:txBody>
            </p:sp>
          </p:grpSp>
        </p:grpSp>
        <p:sp>
          <p:nvSpPr>
            <p:cNvPr id="183" name="Title 1">
              <a:extLst>
                <a:ext uri="{FF2B5EF4-FFF2-40B4-BE49-F238E27FC236}">
                  <a16:creationId xmlns:a16="http://schemas.microsoft.com/office/drawing/2014/main" id="{4F5D5A98-8548-4311-B792-90A7CCC00A7A}"/>
                </a:ext>
              </a:extLst>
            </p:cNvPr>
            <p:cNvSpPr txBox="1">
              <a:spLocks/>
            </p:cNvSpPr>
            <p:nvPr/>
          </p:nvSpPr>
          <p:spPr>
            <a:xfrm>
              <a:off x="8560620" y="1413407"/>
              <a:ext cx="3291840" cy="369332"/>
            </a:xfrm>
            <a:prstGeom prst="rect">
              <a:avLst/>
            </a:prstGeom>
          </p:spPr>
          <p:txBody>
            <a:bodyPr lIns="0" tIns="0" rIns="0" bIns="0">
              <a:noAutofit/>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010">
                <a:lnSpc>
                  <a:spcPct val="100000"/>
                </a:lnSpc>
                <a:defRPr/>
              </a:pPr>
              <a:r>
                <a:rPr lang="en-US" sz="1961" spc="0">
                  <a:solidFill>
                    <a:srgbClr val="0078D7"/>
                  </a:solidFill>
                  <a:latin typeface="Segoe UI Semibold" panose="020B0702040204020203" pitchFamily="34" charset="0"/>
                  <a:cs typeface="Segoe UI Semibold" panose="020B0702040204020203" pitchFamily="34" charset="0"/>
                </a:rPr>
                <a:t>Demand forecasting</a:t>
              </a:r>
            </a:p>
          </p:txBody>
        </p:sp>
        <p:grpSp>
          <p:nvGrpSpPr>
            <p:cNvPr id="76" name="Group 75">
              <a:extLst>
                <a:ext uri="{FF2B5EF4-FFF2-40B4-BE49-F238E27FC236}">
                  <a16:creationId xmlns:a16="http://schemas.microsoft.com/office/drawing/2014/main" id="{DF0032D2-C4B5-4357-BBCA-04D0188222BF}"/>
                </a:ext>
              </a:extLst>
            </p:cNvPr>
            <p:cNvGrpSpPr/>
            <p:nvPr/>
          </p:nvGrpSpPr>
          <p:grpSpPr>
            <a:xfrm>
              <a:off x="8463062" y="1932799"/>
              <a:ext cx="435228" cy="435228"/>
              <a:chOff x="537945" y="1864537"/>
              <a:chExt cx="435228" cy="435228"/>
            </a:xfrm>
          </p:grpSpPr>
          <p:sp>
            <p:nvSpPr>
              <p:cNvPr id="77" name="Oval 76">
                <a:extLst>
                  <a:ext uri="{FF2B5EF4-FFF2-40B4-BE49-F238E27FC236}">
                    <a16:creationId xmlns:a16="http://schemas.microsoft.com/office/drawing/2014/main" id="{C2DD6CF0-2AE3-4C7E-B86F-FE7E50CF0044}"/>
                  </a:ext>
                </a:extLst>
              </p:cNvPr>
              <p:cNvSpPr/>
              <p:nvPr/>
            </p:nvSpPr>
            <p:spPr bwMode="auto">
              <a:xfrm>
                <a:off x="537945" y="1864537"/>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light"/>
                  <a:ea typeface="Segoe UI" pitchFamily="34" charset="0"/>
                  <a:cs typeface="Segoe UI" pitchFamily="34" charset="0"/>
                </a:endParaRPr>
              </a:p>
            </p:txBody>
          </p:sp>
          <p:pic>
            <p:nvPicPr>
              <p:cNvPr id="78" name="Graphic 77">
                <a:extLst>
                  <a:ext uri="{FF2B5EF4-FFF2-40B4-BE49-F238E27FC236}">
                    <a16:creationId xmlns:a16="http://schemas.microsoft.com/office/drawing/2014/main" id="{9F7F629D-7246-402C-A01C-0DA0032DA8E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328" y="1899920"/>
                <a:ext cx="364462" cy="364462"/>
              </a:xfrm>
              <a:prstGeom prst="rect">
                <a:avLst/>
              </a:prstGeom>
            </p:spPr>
          </p:pic>
        </p:grpSp>
        <p:sp>
          <p:nvSpPr>
            <p:cNvPr id="105" name="Freeform: Shape 104">
              <a:extLst>
                <a:ext uri="{FF2B5EF4-FFF2-40B4-BE49-F238E27FC236}">
                  <a16:creationId xmlns:a16="http://schemas.microsoft.com/office/drawing/2014/main" id="{A8839904-86A3-4E84-8CCF-6EE9FCB16F48}"/>
                </a:ext>
              </a:extLst>
            </p:cNvPr>
            <p:cNvSpPr/>
            <p:nvPr/>
          </p:nvSpPr>
          <p:spPr bwMode="auto">
            <a:xfrm>
              <a:off x="8385692" y="5286126"/>
              <a:ext cx="3473426" cy="1297237"/>
            </a:xfrm>
            <a:custGeom>
              <a:avLst/>
              <a:gdLst>
                <a:gd name="connsiteX0" fmla="*/ 0 w 3932238"/>
                <a:gd name="connsiteY0" fmla="*/ 0 h 1481677"/>
                <a:gd name="connsiteX1" fmla="*/ 961385 w 3932238"/>
                <a:gd name="connsiteY1" fmla="*/ 0 h 1481677"/>
                <a:gd name="connsiteX2" fmla="*/ 1499724 w 3932238"/>
                <a:gd name="connsiteY2" fmla="*/ 538339 h 1481677"/>
                <a:gd name="connsiteX3" fmla="*/ 3932238 w 3932238"/>
                <a:gd name="connsiteY3" fmla="*/ 538339 h 1481677"/>
                <a:gd name="connsiteX4" fmla="*/ 3932238 w 3932238"/>
                <a:gd name="connsiteY4" fmla="*/ 1481677 h 1481677"/>
                <a:gd name="connsiteX5" fmla="*/ 0 w 3932238"/>
                <a:gd name="connsiteY5" fmla="*/ 1481677 h 1481677"/>
                <a:gd name="connsiteX6" fmla="*/ 0 w 3932238"/>
                <a:gd name="connsiteY6" fmla="*/ 1400537 h 1481677"/>
                <a:gd name="connsiteX7" fmla="*/ 0 w 3932238"/>
                <a:gd name="connsiteY7" fmla="*/ 538339 h 148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238" h="1481677">
                  <a:moveTo>
                    <a:pt x="0" y="0"/>
                  </a:moveTo>
                  <a:lnTo>
                    <a:pt x="961385" y="0"/>
                  </a:lnTo>
                  <a:lnTo>
                    <a:pt x="1499724" y="538339"/>
                  </a:lnTo>
                  <a:lnTo>
                    <a:pt x="3932238" y="538339"/>
                  </a:lnTo>
                  <a:lnTo>
                    <a:pt x="3932238" y="1481677"/>
                  </a:lnTo>
                  <a:lnTo>
                    <a:pt x="0" y="1481677"/>
                  </a:lnTo>
                  <a:lnTo>
                    <a:pt x="0" y="1400537"/>
                  </a:lnTo>
                  <a:lnTo>
                    <a:pt x="0" y="53833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627497" rIns="179285" bIns="179285" numCol="1" spcCol="0" rtlCol="0" fromWordArt="0" anchor="b" anchorCtr="0" forceAA="0" compatLnSpc="1">
              <a:prstTxWarp prst="textNoShape">
                <a:avLst/>
              </a:prstTxWarp>
              <a:noAutofit/>
            </a:bodyPr>
            <a:lstStyle/>
            <a:p>
              <a:pPr defTabSz="914102" fontAlgn="base">
                <a:spcBef>
                  <a:spcPct val="0"/>
                </a:spcBef>
                <a:spcAft>
                  <a:spcPct val="0"/>
                </a:spcAft>
                <a:buSzPct val="90000"/>
                <a:defRPr/>
              </a:pPr>
              <a:endParaRPr lang="en-US" sz="1372">
                <a:solidFill>
                  <a:srgbClr val="FFFFFF"/>
                </a:solidFill>
                <a:latin typeface="Segoe UI Semilight"/>
                <a:cs typeface="Segoe UI" pitchFamily="34" charset="0"/>
              </a:endParaRPr>
            </a:p>
          </p:txBody>
        </p:sp>
        <p:pic>
          <p:nvPicPr>
            <p:cNvPr id="7" name="Picture 6" descr="Sherwin Williams">
              <a:extLst>
                <a:ext uri="{FF2B5EF4-FFF2-40B4-BE49-F238E27FC236}">
                  <a16:creationId xmlns:a16="http://schemas.microsoft.com/office/drawing/2014/main" id="{32403705-26BE-4D84-9EF2-344A2D3BDE2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28093" y="5420594"/>
              <a:ext cx="869629" cy="454996"/>
            </a:xfrm>
            <a:prstGeom prst="rect">
              <a:avLst/>
            </a:prstGeom>
          </p:spPr>
        </p:pic>
        <p:sp>
          <p:nvSpPr>
            <p:cNvPr id="10" name="Rectangle 9">
              <a:extLst>
                <a:ext uri="{FF2B5EF4-FFF2-40B4-BE49-F238E27FC236}">
                  <a16:creationId xmlns:a16="http://schemas.microsoft.com/office/drawing/2014/main" id="{0DF06F6E-9DD5-40B6-A607-E770C2640850}"/>
                </a:ext>
              </a:extLst>
            </p:cNvPr>
            <p:cNvSpPr/>
            <p:nvPr/>
          </p:nvSpPr>
          <p:spPr bwMode="auto">
            <a:xfrm>
              <a:off x="8498445" y="5912081"/>
              <a:ext cx="3129359" cy="1959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altLang="en-US" sz="980">
                  <a:solidFill>
                    <a:srgbClr val="FFFFFF"/>
                  </a:solidFill>
                  <a:latin typeface="Segoe UI"/>
                  <a:cs typeface="Segoe UI" pitchFamily="34" charset="0"/>
                </a:rPr>
                <a:t>C</a:t>
              </a:r>
              <a:r>
                <a:rPr lang="en-US" altLang="en-US" sz="980">
                  <a:solidFill>
                    <a:srgbClr val="FFFFFF"/>
                  </a:solidFill>
                  <a:latin typeface="Segoe UI"/>
                </a:rPr>
                <a:t>ategorize chemical formulas and forecast the output of manufacturing processes, in order to create efficient resource utilization.  </a:t>
              </a:r>
              <a:r>
                <a:rPr lang="en-US" sz="980">
                  <a:solidFill>
                    <a:srgbClr val="FFFFFF"/>
                  </a:solidFill>
                  <a:latin typeface="Segoe UI"/>
                  <a:ea typeface="Segoe UI" pitchFamily="34" charset="0"/>
                  <a:cs typeface="Segoe UI" pitchFamily="34" charset="0"/>
                </a:rPr>
                <a:t> </a:t>
              </a:r>
            </a:p>
          </p:txBody>
        </p:sp>
        <p:sp>
          <p:nvSpPr>
            <p:cNvPr id="61" name="Rectangle 60">
              <a:extLst>
                <a:ext uri="{FF2B5EF4-FFF2-40B4-BE49-F238E27FC236}">
                  <a16:creationId xmlns:a16="http://schemas.microsoft.com/office/drawing/2014/main" id="{A32C5EE6-149C-4D17-8301-AA97260CD8A9}"/>
                </a:ext>
              </a:extLst>
            </p:cNvPr>
            <p:cNvSpPr/>
            <p:nvPr/>
          </p:nvSpPr>
          <p:spPr bwMode="auto">
            <a:xfrm>
              <a:off x="8385692" y="1340472"/>
              <a:ext cx="3473426" cy="5242891"/>
            </a:xfrm>
            <a:prstGeom prst="rect">
              <a:avLst/>
            </a:prstGeom>
            <a:noFill/>
            <a:ln w="222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err="1">
                <a:gradFill>
                  <a:gsLst>
                    <a:gs pos="0">
                      <a:srgbClr val="FFFFFF"/>
                    </a:gs>
                    <a:gs pos="100000">
                      <a:srgbClr val="FFFFFF"/>
                    </a:gs>
                  </a:gsLst>
                  <a:lin ang="5400000" scaled="0"/>
                </a:gradFill>
                <a:latin typeface="Segoe UI Semilight"/>
                <a:cs typeface="Segoe UI" pitchFamily="34" charset="0"/>
              </a:endParaRPr>
            </a:p>
          </p:txBody>
        </p:sp>
      </p:grpSp>
      <p:grpSp>
        <p:nvGrpSpPr>
          <p:cNvPr id="13" name="Group 12">
            <a:extLst>
              <a:ext uri="{FF2B5EF4-FFF2-40B4-BE49-F238E27FC236}">
                <a16:creationId xmlns:a16="http://schemas.microsoft.com/office/drawing/2014/main" id="{7C272C53-5157-4BDD-AF42-6D751D7E7A19}"/>
              </a:ext>
              <a:ext uri="{C183D7F6-B498-43B3-948B-1728B52AA6E4}">
                <adec:decorative xmlns:adec="http://schemas.microsoft.com/office/drawing/2017/decorative" val="1"/>
              </a:ext>
            </a:extLst>
          </p:cNvPr>
          <p:cNvGrpSpPr/>
          <p:nvPr/>
        </p:nvGrpSpPr>
        <p:grpSpPr>
          <a:xfrm>
            <a:off x="4399420" y="1254636"/>
            <a:ext cx="3416691" cy="5139827"/>
            <a:chOff x="4456948" y="1340472"/>
            <a:chExt cx="3485203" cy="5242891"/>
          </a:xfrm>
        </p:grpSpPr>
        <p:pic>
          <p:nvPicPr>
            <p:cNvPr id="67" name="Picture Placeholder 17" descr="Schneider Electric screenshot">
              <a:extLst>
                <a:ext uri="{FF2B5EF4-FFF2-40B4-BE49-F238E27FC236}">
                  <a16:creationId xmlns:a16="http://schemas.microsoft.com/office/drawing/2014/main" id="{2FB88FE4-D993-47B9-8B73-0FB37A5982E2}"/>
                </a:ext>
              </a:extLst>
            </p:cNvPr>
            <p:cNvPicPr>
              <a:picLocks noChangeAspect="1"/>
            </p:cNvPicPr>
            <p:nvPr/>
          </p:nvPicPr>
          <p:blipFill rotWithShape="1">
            <a:blip r:embed="rId11"/>
            <a:srcRect l="29070" r="29070" b="37918"/>
            <a:stretch/>
          </p:blipFill>
          <p:spPr>
            <a:xfrm>
              <a:off x="4456948" y="4105338"/>
              <a:ext cx="3481121" cy="2478024"/>
            </a:xfrm>
            <a:prstGeom prst="rect">
              <a:avLst/>
            </a:prstGeom>
          </p:spPr>
        </p:pic>
        <p:sp>
          <p:nvSpPr>
            <p:cNvPr id="104" name="Freeform: Shape 103">
              <a:extLst>
                <a:ext uri="{FF2B5EF4-FFF2-40B4-BE49-F238E27FC236}">
                  <a16:creationId xmlns:a16="http://schemas.microsoft.com/office/drawing/2014/main" id="{1E953071-5035-434D-86F4-F68D8DAA2F99}"/>
                </a:ext>
              </a:extLst>
            </p:cNvPr>
            <p:cNvSpPr/>
            <p:nvPr/>
          </p:nvSpPr>
          <p:spPr bwMode="auto">
            <a:xfrm>
              <a:off x="4466191" y="5286126"/>
              <a:ext cx="3473426" cy="1297237"/>
            </a:xfrm>
            <a:custGeom>
              <a:avLst/>
              <a:gdLst>
                <a:gd name="connsiteX0" fmla="*/ 0 w 3932238"/>
                <a:gd name="connsiteY0" fmla="*/ 0 h 1481677"/>
                <a:gd name="connsiteX1" fmla="*/ 961385 w 3932238"/>
                <a:gd name="connsiteY1" fmla="*/ 0 h 1481677"/>
                <a:gd name="connsiteX2" fmla="*/ 1499724 w 3932238"/>
                <a:gd name="connsiteY2" fmla="*/ 538339 h 1481677"/>
                <a:gd name="connsiteX3" fmla="*/ 3932238 w 3932238"/>
                <a:gd name="connsiteY3" fmla="*/ 538339 h 1481677"/>
                <a:gd name="connsiteX4" fmla="*/ 3932238 w 3932238"/>
                <a:gd name="connsiteY4" fmla="*/ 1481677 h 1481677"/>
                <a:gd name="connsiteX5" fmla="*/ 0 w 3932238"/>
                <a:gd name="connsiteY5" fmla="*/ 1481677 h 1481677"/>
                <a:gd name="connsiteX6" fmla="*/ 0 w 3932238"/>
                <a:gd name="connsiteY6" fmla="*/ 1400537 h 1481677"/>
                <a:gd name="connsiteX7" fmla="*/ 0 w 3932238"/>
                <a:gd name="connsiteY7" fmla="*/ 538339 h 1481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32238" h="1481677">
                  <a:moveTo>
                    <a:pt x="0" y="0"/>
                  </a:moveTo>
                  <a:lnTo>
                    <a:pt x="961385" y="0"/>
                  </a:lnTo>
                  <a:lnTo>
                    <a:pt x="1499724" y="538339"/>
                  </a:lnTo>
                  <a:lnTo>
                    <a:pt x="3932238" y="538339"/>
                  </a:lnTo>
                  <a:lnTo>
                    <a:pt x="3932238" y="1481677"/>
                  </a:lnTo>
                  <a:lnTo>
                    <a:pt x="0" y="1481677"/>
                  </a:lnTo>
                  <a:lnTo>
                    <a:pt x="0" y="1400537"/>
                  </a:lnTo>
                  <a:lnTo>
                    <a:pt x="0" y="538339"/>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0" rIns="179285" bIns="179285" numCol="1" spcCol="0" rtlCol="0" fromWordArt="0" anchor="t" anchorCtr="0" forceAA="0" compatLnSpc="1">
              <a:prstTxWarp prst="textNoShape">
                <a:avLst/>
              </a:prstTxWarp>
              <a:noAutofit/>
            </a:bodyPr>
            <a:lstStyle/>
            <a:p>
              <a:pPr defTabSz="914102" fontAlgn="base">
                <a:spcBef>
                  <a:spcPct val="0"/>
                </a:spcBef>
                <a:spcAft>
                  <a:spcPct val="0"/>
                </a:spcAft>
                <a:buSzPct val="90000"/>
                <a:defRPr/>
              </a:pPr>
              <a:r>
                <a:rPr lang="en-US" sz="980">
                  <a:solidFill>
                    <a:srgbClr val="FFFFFF"/>
                  </a:solidFill>
                  <a:latin typeface="Segoe UI"/>
                </a:rPr>
                <a:t>Oil and gas customers boost worker safety, minimize maintenance costs, proactively detect dangerous conditions before environmental harm occurs. </a:t>
              </a:r>
            </a:p>
            <a:p>
              <a:pPr defTabSz="914102" fontAlgn="base">
                <a:spcBef>
                  <a:spcPct val="0"/>
                </a:spcBef>
                <a:spcAft>
                  <a:spcPct val="0"/>
                </a:spcAft>
                <a:buSzPct val="90000"/>
                <a:defRPr/>
              </a:pPr>
              <a:endParaRPr lang="en-US" sz="1372">
                <a:solidFill>
                  <a:srgbClr val="FFFFFF"/>
                </a:solidFill>
                <a:latin typeface="Segoe UI Semilight"/>
                <a:cs typeface="Segoe UI" pitchFamily="34" charset="0"/>
              </a:endParaRPr>
            </a:p>
          </p:txBody>
        </p:sp>
        <p:sp>
          <p:nvSpPr>
            <p:cNvPr id="144" name="Freeform: Shape 143">
              <a:extLst>
                <a:ext uri="{FF2B5EF4-FFF2-40B4-BE49-F238E27FC236}">
                  <a16:creationId xmlns:a16="http://schemas.microsoft.com/office/drawing/2014/main" id="{C0A1A323-9D07-4222-9A72-764F35ED8D86}"/>
                </a:ext>
              </a:extLst>
            </p:cNvPr>
            <p:cNvSpPr/>
            <p:nvPr/>
          </p:nvSpPr>
          <p:spPr bwMode="auto">
            <a:xfrm>
              <a:off x="4769076" y="2100486"/>
              <a:ext cx="0" cy="1602517"/>
            </a:xfrm>
            <a:custGeom>
              <a:avLst/>
              <a:gdLst>
                <a:gd name="connsiteX0" fmla="*/ 0 w 5388864"/>
                <a:gd name="connsiteY0" fmla="*/ 0 h 2487168"/>
                <a:gd name="connsiteX1" fmla="*/ 0 w 5388864"/>
                <a:gd name="connsiteY1" fmla="*/ 2487168 h 2487168"/>
                <a:gd name="connsiteX2" fmla="*/ 5388864 w 5388864"/>
                <a:gd name="connsiteY2" fmla="*/ 2487168 h 2487168"/>
                <a:gd name="connsiteX0" fmla="*/ 0 w 0"/>
                <a:gd name="connsiteY0" fmla="*/ 0 h 2487168"/>
                <a:gd name="connsiteX1" fmla="*/ 0 w 0"/>
                <a:gd name="connsiteY1" fmla="*/ 2487168 h 2487168"/>
              </a:gdLst>
              <a:ahLst/>
              <a:cxnLst>
                <a:cxn ang="0">
                  <a:pos x="connsiteX0" y="connsiteY0"/>
                </a:cxn>
                <a:cxn ang="0">
                  <a:pos x="connsiteX1" y="connsiteY1"/>
                </a:cxn>
              </a:cxnLst>
              <a:rect l="l" t="t" r="r" b="b"/>
              <a:pathLst>
                <a:path h="2487168">
                  <a:moveTo>
                    <a:pt x="0" y="0"/>
                  </a:moveTo>
                  <a:lnTo>
                    <a:pt x="0" y="2487168"/>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r>
                <a:rPr lang="en-IN" sz="1078">
                  <a:solidFill>
                    <a:srgbClr val="505050"/>
                  </a:solidFill>
                  <a:latin typeface="Segoe UI Semilight"/>
                </a:rPr>
                <a:t> </a:t>
              </a:r>
            </a:p>
          </p:txBody>
        </p:sp>
        <p:grpSp>
          <p:nvGrpSpPr>
            <p:cNvPr id="146" name="Group 145">
              <a:extLst>
                <a:ext uri="{FF2B5EF4-FFF2-40B4-BE49-F238E27FC236}">
                  <a16:creationId xmlns:a16="http://schemas.microsoft.com/office/drawing/2014/main" id="{96A8FB7E-A585-4BCF-9AC8-74EE4F7F8394}"/>
                </a:ext>
              </a:extLst>
            </p:cNvPr>
            <p:cNvGrpSpPr/>
            <p:nvPr/>
          </p:nvGrpSpPr>
          <p:grpSpPr>
            <a:xfrm>
              <a:off x="4551462" y="2718987"/>
              <a:ext cx="435228" cy="435228"/>
              <a:chOff x="575183" y="2284233"/>
              <a:chExt cx="435228" cy="435228"/>
            </a:xfrm>
          </p:grpSpPr>
          <p:sp>
            <p:nvSpPr>
              <p:cNvPr id="155" name="Oval 154">
                <a:extLst>
                  <a:ext uri="{FF2B5EF4-FFF2-40B4-BE49-F238E27FC236}">
                    <a16:creationId xmlns:a16="http://schemas.microsoft.com/office/drawing/2014/main" id="{CA259725-4661-4B1D-9113-04C9555ED9C5}"/>
                  </a:ext>
                </a:extLst>
              </p:cNvPr>
              <p:cNvSpPr/>
              <p:nvPr/>
            </p:nvSpPr>
            <p:spPr bwMode="auto">
              <a:xfrm>
                <a:off x="575183" y="2284233"/>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light"/>
                  <a:ea typeface="Segoe UI" pitchFamily="34" charset="0"/>
                  <a:cs typeface="Segoe UI" pitchFamily="34" charset="0"/>
                </a:endParaRPr>
              </a:p>
            </p:txBody>
          </p:sp>
          <p:sp>
            <p:nvSpPr>
              <p:cNvPr id="156" name="light" title="Icon of a lightbulb">
                <a:extLst>
                  <a:ext uri="{FF2B5EF4-FFF2-40B4-BE49-F238E27FC236}">
                    <a16:creationId xmlns:a16="http://schemas.microsoft.com/office/drawing/2014/main" id="{C395F21C-48A8-4166-988A-1D3A45CA5AFA}"/>
                  </a:ext>
                </a:extLst>
              </p:cNvPr>
              <p:cNvSpPr>
                <a:spLocks noChangeAspect="1" noEditPoints="1"/>
              </p:cNvSpPr>
              <p:nvPr/>
            </p:nvSpPr>
            <p:spPr bwMode="auto">
              <a:xfrm>
                <a:off x="721026" y="2395292"/>
                <a:ext cx="143542" cy="213111"/>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078">
                  <a:solidFill>
                    <a:srgbClr val="505050"/>
                  </a:solidFill>
                  <a:latin typeface="Segoe UI Semilight"/>
                </a:endParaRPr>
              </a:p>
            </p:txBody>
          </p:sp>
        </p:grpSp>
        <p:sp>
          <p:nvSpPr>
            <p:cNvPr id="148" name="Rectangle 147">
              <a:extLst>
                <a:ext uri="{FF2B5EF4-FFF2-40B4-BE49-F238E27FC236}">
                  <a16:creationId xmlns:a16="http://schemas.microsoft.com/office/drawing/2014/main" id="{C4AD45EC-964C-4AE9-A219-C9FF7293CA72}"/>
                </a:ext>
              </a:extLst>
            </p:cNvPr>
            <p:cNvSpPr/>
            <p:nvPr/>
          </p:nvSpPr>
          <p:spPr>
            <a:xfrm>
              <a:off x="5116738" y="1960449"/>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a:solidFill>
                    <a:srgbClr val="505050"/>
                  </a:solidFill>
                  <a:latin typeface="Segoe UI"/>
                  <a:cs typeface="Segoe UI" pitchFamily="34" charset="0"/>
                </a:rPr>
                <a:t>Unplanned downtime </a:t>
              </a:r>
              <a:br>
                <a:rPr lang="en-US" sz="1176">
                  <a:solidFill>
                    <a:srgbClr val="505050"/>
                  </a:solidFill>
                  <a:latin typeface="Segoe UI"/>
                  <a:cs typeface="Segoe UI" pitchFamily="34" charset="0"/>
                </a:rPr>
              </a:br>
              <a:r>
                <a:rPr lang="en-US" sz="1176">
                  <a:solidFill>
                    <a:srgbClr val="505050"/>
                  </a:solidFill>
                  <a:latin typeface="Segoe UI"/>
                  <a:cs typeface="Segoe UI" pitchFamily="34" charset="0"/>
                </a:rPr>
                <a:t>results in cost overruns</a:t>
              </a:r>
            </a:p>
          </p:txBody>
        </p:sp>
        <p:sp>
          <p:nvSpPr>
            <p:cNvPr id="149" name="Rectangle 148">
              <a:extLst>
                <a:ext uri="{FF2B5EF4-FFF2-40B4-BE49-F238E27FC236}">
                  <a16:creationId xmlns:a16="http://schemas.microsoft.com/office/drawing/2014/main" id="{863ACA6A-96A3-4D9E-B107-924E1D066F02}"/>
                </a:ext>
              </a:extLst>
            </p:cNvPr>
            <p:cNvSpPr/>
            <p:nvPr/>
          </p:nvSpPr>
          <p:spPr>
            <a:xfrm>
              <a:off x="5116738" y="2746637"/>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a:solidFill>
                    <a:srgbClr val="505050"/>
                  </a:solidFill>
                  <a:latin typeface="Segoe UI"/>
                  <a:cs typeface="Segoe UI" pitchFamily="34" charset="0"/>
                </a:rPr>
                <a:t>Predict when maintenance </a:t>
              </a:r>
              <a:br>
                <a:rPr lang="en-US" sz="1176">
                  <a:solidFill>
                    <a:srgbClr val="505050"/>
                  </a:solidFill>
                  <a:latin typeface="Segoe UI"/>
                  <a:cs typeface="Segoe UI" pitchFamily="34" charset="0"/>
                </a:rPr>
              </a:br>
              <a:r>
                <a:rPr lang="en-US" sz="1176">
                  <a:solidFill>
                    <a:srgbClr val="505050"/>
                  </a:solidFill>
                  <a:latin typeface="Segoe UI"/>
                  <a:cs typeface="Segoe UI" pitchFamily="34" charset="0"/>
                </a:rPr>
                <a:t>should be performed</a:t>
              </a:r>
            </a:p>
          </p:txBody>
        </p:sp>
        <p:sp>
          <p:nvSpPr>
            <p:cNvPr id="150" name="Rectangle 149">
              <a:extLst>
                <a:ext uri="{FF2B5EF4-FFF2-40B4-BE49-F238E27FC236}">
                  <a16:creationId xmlns:a16="http://schemas.microsoft.com/office/drawing/2014/main" id="{7E81B98A-D137-47E4-A73E-DEC1EBF877BA}"/>
                </a:ext>
              </a:extLst>
            </p:cNvPr>
            <p:cNvSpPr/>
            <p:nvPr/>
          </p:nvSpPr>
          <p:spPr>
            <a:xfrm>
              <a:off x="5116738" y="3503203"/>
              <a:ext cx="2743200" cy="3799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0" bIns="44821" numCol="1" spcCol="0" rtlCol="0" fromWordArt="0" anchor="ctr" anchorCtr="0" forceAA="0" compatLnSpc="1">
              <a:prstTxWarp prst="textNoShape">
                <a:avLst/>
              </a:prstTxWarp>
              <a:noAutofit/>
            </a:bodyPr>
            <a:lstStyle/>
            <a:p>
              <a:pPr defTabSz="914102" fontAlgn="base">
                <a:spcBef>
                  <a:spcPct val="0"/>
                </a:spcBef>
                <a:spcAft>
                  <a:spcPct val="0"/>
                </a:spcAft>
                <a:defRPr/>
              </a:pPr>
              <a:r>
                <a:rPr lang="en-US" sz="1176">
                  <a:solidFill>
                    <a:srgbClr val="505050"/>
                  </a:solidFill>
                  <a:latin typeface="Segoe UI"/>
                  <a:cs typeface="Segoe UI" pitchFamily="34" charset="0"/>
                </a:rPr>
                <a:t>Minimize downtime</a:t>
              </a:r>
            </a:p>
          </p:txBody>
        </p:sp>
        <p:grpSp>
          <p:nvGrpSpPr>
            <p:cNvPr id="8" name="Group 7">
              <a:extLst>
                <a:ext uri="{FF2B5EF4-FFF2-40B4-BE49-F238E27FC236}">
                  <a16:creationId xmlns:a16="http://schemas.microsoft.com/office/drawing/2014/main" id="{B85EC8A7-6A02-409A-A8E6-1A14245199FE}"/>
                </a:ext>
              </a:extLst>
            </p:cNvPr>
            <p:cNvGrpSpPr/>
            <p:nvPr/>
          </p:nvGrpSpPr>
          <p:grpSpPr>
            <a:xfrm>
              <a:off x="4551462" y="3450098"/>
              <a:ext cx="435228" cy="435228"/>
              <a:chOff x="4238502" y="3381836"/>
              <a:chExt cx="435228" cy="435228"/>
            </a:xfrm>
          </p:grpSpPr>
          <p:sp>
            <p:nvSpPr>
              <p:cNvPr id="151" name="Oval 150">
                <a:extLst>
                  <a:ext uri="{FF2B5EF4-FFF2-40B4-BE49-F238E27FC236}">
                    <a16:creationId xmlns:a16="http://schemas.microsoft.com/office/drawing/2014/main" id="{2B90F1B4-CEA9-4E95-A785-1078AFAC89D1}"/>
                  </a:ext>
                </a:extLst>
              </p:cNvPr>
              <p:cNvSpPr/>
              <p:nvPr/>
            </p:nvSpPr>
            <p:spPr bwMode="auto">
              <a:xfrm>
                <a:off x="4238502" y="3381836"/>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light"/>
                  <a:ea typeface="Segoe UI" pitchFamily="34" charset="0"/>
                  <a:cs typeface="Segoe UI" pitchFamily="34" charset="0"/>
                </a:endParaRPr>
              </a:p>
            </p:txBody>
          </p:sp>
          <p:sp>
            <p:nvSpPr>
              <p:cNvPr id="175" name="clock_10" title="Icon of an hourglass">
                <a:extLst>
                  <a:ext uri="{FF2B5EF4-FFF2-40B4-BE49-F238E27FC236}">
                    <a16:creationId xmlns:a16="http://schemas.microsoft.com/office/drawing/2014/main" id="{BD0639F9-D312-4F4E-AFEE-ACA9A6F7EDBD}"/>
                  </a:ext>
                </a:extLst>
              </p:cNvPr>
              <p:cNvSpPr>
                <a:spLocks noChangeAspect="1" noEditPoints="1"/>
              </p:cNvSpPr>
              <p:nvPr/>
            </p:nvSpPr>
            <p:spPr bwMode="auto">
              <a:xfrm>
                <a:off x="4364994" y="3508010"/>
                <a:ext cx="182244" cy="182880"/>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Semilight"/>
                </a:endParaRPr>
              </a:p>
            </p:txBody>
          </p:sp>
        </p:grpSp>
        <p:sp>
          <p:nvSpPr>
            <p:cNvPr id="182" name="Title 1">
              <a:extLst>
                <a:ext uri="{FF2B5EF4-FFF2-40B4-BE49-F238E27FC236}">
                  <a16:creationId xmlns:a16="http://schemas.microsoft.com/office/drawing/2014/main" id="{A794B6EC-97A9-43EA-B25D-A3ADD36BC907}"/>
                </a:ext>
              </a:extLst>
            </p:cNvPr>
            <p:cNvSpPr txBox="1">
              <a:spLocks/>
            </p:cNvSpPr>
            <p:nvPr/>
          </p:nvSpPr>
          <p:spPr>
            <a:xfrm>
              <a:off x="4650311" y="1413407"/>
              <a:ext cx="3291840" cy="369332"/>
            </a:xfrm>
            <a:prstGeom prst="rect">
              <a:avLst/>
            </a:prstGeom>
          </p:spPr>
          <p:txBody>
            <a:bodyPr lIns="0" tIns="0" rIns="0" bIns="0">
              <a:noAutofit/>
            </a:bodyPr>
            <a:lst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896010">
                <a:lnSpc>
                  <a:spcPct val="100000"/>
                </a:lnSpc>
                <a:defRPr/>
              </a:pPr>
              <a:r>
                <a:rPr lang="en-US" sz="1961" spc="0">
                  <a:solidFill>
                    <a:srgbClr val="0078D7"/>
                  </a:solidFill>
                  <a:latin typeface="Segoe UI Semibold" panose="020B0702040204020203" pitchFamily="34" charset="0"/>
                  <a:cs typeface="Segoe UI Semibold" panose="020B0702040204020203" pitchFamily="34" charset="0"/>
                </a:rPr>
                <a:t>Predictive maintenance</a:t>
              </a:r>
            </a:p>
          </p:txBody>
        </p:sp>
        <p:grpSp>
          <p:nvGrpSpPr>
            <p:cNvPr id="72" name="Group 71">
              <a:extLst>
                <a:ext uri="{FF2B5EF4-FFF2-40B4-BE49-F238E27FC236}">
                  <a16:creationId xmlns:a16="http://schemas.microsoft.com/office/drawing/2014/main" id="{63C5BAE2-16FD-4B6E-96D6-7C0B900B8383}"/>
                </a:ext>
              </a:extLst>
            </p:cNvPr>
            <p:cNvGrpSpPr/>
            <p:nvPr/>
          </p:nvGrpSpPr>
          <p:grpSpPr>
            <a:xfrm>
              <a:off x="4551462" y="1932799"/>
              <a:ext cx="435228" cy="435228"/>
              <a:chOff x="537945" y="1864537"/>
              <a:chExt cx="435228" cy="435228"/>
            </a:xfrm>
          </p:grpSpPr>
          <p:sp>
            <p:nvSpPr>
              <p:cNvPr id="73" name="Oval 72">
                <a:extLst>
                  <a:ext uri="{FF2B5EF4-FFF2-40B4-BE49-F238E27FC236}">
                    <a16:creationId xmlns:a16="http://schemas.microsoft.com/office/drawing/2014/main" id="{4DB355FC-CC87-43D0-B46A-07E5CCC9A482}"/>
                  </a:ext>
                </a:extLst>
              </p:cNvPr>
              <p:cNvSpPr/>
              <p:nvPr/>
            </p:nvSpPr>
            <p:spPr bwMode="auto">
              <a:xfrm>
                <a:off x="537945" y="1864537"/>
                <a:ext cx="435228" cy="435228"/>
              </a:xfrm>
              <a:prstGeom prst="ellipse">
                <a:avLst/>
              </a:prstGeom>
              <a:solidFill>
                <a:schemeClr val="bg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light"/>
                  <a:ea typeface="Segoe UI" pitchFamily="34" charset="0"/>
                  <a:cs typeface="Segoe UI" pitchFamily="34" charset="0"/>
                </a:endParaRPr>
              </a:p>
            </p:txBody>
          </p:sp>
          <p:pic>
            <p:nvPicPr>
              <p:cNvPr id="75" name="Graphic 74">
                <a:extLst>
                  <a:ext uri="{FF2B5EF4-FFF2-40B4-BE49-F238E27FC236}">
                    <a16:creationId xmlns:a16="http://schemas.microsoft.com/office/drawing/2014/main" id="{5D438321-2BE1-4F2D-B633-37B089235EFD}"/>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3328" y="1899920"/>
                <a:ext cx="364462" cy="364462"/>
              </a:xfrm>
              <a:prstGeom prst="rect">
                <a:avLst/>
              </a:prstGeom>
            </p:spPr>
          </p:pic>
        </p:grpSp>
        <p:pic>
          <p:nvPicPr>
            <p:cNvPr id="66" name="Picture Placeholder 10" descr="Schneider electric">
              <a:extLst>
                <a:ext uri="{FF2B5EF4-FFF2-40B4-BE49-F238E27FC236}">
                  <a16:creationId xmlns:a16="http://schemas.microsoft.com/office/drawing/2014/main" id="{80CB19CB-AD5D-4A36-9646-6FFE8434F6AF}"/>
                </a:ext>
              </a:extLst>
            </p:cNvPr>
            <p:cNvPicPr>
              <a:picLocks noChangeAspect="1"/>
            </p:cNvPicPr>
            <p:nvPr/>
          </p:nvPicPr>
          <p:blipFill>
            <a:blip r:embed="rId12"/>
            <a:srcRect t="30018" b="30018"/>
            <a:stretch>
              <a:fillRect/>
            </a:stretch>
          </p:blipFill>
          <p:spPr>
            <a:xfrm>
              <a:off x="4576269" y="5458274"/>
              <a:ext cx="820843" cy="327945"/>
            </a:xfrm>
            <a:prstGeom prst="rect">
              <a:avLst/>
            </a:prstGeom>
          </p:spPr>
        </p:pic>
        <p:sp>
          <p:nvSpPr>
            <p:cNvPr id="4" name="Rectangle 3">
              <a:extLst>
                <a:ext uri="{FF2B5EF4-FFF2-40B4-BE49-F238E27FC236}">
                  <a16:creationId xmlns:a16="http://schemas.microsoft.com/office/drawing/2014/main" id="{DACCFCAA-8901-4C1D-A87F-1F9118FCF52E}"/>
                </a:ext>
              </a:extLst>
            </p:cNvPr>
            <p:cNvSpPr/>
            <p:nvPr/>
          </p:nvSpPr>
          <p:spPr>
            <a:xfrm>
              <a:off x="6097050" y="3312596"/>
              <a:ext cx="243978" cy="374846"/>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solidFill>
                  <a:srgbClr val="000000"/>
                </a:solidFill>
                <a:latin typeface="Segoe UI"/>
              </a:endParaRPr>
            </a:p>
          </p:txBody>
        </p:sp>
        <p:sp>
          <p:nvSpPr>
            <p:cNvPr id="60" name="Rectangle 59">
              <a:extLst>
                <a:ext uri="{FF2B5EF4-FFF2-40B4-BE49-F238E27FC236}">
                  <a16:creationId xmlns:a16="http://schemas.microsoft.com/office/drawing/2014/main" id="{38362BD3-B511-4826-99E2-D3D9BA729D28}"/>
                </a:ext>
              </a:extLst>
            </p:cNvPr>
            <p:cNvSpPr/>
            <p:nvPr/>
          </p:nvSpPr>
          <p:spPr bwMode="auto">
            <a:xfrm>
              <a:off x="4466192" y="1340472"/>
              <a:ext cx="3471877" cy="5242891"/>
            </a:xfrm>
            <a:prstGeom prst="rect">
              <a:avLst/>
            </a:prstGeom>
            <a:noFill/>
            <a:ln w="2222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53262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BD1A32F-56BF-47D6-8D9E-D239BB958459}"/>
              </a:ext>
            </a:extLst>
          </p:cNvPr>
          <p:cNvSpPr>
            <a:spLocks noGrp="1"/>
          </p:cNvSpPr>
          <p:nvPr>
            <p:ph type="title"/>
          </p:nvPr>
        </p:nvSpPr>
        <p:spPr>
          <a:xfrm>
            <a:off x="574767" y="3123990"/>
            <a:ext cx="10705010" cy="488788"/>
          </a:xfrm>
        </p:spPr>
        <p:txBody>
          <a:bodyPr/>
          <a:lstStyle/>
          <a:p>
            <a:r>
              <a:rPr lang="en-US"/>
              <a:t>Questions?</a:t>
            </a:r>
          </a:p>
        </p:txBody>
      </p:sp>
    </p:spTree>
    <p:extLst>
      <p:ext uri="{BB962C8B-B14F-4D97-AF65-F5344CB8AC3E}">
        <p14:creationId xmlns:p14="http://schemas.microsoft.com/office/powerpoint/2010/main" val="526508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C183D7F6-B498-43B3-948B-1728B52AA6E4}">
                <adec:decorative xmlns:adec="http://schemas.microsoft.com/office/drawing/2017/decorative" val="1"/>
              </a:ext>
            </a:extLst>
          </p:cNvPr>
          <p:cNvSpPr>
            <a:spLocks noGrp="1"/>
          </p:cNvSpPr>
          <p:nvPr>
            <p:ph type="title"/>
          </p:nvPr>
        </p:nvSpPr>
        <p:spPr/>
        <p:txBody>
          <a:bodyPr/>
          <a:lstStyle/>
          <a:p>
            <a:r>
              <a:rPr lang="en-US"/>
              <a:t>Adopting AI in your company</a:t>
            </a:r>
          </a:p>
        </p:txBody>
      </p:sp>
      <p:grpSp>
        <p:nvGrpSpPr>
          <p:cNvPr id="15" name="Group 14">
            <a:extLst>
              <a:ext uri="{FF2B5EF4-FFF2-40B4-BE49-F238E27FC236}">
                <a16:creationId xmlns:a16="http://schemas.microsoft.com/office/drawing/2014/main" id="{9011347E-BA4E-4240-AA16-8A1957D11A87}"/>
              </a:ext>
              <a:ext uri="{C183D7F6-B498-43B3-948B-1728B52AA6E4}">
                <adec:decorative xmlns:adec="http://schemas.microsoft.com/office/drawing/2017/decorative" val="1"/>
              </a:ext>
            </a:extLst>
          </p:cNvPr>
          <p:cNvGrpSpPr/>
          <p:nvPr/>
        </p:nvGrpSpPr>
        <p:grpSpPr>
          <a:xfrm>
            <a:off x="2541937" y="1546794"/>
            <a:ext cx="6811387" cy="664574"/>
            <a:chOff x="2470669" y="1337602"/>
            <a:chExt cx="6947969" cy="677900"/>
          </a:xfrm>
        </p:grpSpPr>
        <p:sp>
          <p:nvSpPr>
            <p:cNvPr id="21" name="people_19" title="Icon of a person standing on a circle">
              <a:extLst>
                <a:ext uri="{FF2B5EF4-FFF2-40B4-BE49-F238E27FC236}">
                  <a16:creationId xmlns:a16="http://schemas.microsoft.com/office/drawing/2014/main" id="{B2123D8D-517F-4949-A0F6-7DCCBE30EE43}"/>
                </a:ext>
              </a:extLst>
            </p:cNvPr>
            <p:cNvSpPr>
              <a:spLocks noChangeAspect="1" noEditPoints="1"/>
            </p:cNvSpPr>
            <p:nvPr/>
          </p:nvSpPr>
          <p:spPr bwMode="auto">
            <a:xfrm>
              <a:off x="2470669" y="1402533"/>
              <a:ext cx="423387" cy="548040"/>
            </a:xfrm>
            <a:custGeom>
              <a:avLst/>
              <a:gdLst>
                <a:gd name="T0" fmla="*/ 100 w 271"/>
                <a:gd name="T1" fmla="*/ 35 h 352"/>
                <a:gd name="T2" fmla="*/ 136 w 271"/>
                <a:gd name="T3" fmla="*/ 0 h 352"/>
                <a:gd name="T4" fmla="*/ 171 w 271"/>
                <a:gd name="T5" fmla="*/ 35 h 352"/>
                <a:gd name="T6" fmla="*/ 136 w 271"/>
                <a:gd name="T7" fmla="*/ 71 h 352"/>
                <a:gd name="T8" fmla="*/ 100 w 271"/>
                <a:gd name="T9" fmla="*/ 35 h 352"/>
                <a:gd name="T10" fmla="*/ 180 w 271"/>
                <a:gd name="T11" fmla="*/ 312 h 352"/>
                <a:gd name="T12" fmla="*/ 181 w 271"/>
                <a:gd name="T13" fmla="*/ 228 h 352"/>
                <a:gd name="T14" fmla="*/ 202 w 271"/>
                <a:gd name="T15" fmla="*/ 207 h 352"/>
                <a:gd name="T16" fmla="*/ 202 w 271"/>
                <a:gd name="T17" fmla="*/ 92 h 352"/>
                <a:gd name="T18" fmla="*/ 181 w 271"/>
                <a:gd name="T19" fmla="*/ 71 h 352"/>
                <a:gd name="T20" fmla="*/ 90 w 271"/>
                <a:gd name="T21" fmla="*/ 71 h 352"/>
                <a:gd name="T22" fmla="*/ 69 w 271"/>
                <a:gd name="T23" fmla="*/ 92 h 352"/>
                <a:gd name="T24" fmla="*/ 69 w 271"/>
                <a:gd name="T25" fmla="*/ 207 h 352"/>
                <a:gd name="T26" fmla="*/ 90 w 271"/>
                <a:gd name="T27" fmla="*/ 228 h 352"/>
                <a:gd name="T28" fmla="*/ 92 w 271"/>
                <a:gd name="T29" fmla="*/ 312 h 352"/>
                <a:gd name="T30" fmla="*/ 136 w 271"/>
                <a:gd name="T31" fmla="*/ 223 h 352"/>
                <a:gd name="T32" fmla="*/ 136 w 271"/>
                <a:gd name="T33" fmla="*/ 312 h 352"/>
                <a:gd name="T34" fmla="*/ 91 w 271"/>
                <a:gd name="T35" fmla="*/ 281 h 352"/>
                <a:gd name="T36" fmla="*/ 0 w 271"/>
                <a:gd name="T37" fmla="*/ 315 h 352"/>
                <a:gd name="T38" fmla="*/ 136 w 271"/>
                <a:gd name="T39" fmla="*/ 352 h 352"/>
                <a:gd name="T40" fmla="*/ 271 w 271"/>
                <a:gd name="T41" fmla="*/ 315 h 352"/>
                <a:gd name="T42" fmla="*/ 180 w 271"/>
                <a:gd name="T43" fmla="*/ 28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1" h="352">
                  <a:moveTo>
                    <a:pt x="100" y="35"/>
                  </a:moveTo>
                  <a:cubicBezTo>
                    <a:pt x="100" y="16"/>
                    <a:pt x="116" y="0"/>
                    <a:pt x="136" y="0"/>
                  </a:cubicBezTo>
                  <a:cubicBezTo>
                    <a:pt x="155" y="0"/>
                    <a:pt x="171" y="16"/>
                    <a:pt x="171" y="35"/>
                  </a:cubicBezTo>
                  <a:cubicBezTo>
                    <a:pt x="171" y="55"/>
                    <a:pt x="155" y="71"/>
                    <a:pt x="136" y="71"/>
                  </a:cubicBezTo>
                  <a:cubicBezTo>
                    <a:pt x="116" y="71"/>
                    <a:pt x="100" y="55"/>
                    <a:pt x="100" y="35"/>
                  </a:cubicBezTo>
                  <a:close/>
                  <a:moveTo>
                    <a:pt x="180" y="312"/>
                  </a:moveTo>
                  <a:cubicBezTo>
                    <a:pt x="181" y="228"/>
                    <a:pt x="181" y="228"/>
                    <a:pt x="181" y="228"/>
                  </a:cubicBezTo>
                  <a:cubicBezTo>
                    <a:pt x="193" y="228"/>
                    <a:pt x="202" y="218"/>
                    <a:pt x="202" y="207"/>
                  </a:cubicBezTo>
                  <a:cubicBezTo>
                    <a:pt x="202" y="92"/>
                    <a:pt x="202" y="92"/>
                    <a:pt x="202" y="92"/>
                  </a:cubicBezTo>
                  <a:cubicBezTo>
                    <a:pt x="202" y="80"/>
                    <a:pt x="193" y="71"/>
                    <a:pt x="181" y="71"/>
                  </a:cubicBezTo>
                  <a:cubicBezTo>
                    <a:pt x="90" y="71"/>
                    <a:pt x="90" y="71"/>
                    <a:pt x="90" y="71"/>
                  </a:cubicBezTo>
                  <a:cubicBezTo>
                    <a:pt x="78" y="71"/>
                    <a:pt x="69" y="80"/>
                    <a:pt x="69" y="92"/>
                  </a:cubicBezTo>
                  <a:cubicBezTo>
                    <a:pt x="69" y="207"/>
                    <a:pt x="69" y="207"/>
                    <a:pt x="69" y="207"/>
                  </a:cubicBezTo>
                  <a:cubicBezTo>
                    <a:pt x="69" y="218"/>
                    <a:pt x="78" y="228"/>
                    <a:pt x="90" y="228"/>
                  </a:cubicBezTo>
                  <a:cubicBezTo>
                    <a:pt x="92" y="312"/>
                    <a:pt x="92" y="312"/>
                    <a:pt x="92" y="312"/>
                  </a:cubicBezTo>
                  <a:moveTo>
                    <a:pt x="136" y="223"/>
                  </a:moveTo>
                  <a:cubicBezTo>
                    <a:pt x="136" y="312"/>
                    <a:pt x="136" y="312"/>
                    <a:pt x="136" y="312"/>
                  </a:cubicBezTo>
                  <a:moveTo>
                    <a:pt x="91" y="281"/>
                  </a:moveTo>
                  <a:cubicBezTo>
                    <a:pt x="36" y="283"/>
                    <a:pt x="0" y="300"/>
                    <a:pt x="0" y="315"/>
                  </a:cubicBezTo>
                  <a:cubicBezTo>
                    <a:pt x="0" y="336"/>
                    <a:pt x="61" y="352"/>
                    <a:pt x="136" y="352"/>
                  </a:cubicBezTo>
                  <a:cubicBezTo>
                    <a:pt x="211" y="352"/>
                    <a:pt x="271" y="336"/>
                    <a:pt x="271" y="315"/>
                  </a:cubicBezTo>
                  <a:cubicBezTo>
                    <a:pt x="271" y="300"/>
                    <a:pt x="237" y="284"/>
                    <a:pt x="180" y="281"/>
                  </a:cubicBez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Semilight"/>
              </a:endParaRPr>
            </a:p>
          </p:txBody>
        </p:sp>
        <p:cxnSp>
          <p:nvCxnSpPr>
            <p:cNvPr id="25" name="Straight Connector 24">
              <a:extLst>
                <a:ext uri="{FF2B5EF4-FFF2-40B4-BE49-F238E27FC236}">
                  <a16:creationId xmlns:a16="http://schemas.microsoft.com/office/drawing/2014/main" id="{9E61FBCF-39A1-4CD2-8730-8C56706B34B6}"/>
                </a:ext>
              </a:extLst>
            </p:cNvPr>
            <p:cNvCxnSpPr>
              <a:cxnSpLocks/>
            </p:cNvCxnSpPr>
            <p:nvPr/>
          </p:nvCxnSpPr>
          <p:spPr>
            <a:xfrm>
              <a:off x="3401709" y="1337602"/>
              <a:ext cx="0" cy="677900"/>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1" name="Title 1">
              <a:extLst>
                <a:ext uri="{FF2B5EF4-FFF2-40B4-BE49-F238E27FC236}">
                  <a16:creationId xmlns:a16="http://schemas.microsoft.com/office/drawing/2014/main" id="{9942C798-EF99-4EA3-86ED-3E8B2722F473}"/>
                </a:ext>
              </a:extLst>
            </p:cNvPr>
            <p:cNvSpPr txBox="1">
              <a:spLocks/>
            </p:cNvSpPr>
            <p:nvPr/>
          </p:nvSpPr>
          <p:spPr>
            <a:xfrm>
              <a:off x="3586236" y="1430331"/>
              <a:ext cx="5832402" cy="492443"/>
            </a:xfrm>
            <a:prstGeom prst="rect">
              <a:avLst/>
            </a:prstGeom>
          </p:spPr>
          <p:txBody>
            <a:bodyPr vert="horz" wrap="square" lIns="143428" tIns="89642" rIns="143428" bIns="89642" rtlCol="0" anchor="ctr">
              <a:spAutoFit/>
            </a:bodyPr>
            <a:lstStyle>
              <a:lvl1pPr algn="l" defTabSz="914016" rtl="0" eaLnBrk="1" latinLnBrk="0" hangingPunct="1">
                <a:lnSpc>
                  <a:spcPct val="90000"/>
                </a:lnSpc>
                <a:spcBef>
                  <a:spcPct val="0"/>
                </a:spcBef>
                <a:buNone/>
                <a:defRPr lang="en-US" sz="4000" b="0" kern="1200" cap="none" spc="0" baseline="0">
                  <a:ln w="3175">
                    <a:noFill/>
                  </a:ln>
                  <a:solidFill>
                    <a:schemeClr val="tx1"/>
                  </a:solidFill>
                  <a:effectLst/>
                  <a:latin typeface="+mj-lt"/>
                  <a:ea typeface="+mn-ea"/>
                  <a:cs typeface="Segoe UI" pitchFamily="34" charset="0"/>
                </a:defRPr>
              </a:lvl1pPr>
            </a:lstStyle>
            <a:p>
              <a:pPr defTabSz="896010">
                <a:lnSpc>
                  <a:spcPct val="100000"/>
                </a:lnSpc>
                <a:defRPr/>
              </a:pPr>
              <a:r>
                <a:rPr lang="en-US" sz="1961">
                  <a:solidFill>
                    <a:srgbClr val="505050"/>
                  </a:solidFill>
                  <a:latin typeface="Segoe UI"/>
                </a:rPr>
                <a:t>Where do you see</a:t>
              </a:r>
              <a:r>
                <a:rPr lang="en-US" sz="1961">
                  <a:solidFill>
                    <a:srgbClr val="505050"/>
                  </a:solidFill>
                  <a:latin typeface="Segoe UI Light"/>
                </a:rPr>
                <a:t> </a:t>
              </a:r>
              <a:r>
                <a:rPr lang="en-US" sz="1961">
                  <a:solidFill>
                    <a:srgbClr val="505050"/>
                  </a:solidFill>
                  <a:latin typeface="Segoe UI Semibold" panose="020B0702040204020203" pitchFamily="34" charset="0"/>
                  <a:cs typeface="Segoe UI Semibold" panose="020B0702040204020203" pitchFamily="34" charset="0"/>
                </a:rPr>
                <a:t>your company today?</a:t>
              </a:r>
              <a:endParaRPr lang="en-US" sz="1961">
                <a:solidFill>
                  <a:srgbClr val="505050"/>
                </a:solidFill>
                <a:latin typeface="Segoe UI Light"/>
              </a:endParaRPr>
            </a:p>
          </p:txBody>
        </p:sp>
      </p:grpSp>
      <p:grpSp>
        <p:nvGrpSpPr>
          <p:cNvPr id="14" name="Group 13">
            <a:extLst>
              <a:ext uri="{FF2B5EF4-FFF2-40B4-BE49-F238E27FC236}">
                <a16:creationId xmlns:a16="http://schemas.microsoft.com/office/drawing/2014/main" id="{87E7704F-AEB4-4604-B558-E7E606EF2B79}"/>
              </a:ext>
              <a:ext uri="{C183D7F6-B498-43B3-948B-1728B52AA6E4}">
                <adec:decorative xmlns:adec="http://schemas.microsoft.com/office/drawing/2017/decorative" val="1"/>
              </a:ext>
            </a:extLst>
          </p:cNvPr>
          <p:cNvGrpSpPr/>
          <p:nvPr/>
        </p:nvGrpSpPr>
        <p:grpSpPr>
          <a:xfrm>
            <a:off x="2478120" y="3986903"/>
            <a:ext cx="6875202" cy="664574"/>
            <a:chOff x="2405574" y="2818342"/>
            <a:chExt cx="7013064" cy="677900"/>
          </a:xfrm>
        </p:grpSpPr>
        <p:sp>
          <p:nvSpPr>
            <p:cNvPr id="22" name="page" title="Icon of a rectangle with a dotted line in the middle, an arrow on the right side pointing to the right">
              <a:extLst>
                <a:ext uri="{FF2B5EF4-FFF2-40B4-BE49-F238E27FC236}">
                  <a16:creationId xmlns:a16="http://schemas.microsoft.com/office/drawing/2014/main" id="{F6E75C4A-D1C8-4FA7-AAAA-53DB2A523C66}"/>
                </a:ext>
              </a:extLst>
            </p:cNvPr>
            <p:cNvSpPr>
              <a:spLocks noChangeAspect="1" noEditPoints="1"/>
            </p:cNvSpPr>
            <p:nvPr/>
          </p:nvSpPr>
          <p:spPr bwMode="auto">
            <a:xfrm>
              <a:off x="2405574" y="2957642"/>
              <a:ext cx="553575" cy="399301"/>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Semilight"/>
              </a:endParaRPr>
            </a:p>
          </p:txBody>
        </p:sp>
        <p:cxnSp>
          <p:nvCxnSpPr>
            <p:cNvPr id="26" name="Straight Connector 25">
              <a:extLst>
                <a:ext uri="{FF2B5EF4-FFF2-40B4-BE49-F238E27FC236}">
                  <a16:creationId xmlns:a16="http://schemas.microsoft.com/office/drawing/2014/main" id="{02AAAB72-9456-426F-9015-A662EAECC8C0}"/>
                </a:ext>
              </a:extLst>
            </p:cNvPr>
            <p:cNvCxnSpPr>
              <a:cxnSpLocks/>
            </p:cNvCxnSpPr>
            <p:nvPr/>
          </p:nvCxnSpPr>
          <p:spPr>
            <a:xfrm>
              <a:off x="3401709" y="2818342"/>
              <a:ext cx="0" cy="677900"/>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D99E9724-848F-4BF2-B59E-D8855F08AA5B}"/>
                </a:ext>
              </a:extLst>
            </p:cNvPr>
            <p:cNvSpPr txBox="1">
              <a:spLocks/>
            </p:cNvSpPr>
            <p:nvPr/>
          </p:nvSpPr>
          <p:spPr>
            <a:xfrm>
              <a:off x="3586236" y="2911071"/>
              <a:ext cx="5832402" cy="492443"/>
            </a:xfrm>
            <a:prstGeom prst="rect">
              <a:avLst/>
            </a:prstGeom>
          </p:spPr>
          <p:txBody>
            <a:bodyPr vert="horz" wrap="square" lIns="143428" tIns="89642" rIns="143428" bIns="89642" rtlCol="0" anchor="ctr">
              <a:spAutoFit/>
            </a:bodyPr>
            <a:lstStyle>
              <a:lvl1pPr algn="l" defTabSz="914016" rtl="0" eaLnBrk="1" latinLnBrk="0" hangingPunct="1">
                <a:lnSpc>
                  <a:spcPct val="90000"/>
                </a:lnSpc>
                <a:spcBef>
                  <a:spcPct val="0"/>
                </a:spcBef>
                <a:buNone/>
                <a:defRPr lang="en-US" sz="4000" b="0" kern="1200" cap="none" spc="0" baseline="0">
                  <a:ln w="3175">
                    <a:noFill/>
                  </a:ln>
                  <a:solidFill>
                    <a:schemeClr val="tx1"/>
                  </a:solidFill>
                  <a:effectLst/>
                  <a:latin typeface="+mj-lt"/>
                  <a:ea typeface="+mn-ea"/>
                  <a:cs typeface="Segoe UI" pitchFamily="34" charset="0"/>
                </a:defRPr>
              </a:lvl1pPr>
            </a:lstStyle>
            <a:p>
              <a:pPr defTabSz="896010">
                <a:lnSpc>
                  <a:spcPct val="100000"/>
                </a:lnSpc>
                <a:defRPr/>
              </a:pPr>
              <a:r>
                <a:rPr lang="en-US" sz="1961">
                  <a:solidFill>
                    <a:srgbClr val="505050"/>
                  </a:solidFill>
                  <a:latin typeface="Segoe UI"/>
                </a:rPr>
                <a:t>Where do you see</a:t>
              </a:r>
              <a:r>
                <a:rPr lang="en-US" sz="1961">
                  <a:solidFill>
                    <a:srgbClr val="505050"/>
                  </a:solidFill>
                  <a:latin typeface="Segoe UI Light"/>
                </a:rPr>
                <a:t> </a:t>
              </a:r>
              <a:r>
                <a:rPr lang="en-US" sz="1961">
                  <a:solidFill>
                    <a:srgbClr val="505050"/>
                  </a:solidFill>
                  <a:latin typeface="Segoe UI Semibold" panose="020B0702040204020203" pitchFamily="34" charset="0"/>
                  <a:cs typeface="Segoe UI Semibold" panose="020B0702040204020203" pitchFamily="34" charset="0"/>
                </a:rPr>
                <a:t>your company in the future?</a:t>
              </a:r>
              <a:endParaRPr lang="en-US" sz="1961">
                <a:solidFill>
                  <a:srgbClr val="505050"/>
                </a:solidFill>
                <a:latin typeface="Segoe UI Light"/>
              </a:endParaRPr>
            </a:p>
          </p:txBody>
        </p:sp>
      </p:grpSp>
      <p:grpSp>
        <p:nvGrpSpPr>
          <p:cNvPr id="18" name="Group 17">
            <a:extLst>
              <a:ext uri="{FF2B5EF4-FFF2-40B4-BE49-F238E27FC236}">
                <a16:creationId xmlns:a16="http://schemas.microsoft.com/office/drawing/2014/main" id="{BAC797C6-9E66-48E4-B5F4-F720F6167E4B}"/>
              </a:ext>
              <a:ext uri="{C183D7F6-B498-43B3-948B-1728B52AA6E4}">
                <adec:decorative xmlns:adec="http://schemas.microsoft.com/office/drawing/2017/decorative" val="1"/>
              </a:ext>
            </a:extLst>
          </p:cNvPr>
          <p:cNvGrpSpPr/>
          <p:nvPr/>
        </p:nvGrpSpPr>
        <p:grpSpPr>
          <a:xfrm>
            <a:off x="2449053" y="2766848"/>
            <a:ext cx="6904269" cy="664574"/>
            <a:chOff x="2375924" y="4299080"/>
            <a:chExt cx="7042714" cy="677900"/>
          </a:xfrm>
        </p:grpSpPr>
        <p:sp>
          <p:nvSpPr>
            <p:cNvPr id="23" name="flag_4" title="Icon of two flags crossed over each other">
              <a:extLst>
                <a:ext uri="{FF2B5EF4-FFF2-40B4-BE49-F238E27FC236}">
                  <a16:creationId xmlns:a16="http://schemas.microsoft.com/office/drawing/2014/main" id="{C8226610-E439-4A28-8023-9A472119DE9A}"/>
                </a:ext>
              </a:extLst>
            </p:cNvPr>
            <p:cNvSpPr>
              <a:spLocks noChangeAspect="1" noEditPoints="1"/>
            </p:cNvSpPr>
            <p:nvPr/>
          </p:nvSpPr>
          <p:spPr bwMode="auto">
            <a:xfrm>
              <a:off x="2375924" y="4436731"/>
              <a:ext cx="612875" cy="402600"/>
            </a:xfrm>
            <a:custGeom>
              <a:avLst/>
              <a:gdLst>
                <a:gd name="T0" fmla="*/ 221 w 239"/>
                <a:gd name="T1" fmla="*/ 73 h 157"/>
                <a:gd name="T2" fmla="*/ 202 w 239"/>
                <a:gd name="T3" fmla="*/ 92 h 157"/>
                <a:gd name="T4" fmla="*/ 148 w 239"/>
                <a:gd name="T5" fmla="*/ 37 h 157"/>
                <a:gd name="T6" fmla="*/ 185 w 239"/>
                <a:gd name="T7" fmla="*/ 0 h 157"/>
                <a:gd name="T8" fmla="*/ 239 w 239"/>
                <a:gd name="T9" fmla="*/ 55 h 157"/>
                <a:gd name="T10" fmla="*/ 221 w 239"/>
                <a:gd name="T11" fmla="*/ 73 h 157"/>
                <a:gd name="T12" fmla="*/ 148 w 239"/>
                <a:gd name="T13" fmla="*/ 37 h 157"/>
                <a:gd name="T14" fmla="*/ 28 w 239"/>
                <a:gd name="T15" fmla="*/ 157 h 157"/>
                <a:gd name="T16" fmla="*/ 19 w 239"/>
                <a:gd name="T17" fmla="*/ 74 h 157"/>
                <a:gd name="T18" fmla="*/ 37 w 239"/>
                <a:gd name="T19" fmla="*/ 92 h 157"/>
                <a:gd name="T20" fmla="*/ 91 w 239"/>
                <a:gd name="T21" fmla="*/ 37 h 157"/>
                <a:gd name="T22" fmla="*/ 54 w 239"/>
                <a:gd name="T23" fmla="*/ 0 h 157"/>
                <a:gd name="T24" fmla="*/ 0 w 239"/>
                <a:gd name="T25" fmla="*/ 55 h 157"/>
                <a:gd name="T26" fmla="*/ 19 w 239"/>
                <a:gd name="T27" fmla="*/ 74 h 157"/>
                <a:gd name="T28" fmla="*/ 211 w 239"/>
                <a:gd name="T29" fmla="*/ 157 h 157"/>
                <a:gd name="T30" fmla="*/ 91 w 239"/>
                <a:gd name="T31"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157">
                  <a:moveTo>
                    <a:pt x="221" y="73"/>
                  </a:moveTo>
                  <a:lnTo>
                    <a:pt x="202" y="92"/>
                  </a:lnTo>
                  <a:lnTo>
                    <a:pt x="148" y="37"/>
                  </a:lnTo>
                  <a:lnTo>
                    <a:pt x="185" y="0"/>
                  </a:lnTo>
                  <a:lnTo>
                    <a:pt x="239" y="55"/>
                  </a:lnTo>
                  <a:lnTo>
                    <a:pt x="221" y="73"/>
                  </a:lnTo>
                  <a:moveTo>
                    <a:pt x="148" y="37"/>
                  </a:moveTo>
                  <a:lnTo>
                    <a:pt x="28" y="157"/>
                  </a:lnTo>
                  <a:moveTo>
                    <a:pt x="19" y="74"/>
                  </a:moveTo>
                  <a:lnTo>
                    <a:pt x="37" y="92"/>
                  </a:lnTo>
                  <a:lnTo>
                    <a:pt x="91" y="37"/>
                  </a:lnTo>
                  <a:lnTo>
                    <a:pt x="54" y="0"/>
                  </a:lnTo>
                  <a:lnTo>
                    <a:pt x="0" y="55"/>
                  </a:lnTo>
                  <a:lnTo>
                    <a:pt x="19" y="74"/>
                  </a:lnTo>
                  <a:moveTo>
                    <a:pt x="211" y="157"/>
                  </a:moveTo>
                  <a:lnTo>
                    <a:pt x="91" y="37"/>
                  </a:lnTo>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a:solidFill>
                  <a:srgbClr val="505050"/>
                </a:solidFill>
                <a:latin typeface="Segoe UI Semilight"/>
              </a:endParaRPr>
            </a:p>
          </p:txBody>
        </p:sp>
        <p:cxnSp>
          <p:nvCxnSpPr>
            <p:cNvPr id="27" name="Straight Connector 26">
              <a:extLst>
                <a:ext uri="{FF2B5EF4-FFF2-40B4-BE49-F238E27FC236}">
                  <a16:creationId xmlns:a16="http://schemas.microsoft.com/office/drawing/2014/main" id="{8937C6C0-B8AA-49F5-8962-8F7FA7FF7EC1}"/>
                </a:ext>
              </a:extLst>
            </p:cNvPr>
            <p:cNvCxnSpPr>
              <a:cxnSpLocks/>
            </p:cNvCxnSpPr>
            <p:nvPr/>
          </p:nvCxnSpPr>
          <p:spPr>
            <a:xfrm>
              <a:off x="3401709" y="4299080"/>
              <a:ext cx="0" cy="677900"/>
            </a:xfrm>
            <a:prstGeom prst="line">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DF0740B1-F6D0-41F9-830D-CAB7B75B1E56}"/>
                </a:ext>
              </a:extLst>
            </p:cNvPr>
            <p:cNvSpPr txBox="1">
              <a:spLocks/>
            </p:cNvSpPr>
            <p:nvPr/>
          </p:nvSpPr>
          <p:spPr>
            <a:xfrm>
              <a:off x="3586236" y="4391809"/>
              <a:ext cx="5832402" cy="492443"/>
            </a:xfrm>
            <a:prstGeom prst="rect">
              <a:avLst/>
            </a:prstGeom>
          </p:spPr>
          <p:txBody>
            <a:bodyPr vert="horz" wrap="square" lIns="143428" tIns="89642" rIns="143428" bIns="89642" rtlCol="0" anchor="ctr">
              <a:spAutoFit/>
            </a:bodyPr>
            <a:lstStyle>
              <a:lvl1pPr algn="l" defTabSz="914016" rtl="0" eaLnBrk="1" latinLnBrk="0" hangingPunct="1">
                <a:lnSpc>
                  <a:spcPct val="90000"/>
                </a:lnSpc>
                <a:spcBef>
                  <a:spcPct val="0"/>
                </a:spcBef>
                <a:buNone/>
                <a:defRPr lang="en-US" sz="4000" b="0" kern="1200" cap="none" spc="0" baseline="0">
                  <a:ln w="3175">
                    <a:noFill/>
                  </a:ln>
                  <a:solidFill>
                    <a:schemeClr val="tx1"/>
                  </a:solidFill>
                  <a:effectLst/>
                  <a:latin typeface="+mj-lt"/>
                  <a:ea typeface="+mn-ea"/>
                  <a:cs typeface="Segoe UI" pitchFamily="34" charset="0"/>
                </a:defRPr>
              </a:lvl1pPr>
            </a:lstStyle>
            <a:p>
              <a:pPr defTabSz="896010">
                <a:lnSpc>
                  <a:spcPct val="100000"/>
                </a:lnSpc>
                <a:defRPr/>
              </a:pPr>
              <a:r>
                <a:rPr lang="en-US" sz="1961">
                  <a:solidFill>
                    <a:srgbClr val="505050"/>
                  </a:solidFill>
                  <a:latin typeface="Segoe UI"/>
                </a:rPr>
                <a:t>Where do you see your</a:t>
              </a:r>
              <a:r>
                <a:rPr lang="en-US" sz="1961">
                  <a:solidFill>
                    <a:srgbClr val="505050"/>
                  </a:solidFill>
                  <a:latin typeface="Segoe UI Light"/>
                </a:rPr>
                <a:t> </a:t>
              </a:r>
              <a:r>
                <a:rPr lang="en-US" sz="1961">
                  <a:solidFill>
                    <a:srgbClr val="505050"/>
                  </a:solidFill>
                  <a:latin typeface="Segoe UI Semibold" panose="020B0702040204020203" pitchFamily="34" charset="0"/>
                  <a:cs typeface="Segoe UI Semibold" panose="020B0702040204020203" pitchFamily="34" charset="0"/>
                </a:rPr>
                <a:t>top competitors today?</a:t>
              </a:r>
            </a:p>
          </p:txBody>
        </p:sp>
      </p:grpSp>
      <p:grpSp>
        <p:nvGrpSpPr>
          <p:cNvPr id="36" name="Group 35">
            <a:extLst>
              <a:ext uri="{FF2B5EF4-FFF2-40B4-BE49-F238E27FC236}">
                <a16:creationId xmlns:a16="http://schemas.microsoft.com/office/drawing/2014/main" id="{62FE4F5D-4B53-4F4C-B400-BB6AF8E39736}"/>
              </a:ext>
              <a:ext uri="{C183D7F6-B498-43B3-948B-1728B52AA6E4}">
                <adec:decorative xmlns:adec="http://schemas.microsoft.com/office/drawing/2017/decorative" val="1"/>
              </a:ext>
            </a:extLst>
          </p:cNvPr>
          <p:cNvGrpSpPr/>
          <p:nvPr/>
        </p:nvGrpSpPr>
        <p:grpSpPr>
          <a:xfrm>
            <a:off x="254299" y="5247667"/>
            <a:ext cx="11683403" cy="1028564"/>
            <a:chOff x="0" y="1588690"/>
            <a:chExt cx="12192000" cy="1298740"/>
          </a:xfrm>
        </p:grpSpPr>
        <p:sp>
          <p:nvSpPr>
            <p:cNvPr id="37" name="Rectangle 36">
              <a:extLst>
                <a:ext uri="{FF2B5EF4-FFF2-40B4-BE49-F238E27FC236}">
                  <a16:creationId xmlns:a16="http://schemas.microsoft.com/office/drawing/2014/main" id="{D1E1AC99-810F-4481-9EC5-EC061986940A}"/>
                </a:ext>
              </a:extLst>
            </p:cNvPr>
            <p:cNvSpPr/>
            <p:nvPr/>
          </p:nvSpPr>
          <p:spPr bwMode="auto">
            <a:xfrm>
              <a:off x="0" y="1588690"/>
              <a:ext cx="12192000" cy="12987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6DA082A4-3C28-4A9E-9225-995D93E7E8E5}"/>
                </a:ext>
              </a:extLst>
            </p:cNvPr>
            <p:cNvSpPr/>
            <p:nvPr/>
          </p:nvSpPr>
          <p:spPr>
            <a:xfrm>
              <a:off x="4728555" y="1770761"/>
              <a:ext cx="2734895" cy="495277"/>
            </a:xfrm>
            <a:prstGeom prst="rect">
              <a:avLst/>
            </a:prstGeom>
          </p:spPr>
          <p:txBody>
            <a:bodyPr wrap="none">
              <a:spAutoFit/>
            </a:bodyPr>
            <a:lstStyle/>
            <a:p>
              <a:pPr algn="ctr" defTabSz="896386">
                <a:spcAft>
                  <a:spcPts val="1176"/>
                </a:spcAft>
                <a:defRPr/>
              </a:pPr>
              <a:r>
                <a:rPr lang="en-US" sz="1961">
                  <a:solidFill>
                    <a:srgbClr val="505050"/>
                  </a:solidFill>
                  <a:latin typeface="Segoe UI Semibold" panose="020B0702040204020203" pitchFamily="34" charset="0"/>
                  <a:cs typeface="Segoe UI Semibold" panose="020B0702040204020203" pitchFamily="34" charset="0"/>
                </a:rPr>
                <a:t>Analytics capabilities </a:t>
              </a:r>
            </a:p>
          </p:txBody>
        </p:sp>
        <p:cxnSp>
          <p:nvCxnSpPr>
            <p:cNvPr id="39" name="Straight Arrow Connector 38">
              <a:extLst>
                <a:ext uri="{FF2B5EF4-FFF2-40B4-BE49-F238E27FC236}">
                  <a16:creationId xmlns:a16="http://schemas.microsoft.com/office/drawing/2014/main" id="{C62BC7EB-AC54-4B7A-B992-03C9367261B9}"/>
                </a:ext>
              </a:extLst>
            </p:cNvPr>
            <p:cNvCxnSpPr/>
            <p:nvPr/>
          </p:nvCxnSpPr>
          <p:spPr>
            <a:xfrm>
              <a:off x="309038" y="2481537"/>
              <a:ext cx="11573924" cy="0"/>
            </a:xfrm>
            <a:prstGeom prst="straightConnector1">
              <a:avLst/>
            </a:prstGeom>
            <a:ln w="22225">
              <a:solidFill>
                <a:schemeClr val="tx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67623472-9E6B-4833-8613-12338E0CDA27}"/>
                </a:ext>
              </a:extLst>
            </p:cNvPr>
            <p:cNvSpPr/>
            <p:nvPr/>
          </p:nvSpPr>
          <p:spPr>
            <a:xfrm>
              <a:off x="685177" y="2271868"/>
              <a:ext cx="762883" cy="419080"/>
            </a:xfrm>
            <a:prstGeom prst="rect">
              <a:avLst/>
            </a:prstGeom>
            <a:solidFill>
              <a:schemeClr val="bg1"/>
            </a:solidFill>
          </p:spPr>
          <p:txBody>
            <a:bodyPr wrap="none" anchor="ctr">
              <a:spAutoFit/>
            </a:bodyPr>
            <a:lstStyle/>
            <a:p>
              <a:pPr algn="ctr" defTabSz="896386">
                <a:spcAft>
                  <a:spcPts val="1176"/>
                </a:spcAft>
                <a:defRPr/>
              </a:pPr>
              <a:r>
                <a:rPr lang="en-US" sz="1568">
                  <a:solidFill>
                    <a:srgbClr val="0078D7"/>
                  </a:solidFill>
                  <a:latin typeface="Segoe UI Semibold" panose="020B0702040204020203" pitchFamily="34" charset="0"/>
                  <a:cs typeface="Segoe UI Semibold" panose="020B0702040204020203" pitchFamily="34" charset="0"/>
                </a:rPr>
                <a:t>BASIC</a:t>
              </a:r>
            </a:p>
          </p:txBody>
        </p:sp>
        <p:sp>
          <p:nvSpPr>
            <p:cNvPr id="41" name="Rectangle 40">
              <a:extLst>
                <a:ext uri="{FF2B5EF4-FFF2-40B4-BE49-F238E27FC236}">
                  <a16:creationId xmlns:a16="http://schemas.microsoft.com/office/drawing/2014/main" id="{8C873C06-AB73-492C-9728-08822218053A}"/>
                </a:ext>
              </a:extLst>
            </p:cNvPr>
            <p:cNvSpPr/>
            <p:nvPr/>
          </p:nvSpPr>
          <p:spPr>
            <a:xfrm>
              <a:off x="10187857" y="2271868"/>
              <a:ext cx="1295850" cy="419080"/>
            </a:xfrm>
            <a:prstGeom prst="rect">
              <a:avLst/>
            </a:prstGeom>
            <a:solidFill>
              <a:schemeClr val="bg1"/>
            </a:solidFill>
          </p:spPr>
          <p:txBody>
            <a:bodyPr wrap="none" anchor="ctr">
              <a:spAutoFit/>
            </a:bodyPr>
            <a:lstStyle/>
            <a:p>
              <a:pPr algn="ctr" defTabSz="896386">
                <a:spcAft>
                  <a:spcPts val="1176"/>
                </a:spcAft>
                <a:defRPr/>
              </a:pPr>
              <a:r>
                <a:rPr lang="en-US" sz="1568">
                  <a:solidFill>
                    <a:srgbClr val="0078D7"/>
                  </a:solidFill>
                  <a:latin typeface="Segoe UI Semibold" panose="020B0702040204020203" pitchFamily="34" charset="0"/>
                  <a:cs typeface="Segoe UI Semibold" panose="020B0702040204020203" pitchFamily="34" charset="0"/>
                </a:rPr>
                <a:t>ADVANCED</a:t>
              </a:r>
            </a:p>
          </p:txBody>
        </p:sp>
        <p:cxnSp>
          <p:nvCxnSpPr>
            <p:cNvPr id="42" name="Straight Connector 41">
              <a:extLst>
                <a:ext uri="{FF2B5EF4-FFF2-40B4-BE49-F238E27FC236}">
                  <a16:creationId xmlns:a16="http://schemas.microsoft.com/office/drawing/2014/main" id="{ADC9E36C-935F-4540-846C-2A357816339A}"/>
                </a:ext>
              </a:extLst>
            </p:cNvPr>
            <p:cNvCxnSpPr>
              <a:cxnSpLocks/>
            </p:cNvCxnSpPr>
            <p:nvPr/>
          </p:nvCxnSpPr>
          <p:spPr>
            <a:xfrm>
              <a:off x="6096000" y="2337884"/>
              <a:ext cx="0" cy="287306"/>
            </a:xfrm>
            <a:prstGeom prst="line">
              <a:avLst/>
            </a:prstGeom>
            <a:ln w="222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134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1BF70A95-1418-4642-81CC-363583C81CA0}"/>
              </a:ext>
              <a:ext uri="{C183D7F6-B498-43B3-948B-1728B52AA6E4}">
                <adec:decorative xmlns:adec="http://schemas.microsoft.com/office/drawing/2017/decorative" val="1"/>
              </a:ext>
            </a:extLst>
          </p:cNvPr>
          <p:cNvCxnSpPr>
            <a:cxnSpLocks/>
          </p:cNvCxnSpPr>
          <p:nvPr/>
        </p:nvCxnSpPr>
        <p:spPr>
          <a:xfrm>
            <a:off x="3102718" y="3591632"/>
            <a:ext cx="0" cy="1128002"/>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7967E071-4F48-424A-B438-F9DEF24DD1DA}"/>
              </a:ext>
              <a:ext uri="{C183D7F6-B498-43B3-948B-1728B52AA6E4}">
                <adec:decorative xmlns:adec="http://schemas.microsoft.com/office/drawing/2017/decorative" val="1"/>
              </a:ext>
            </a:extLst>
          </p:cNvPr>
          <p:cNvGrpSpPr/>
          <p:nvPr/>
        </p:nvGrpSpPr>
        <p:grpSpPr>
          <a:xfrm>
            <a:off x="9412713" y="3581818"/>
            <a:ext cx="2255538" cy="305265"/>
            <a:chOff x="9479220" y="3584882"/>
            <a:chExt cx="2300766" cy="311386"/>
          </a:xfrm>
        </p:grpSpPr>
        <p:sp>
          <p:nvSpPr>
            <p:cNvPr id="51" name="Rectangle 50">
              <a:extLst>
                <a:ext uri="{FF2B5EF4-FFF2-40B4-BE49-F238E27FC236}">
                  <a16:creationId xmlns:a16="http://schemas.microsoft.com/office/drawing/2014/main" id="{42854E3C-D1D0-4343-AEAA-45855560E542}"/>
                </a:ext>
              </a:extLst>
            </p:cNvPr>
            <p:cNvSpPr/>
            <p:nvPr/>
          </p:nvSpPr>
          <p:spPr bwMode="auto">
            <a:xfrm>
              <a:off x="9479220"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IN" sz="1372">
                  <a:solidFill>
                    <a:srgbClr val="0078D7"/>
                  </a:solidFill>
                  <a:latin typeface="Segoe UI Semibold" panose="020B0702040204020203" pitchFamily="34" charset="0"/>
                  <a:ea typeface="Segoe UI" pitchFamily="34" charset="0"/>
                  <a:cs typeface="Segoe UI Semibold" panose="020B0702040204020203" pitchFamily="34" charset="0"/>
                </a:rPr>
                <a:t>2022</a:t>
              </a:r>
            </a:p>
          </p:txBody>
        </p:sp>
        <p:sp>
          <p:nvSpPr>
            <p:cNvPr id="22" name="Rectangle 21">
              <a:extLst>
                <a:ext uri="{FF2B5EF4-FFF2-40B4-BE49-F238E27FC236}">
                  <a16:creationId xmlns:a16="http://schemas.microsoft.com/office/drawing/2014/main" id="{9AC1D5AB-DCA1-4D28-8C97-4FCD9492BD78}"/>
                </a:ext>
              </a:extLst>
            </p:cNvPr>
            <p:cNvSpPr/>
            <p:nvPr/>
          </p:nvSpPr>
          <p:spPr bwMode="auto">
            <a:xfrm>
              <a:off x="9479220" y="3585026"/>
              <a:ext cx="2255581" cy="45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52" name="Isosceles Triangle 51">
              <a:extLst>
                <a:ext uri="{FF2B5EF4-FFF2-40B4-BE49-F238E27FC236}">
                  <a16:creationId xmlns:a16="http://schemas.microsoft.com/office/drawing/2014/main" id="{77578BF3-71B9-4327-82B9-D675D21E2929}"/>
                </a:ext>
              </a:extLst>
            </p:cNvPr>
            <p:cNvSpPr/>
            <p:nvPr/>
          </p:nvSpPr>
          <p:spPr bwMode="auto">
            <a:xfrm rot="5400000">
              <a:off x="11734662" y="3584486"/>
              <a:ext cx="44927" cy="45720"/>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078">
                <a:solidFill>
                  <a:srgbClr val="505050"/>
                </a:solidFill>
                <a:latin typeface="Segoe UI Semilight"/>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9CD0317B-203A-46E8-B2FB-4C46BA401FC9}"/>
              </a:ext>
              <a:ext uri="{C183D7F6-B498-43B3-948B-1728B52AA6E4}">
                <adec:decorative xmlns:adec="http://schemas.microsoft.com/office/drawing/2017/decorative" val="1"/>
              </a:ext>
            </a:extLst>
          </p:cNvPr>
          <p:cNvGrpSpPr/>
          <p:nvPr/>
        </p:nvGrpSpPr>
        <p:grpSpPr>
          <a:xfrm>
            <a:off x="7201222" y="3581959"/>
            <a:ext cx="2256312" cy="305124"/>
            <a:chOff x="7223384" y="3585026"/>
            <a:chExt cx="2301556" cy="311242"/>
          </a:xfrm>
        </p:grpSpPr>
        <p:sp>
          <p:nvSpPr>
            <p:cNvPr id="50" name="Rectangle 49">
              <a:extLst>
                <a:ext uri="{FF2B5EF4-FFF2-40B4-BE49-F238E27FC236}">
                  <a16:creationId xmlns:a16="http://schemas.microsoft.com/office/drawing/2014/main" id="{57039AD6-8106-4D69-8600-5FA208001E0F}"/>
                </a:ext>
              </a:extLst>
            </p:cNvPr>
            <p:cNvSpPr/>
            <p:nvPr/>
          </p:nvSpPr>
          <p:spPr bwMode="auto">
            <a:xfrm>
              <a:off x="7223384"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IN" sz="1372">
                  <a:solidFill>
                    <a:srgbClr val="0078D7">
                      <a:lumMod val="50000"/>
                    </a:srgbClr>
                  </a:solidFill>
                  <a:latin typeface="Segoe UI Semibold" panose="020B0702040204020203" pitchFamily="34" charset="0"/>
                  <a:ea typeface="Segoe UI" pitchFamily="34" charset="0"/>
                  <a:cs typeface="Segoe UI Semibold" panose="020B0702040204020203" pitchFamily="34" charset="0"/>
                </a:rPr>
                <a:t>2021</a:t>
              </a:r>
            </a:p>
          </p:txBody>
        </p:sp>
        <p:sp>
          <p:nvSpPr>
            <p:cNvPr id="16" name="Rectangle 15">
              <a:extLst>
                <a:ext uri="{FF2B5EF4-FFF2-40B4-BE49-F238E27FC236}">
                  <a16:creationId xmlns:a16="http://schemas.microsoft.com/office/drawing/2014/main" id="{E9435962-FADF-4CA6-AC26-9A3BC1F892F2}"/>
                </a:ext>
              </a:extLst>
            </p:cNvPr>
            <p:cNvSpPr/>
            <p:nvPr/>
          </p:nvSpPr>
          <p:spPr bwMode="auto">
            <a:xfrm>
              <a:off x="7223384" y="3585026"/>
              <a:ext cx="2255581" cy="4557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1372">
                <a:solidFill>
                  <a:srgbClr val="0078D7">
                    <a:lumMod val="50000"/>
                  </a:srgbClr>
                </a:solidFill>
                <a:latin typeface="Segoe UI Semibold" panose="020B0702040204020203" pitchFamily="34" charset="0"/>
                <a:ea typeface="Segoe UI" pitchFamily="34" charset="0"/>
                <a:cs typeface="Segoe UI Semibold" panose="020B0702040204020203" pitchFamily="34" charset="0"/>
              </a:endParaRPr>
            </a:p>
          </p:txBody>
        </p:sp>
        <p:sp>
          <p:nvSpPr>
            <p:cNvPr id="53" name="Isosceles Triangle 52">
              <a:extLst>
                <a:ext uri="{FF2B5EF4-FFF2-40B4-BE49-F238E27FC236}">
                  <a16:creationId xmlns:a16="http://schemas.microsoft.com/office/drawing/2014/main" id="{BB7AC3DD-0013-423A-84CC-43A96AEC6BCB}"/>
                </a:ext>
              </a:extLst>
            </p:cNvPr>
            <p:cNvSpPr/>
            <p:nvPr/>
          </p:nvSpPr>
          <p:spPr bwMode="auto">
            <a:xfrm rot="5400000">
              <a:off x="9479616" y="3585280"/>
              <a:ext cx="44927" cy="45720"/>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078">
                <a:solidFill>
                  <a:srgbClr val="0078D7">
                    <a:lumMod val="50000"/>
                  </a:srgbClr>
                </a:solidFill>
                <a:latin typeface="Segoe UI Semilight"/>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D71E0034-6BB4-4C9D-BE22-DF4202A95B1D}"/>
              </a:ext>
              <a:ext uri="{C183D7F6-B498-43B3-948B-1728B52AA6E4}">
                <adec:decorative xmlns:adec="http://schemas.microsoft.com/office/drawing/2017/decorative" val="1"/>
              </a:ext>
            </a:extLst>
          </p:cNvPr>
          <p:cNvGrpSpPr/>
          <p:nvPr/>
        </p:nvGrpSpPr>
        <p:grpSpPr>
          <a:xfrm>
            <a:off x="4990257" y="3581959"/>
            <a:ext cx="2255788" cy="305124"/>
            <a:chOff x="4968083" y="3585026"/>
            <a:chExt cx="2301021" cy="311242"/>
          </a:xfrm>
        </p:grpSpPr>
        <p:sp>
          <p:nvSpPr>
            <p:cNvPr id="49" name="Rectangle 48">
              <a:extLst>
                <a:ext uri="{FF2B5EF4-FFF2-40B4-BE49-F238E27FC236}">
                  <a16:creationId xmlns:a16="http://schemas.microsoft.com/office/drawing/2014/main" id="{07D40A5F-9415-4DC8-B178-D5CBB39DF9C2}"/>
                </a:ext>
              </a:extLst>
            </p:cNvPr>
            <p:cNvSpPr/>
            <p:nvPr/>
          </p:nvSpPr>
          <p:spPr bwMode="auto">
            <a:xfrm>
              <a:off x="4968083"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IN" sz="1372">
                  <a:solidFill>
                    <a:srgbClr val="0078D7"/>
                  </a:solidFill>
                  <a:latin typeface="Segoe UI Semibold" panose="020B0702040204020203" pitchFamily="34" charset="0"/>
                  <a:ea typeface="Segoe UI" pitchFamily="34" charset="0"/>
                  <a:cs typeface="Segoe UI Semibold" panose="020B0702040204020203" pitchFamily="34" charset="0"/>
                </a:rPr>
                <a:t>2020</a:t>
              </a:r>
            </a:p>
          </p:txBody>
        </p:sp>
        <p:sp>
          <p:nvSpPr>
            <p:cNvPr id="15" name="Rectangle 14">
              <a:extLst>
                <a:ext uri="{FF2B5EF4-FFF2-40B4-BE49-F238E27FC236}">
                  <a16:creationId xmlns:a16="http://schemas.microsoft.com/office/drawing/2014/main" id="{C8DD42AF-891B-46F2-9A0D-20A791EC49ED}"/>
                </a:ext>
              </a:extLst>
            </p:cNvPr>
            <p:cNvSpPr/>
            <p:nvPr/>
          </p:nvSpPr>
          <p:spPr bwMode="auto">
            <a:xfrm>
              <a:off x="4968083" y="3585026"/>
              <a:ext cx="2255581" cy="45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35" name="Isosceles Triangle 34">
              <a:extLst>
                <a:ext uri="{FF2B5EF4-FFF2-40B4-BE49-F238E27FC236}">
                  <a16:creationId xmlns:a16="http://schemas.microsoft.com/office/drawing/2014/main" id="{46AABE7C-C3CB-4AD0-BA28-8AD8224B5477}"/>
                </a:ext>
              </a:extLst>
            </p:cNvPr>
            <p:cNvSpPr/>
            <p:nvPr/>
          </p:nvSpPr>
          <p:spPr bwMode="auto">
            <a:xfrm rot="5400000">
              <a:off x="7223780" y="3585279"/>
              <a:ext cx="44927" cy="45720"/>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078">
                <a:solidFill>
                  <a:srgbClr val="505050"/>
                </a:soli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9AA41C17-3B79-4DEE-A968-C768AAE682E3}"/>
              </a:ext>
              <a:ext uri="{C183D7F6-B498-43B3-948B-1728B52AA6E4}">
                <adec:decorative xmlns:adec="http://schemas.microsoft.com/office/drawing/2017/decorative" val="1"/>
              </a:ext>
            </a:extLst>
          </p:cNvPr>
          <p:cNvGrpSpPr/>
          <p:nvPr/>
        </p:nvGrpSpPr>
        <p:grpSpPr>
          <a:xfrm>
            <a:off x="2779016" y="3581959"/>
            <a:ext cx="2256062" cy="305124"/>
            <a:chOff x="2712502" y="3585026"/>
            <a:chExt cx="2301301" cy="311242"/>
          </a:xfrm>
        </p:grpSpPr>
        <p:sp>
          <p:nvSpPr>
            <p:cNvPr id="48" name="Rectangle 47">
              <a:extLst>
                <a:ext uri="{FF2B5EF4-FFF2-40B4-BE49-F238E27FC236}">
                  <a16:creationId xmlns:a16="http://schemas.microsoft.com/office/drawing/2014/main" id="{0DAE123A-C7BE-4FFB-8AA7-44840A9B865F}"/>
                </a:ext>
              </a:extLst>
            </p:cNvPr>
            <p:cNvSpPr/>
            <p:nvPr/>
          </p:nvSpPr>
          <p:spPr bwMode="auto">
            <a:xfrm>
              <a:off x="2712502"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IN" sz="1372">
                  <a:solidFill>
                    <a:srgbClr val="0078D7">
                      <a:lumMod val="50000"/>
                    </a:srgbClr>
                  </a:solidFill>
                  <a:latin typeface="Segoe UI Semibold" panose="020B0702040204020203" pitchFamily="34" charset="0"/>
                  <a:ea typeface="Segoe UI" pitchFamily="34" charset="0"/>
                  <a:cs typeface="Segoe UI Semibold" panose="020B0702040204020203" pitchFamily="34" charset="0"/>
                </a:rPr>
                <a:t>2019</a:t>
              </a:r>
            </a:p>
          </p:txBody>
        </p:sp>
        <p:sp>
          <p:nvSpPr>
            <p:cNvPr id="14" name="Rectangle 13">
              <a:extLst>
                <a:ext uri="{FF2B5EF4-FFF2-40B4-BE49-F238E27FC236}">
                  <a16:creationId xmlns:a16="http://schemas.microsoft.com/office/drawing/2014/main" id="{A8015AE5-EFCC-4EF5-805F-984E1E132DD2}"/>
                </a:ext>
              </a:extLst>
            </p:cNvPr>
            <p:cNvSpPr/>
            <p:nvPr/>
          </p:nvSpPr>
          <p:spPr bwMode="auto">
            <a:xfrm>
              <a:off x="2712502" y="3585026"/>
              <a:ext cx="2255581" cy="45576"/>
            </a:xfrm>
            <a:prstGeom prst="rect">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1372">
                <a:solidFill>
                  <a:srgbClr val="0078D7">
                    <a:lumMod val="50000"/>
                  </a:srgbClr>
                </a:solidFill>
                <a:latin typeface="Segoe UI Semibold" panose="020B0702040204020203" pitchFamily="34" charset="0"/>
                <a:ea typeface="Segoe UI" pitchFamily="34" charset="0"/>
                <a:cs typeface="Segoe UI Semibold" panose="020B0702040204020203" pitchFamily="34" charset="0"/>
              </a:endParaRPr>
            </a:p>
          </p:txBody>
        </p:sp>
        <p:sp>
          <p:nvSpPr>
            <p:cNvPr id="34" name="Isosceles Triangle 33">
              <a:extLst>
                <a:ext uri="{FF2B5EF4-FFF2-40B4-BE49-F238E27FC236}">
                  <a16:creationId xmlns:a16="http://schemas.microsoft.com/office/drawing/2014/main" id="{36CB9ECB-D5AE-4671-9291-B74416B05B95}"/>
                </a:ext>
              </a:extLst>
            </p:cNvPr>
            <p:cNvSpPr/>
            <p:nvPr/>
          </p:nvSpPr>
          <p:spPr bwMode="auto">
            <a:xfrm rot="5400000">
              <a:off x="4968479" y="3585279"/>
              <a:ext cx="44927" cy="45720"/>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078">
                <a:solidFill>
                  <a:srgbClr val="0078D7">
                    <a:lumMod val="50000"/>
                  </a:srgbClr>
                </a:solidFill>
                <a:latin typeface="Segoe UI Semilight"/>
                <a:ea typeface="Segoe UI" pitchFamily="34" charset="0"/>
                <a:cs typeface="Segoe UI" pitchFamily="34" charset="0"/>
              </a:endParaRPr>
            </a:p>
          </p:txBody>
        </p:sp>
      </p:grpSp>
      <p:sp>
        <p:nvSpPr>
          <p:cNvPr id="2" name="Title 1">
            <a:extLst>
              <a:ext uri="{FF2B5EF4-FFF2-40B4-BE49-F238E27FC236}">
                <a16:creationId xmlns:a16="http://schemas.microsoft.com/office/drawing/2014/main" id="{9654E4C0-D20F-45FA-A331-0A10E2A650B1}"/>
              </a:ext>
              <a:ext uri="{C183D7F6-B498-43B3-948B-1728B52AA6E4}">
                <adec:decorative xmlns:adec="http://schemas.microsoft.com/office/drawing/2017/decorative" val="1"/>
              </a:ext>
            </a:extLst>
          </p:cNvPr>
          <p:cNvSpPr>
            <a:spLocks noGrp="1"/>
          </p:cNvSpPr>
          <p:nvPr>
            <p:ph type="title"/>
          </p:nvPr>
        </p:nvSpPr>
        <p:spPr/>
        <p:txBody>
          <a:bodyPr/>
          <a:lstStyle/>
          <a:p>
            <a:r>
              <a:rPr lang="en-US"/>
              <a:t>What are companies looking to do next?</a:t>
            </a:r>
          </a:p>
        </p:txBody>
      </p:sp>
      <p:cxnSp>
        <p:nvCxnSpPr>
          <p:cNvPr id="25" name="Straight Connector 24">
            <a:extLst>
              <a:ext uri="{FF2B5EF4-FFF2-40B4-BE49-F238E27FC236}">
                <a16:creationId xmlns:a16="http://schemas.microsoft.com/office/drawing/2014/main" id="{313F6DFF-B8ED-4376-B2C4-AA10090CB56B}"/>
              </a:ext>
              <a:ext uri="{C183D7F6-B498-43B3-948B-1728B52AA6E4}">
                <adec:decorative xmlns:adec="http://schemas.microsoft.com/office/drawing/2017/decorative" val="1"/>
              </a:ext>
            </a:extLst>
          </p:cNvPr>
          <p:cNvCxnSpPr>
            <a:cxnSpLocks/>
          </p:cNvCxnSpPr>
          <p:nvPr/>
        </p:nvCxnSpPr>
        <p:spPr>
          <a:xfrm flipV="1">
            <a:off x="1673668" y="2450829"/>
            <a:ext cx="0" cy="1128002"/>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A970CCA-4029-4E0D-A48C-732C774F63A5}"/>
              </a:ext>
              <a:ext uri="{C183D7F6-B498-43B3-948B-1728B52AA6E4}">
                <adec:decorative xmlns:adec="http://schemas.microsoft.com/office/drawing/2017/decorative" val="1"/>
              </a:ext>
            </a:extLst>
          </p:cNvPr>
          <p:cNvSpPr/>
          <p:nvPr/>
        </p:nvSpPr>
        <p:spPr>
          <a:xfrm>
            <a:off x="624191" y="1321436"/>
            <a:ext cx="2098955" cy="896424"/>
          </a:xfrm>
          <a:prstGeom prst="rect">
            <a:avLst/>
          </a:prstGeom>
        </p:spPr>
        <p:txBody>
          <a:bodyPr lIns="0" tIns="0" rIns="0" bIns="0" anchor="b">
            <a:noAutofit/>
          </a:bodyPr>
          <a:lstStyle/>
          <a:p>
            <a:pPr algn="ctr" defTabSz="896386">
              <a:defRPr/>
            </a:pPr>
            <a:r>
              <a:rPr lang="en-US" sz="1372">
                <a:solidFill>
                  <a:srgbClr val="505050"/>
                </a:solidFill>
                <a:latin typeface="Segoe UI"/>
                <a:ea typeface="Segoe UI" pitchFamily="34" charset="0"/>
                <a:cs typeface="Segoe UI" pitchFamily="34" charset="0"/>
              </a:rPr>
              <a:t>Deep neural networks will be a standard tool for </a:t>
            </a:r>
            <a:r>
              <a:rPr lang="en-US" b="1">
                <a:solidFill>
                  <a:srgbClr val="0078D7"/>
                </a:solidFill>
                <a:latin typeface="Segoe UI"/>
                <a:ea typeface="Segoe UI" pitchFamily="34" charset="0"/>
                <a:cs typeface="Segoe UI Semibold" panose="020B0702040204020203" pitchFamily="34" charset="0"/>
              </a:rPr>
              <a:t>80%</a:t>
            </a:r>
            <a:r>
              <a:rPr lang="en-US">
                <a:solidFill>
                  <a:srgbClr val="0078D7"/>
                </a:solidFill>
                <a:latin typeface="Segoe UI"/>
                <a:ea typeface="Segoe UI" pitchFamily="34" charset="0"/>
                <a:cs typeface="Segoe UI Semibold" panose="020B0702040204020203" pitchFamily="34" charset="0"/>
              </a:rPr>
              <a:t> </a:t>
            </a:r>
            <a:r>
              <a:rPr lang="en-US" sz="1372">
                <a:solidFill>
                  <a:srgbClr val="505050"/>
                </a:solidFill>
                <a:latin typeface="Segoe UI"/>
                <a:ea typeface="Segoe UI" pitchFamily="34" charset="0"/>
                <a:cs typeface="Segoe UI" pitchFamily="34" charset="0"/>
              </a:rPr>
              <a:t>of data scientists</a:t>
            </a:r>
            <a:r>
              <a:rPr lang="en-US" sz="1372" baseline="30000">
                <a:solidFill>
                  <a:srgbClr val="505050"/>
                </a:solidFill>
                <a:latin typeface="Segoe UI"/>
                <a:ea typeface="Segoe UI" pitchFamily="34" charset="0"/>
                <a:cs typeface="Segoe UI" pitchFamily="34" charset="0"/>
              </a:rPr>
              <a:t>1</a:t>
            </a:r>
            <a:r>
              <a:rPr lang="en-US" sz="1372">
                <a:solidFill>
                  <a:srgbClr val="505050"/>
                </a:solidFill>
                <a:latin typeface="Segoe UI"/>
                <a:ea typeface="Segoe UI" pitchFamily="34" charset="0"/>
                <a:cs typeface="Segoe UI" pitchFamily="34" charset="0"/>
              </a:rPr>
              <a:t> </a:t>
            </a:r>
            <a:endParaRPr lang="en-IN" sz="1372">
              <a:solidFill>
                <a:srgbClr val="505050"/>
              </a:solidFill>
              <a:latin typeface="Segoe UI"/>
            </a:endParaRPr>
          </a:p>
        </p:txBody>
      </p:sp>
      <p:cxnSp>
        <p:nvCxnSpPr>
          <p:cNvPr id="28" name="Straight Connector 27">
            <a:extLst>
              <a:ext uri="{FF2B5EF4-FFF2-40B4-BE49-F238E27FC236}">
                <a16:creationId xmlns:a16="http://schemas.microsoft.com/office/drawing/2014/main" id="{FAA43E20-ADAD-4F1B-8293-D23CC6D897D1}"/>
              </a:ext>
              <a:ext uri="{C183D7F6-B498-43B3-948B-1728B52AA6E4}">
                <adec:decorative xmlns:adec="http://schemas.microsoft.com/office/drawing/2017/decorative" val="1"/>
              </a:ext>
            </a:extLst>
          </p:cNvPr>
          <p:cNvCxnSpPr>
            <a:cxnSpLocks/>
          </p:cNvCxnSpPr>
          <p:nvPr/>
        </p:nvCxnSpPr>
        <p:spPr>
          <a:xfrm>
            <a:off x="6550369" y="3591632"/>
            <a:ext cx="0" cy="1128002"/>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6DBB2AF-589C-42A9-AD33-17B3FF27FF8A}"/>
              </a:ext>
              <a:ext uri="{C183D7F6-B498-43B3-948B-1728B52AA6E4}">
                <adec:decorative xmlns:adec="http://schemas.microsoft.com/office/drawing/2017/decorative" val="1"/>
              </a:ext>
            </a:extLst>
          </p:cNvPr>
          <p:cNvSpPr/>
          <p:nvPr/>
        </p:nvSpPr>
        <p:spPr>
          <a:xfrm>
            <a:off x="5125865" y="4960451"/>
            <a:ext cx="2849007" cy="896424"/>
          </a:xfrm>
          <a:prstGeom prst="rect">
            <a:avLst/>
          </a:prstGeom>
        </p:spPr>
        <p:txBody>
          <a:bodyPr lIns="0" tIns="0" rIns="0" bIns="0">
            <a:noAutofit/>
          </a:bodyPr>
          <a:lstStyle/>
          <a:p>
            <a:pPr algn="ctr" defTabSz="896386">
              <a:defRPr/>
            </a:pPr>
            <a:r>
              <a:rPr lang="en-US" sz="1372">
                <a:solidFill>
                  <a:srgbClr val="505050"/>
                </a:solidFill>
                <a:latin typeface="Segoe UI"/>
                <a:ea typeface="Segoe UI" pitchFamily="34" charset="0"/>
                <a:cs typeface="Segoe UI" pitchFamily="34" charset="0"/>
              </a:rPr>
              <a:t>More than </a:t>
            </a:r>
            <a:r>
              <a:rPr lang="en-US" b="1">
                <a:solidFill>
                  <a:srgbClr val="0078D7"/>
                </a:solidFill>
                <a:latin typeface="Segoe UI"/>
                <a:cs typeface="Segoe UI Semibold" panose="020B0702040204020203" pitchFamily="34" charset="0"/>
              </a:rPr>
              <a:t>40% </a:t>
            </a:r>
            <a:r>
              <a:rPr lang="en-US" sz="1372">
                <a:solidFill>
                  <a:srgbClr val="505050"/>
                </a:solidFill>
                <a:latin typeface="Segoe UI"/>
                <a:ea typeface="Segoe UI" pitchFamily="34" charset="0"/>
                <a:cs typeface="Segoe UI" pitchFamily="34" charset="0"/>
              </a:rPr>
              <a:t>of data science tasks will be automated</a:t>
            </a:r>
            <a:r>
              <a:rPr lang="en-US" sz="1372" baseline="30000">
                <a:solidFill>
                  <a:srgbClr val="505050"/>
                </a:solidFill>
                <a:latin typeface="Segoe UI"/>
                <a:ea typeface="Segoe UI" pitchFamily="34" charset="0"/>
                <a:cs typeface="Segoe UI" pitchFamily="34" charset="0"/>
              </a:rPr>
              <a:t>1</a:t>
            </a:r>
            <a:endParaRPr lang="en-IN" sz="1372">
              <a:solidFill>
                <a:srgbClr val="505050"/>
              </a:solidFill>
              <a:latin typeface="Segoe UI"/>
            </a:endParaRPr>
          </a:p>
        </p:txBody>
      </p:sp>
      <p:cxnSp>
        <p:nvCxnSpPr>
          <p:cNvPr id="30" name="Straight Connector 29">
            <a:extLst>
              <a:ext uri="{FF2B5EF4-FFF2-40B4-BE49-F238E27FC236}">
                <a16:creationId xmlns:a16="http://schemas.microsoft.com/office/drawing/2014/main" id="{38EE2B5A-7E49-4F4B-B116-360169692907}"/>
              </a:ext>
              <a:ext uri="{C183D7F6-B498-43B3-948B-1728B52AA6E4}">
                <adec:decorative xmlns:adec="http://schemas.microsoft.com/office/drawing/2017/decorative" val="1"/>
              </a:ext>
            </a:extLst>
          </p:cNvPr>
          <p:cNvCxnSpPr>
            <a:cxnSpLocks/>
          </p:cNvCxnSpPr>
          <p:nvPr/>
        </p:nvCxnSpPr>
        <p:spPr>
          <a:xfrm flipV="1">
            <a:off x="5338598" y="2450829"/>
            <a:ext cx="0" cy="1128002"/>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501EAD9-89E9-4D6F-ABF1-A31B421B732D}"/>
              </a:ext>
              <a:ext uri="{C183D7F6-B498-43B3-948B-1728B52AA6E4}">
                <adec:decorative xmlns:adec="http://schemas.microsoft.com/office/drawing/2017/decorative" val="1"/>
              </a:ext>
            </a:extLst>
          </p:cNvPr>
          <p:cNvSpPr/>
          <p:nvPr/>
        </p:nvSpPr>
        <p:spPr>
          <a:xfrm>
            <a:off x="4289122" y="1321436"/>
            <a:ext cx="2098955" cy="896424"/>
          </a:xfrm>
          <a:prstGeom prst="rect">
            <a:avLst/>
          </a:prstGeom>
        </p:spPr>
        <p:txBody>
          <a:bodyPr lIns="0" tIns="0" rIns="0" bIns="0" anchor="b">
            <a:noAutofit/>
          </a:bodyPr>
          <a:lstStyle/>
          <a:p>
            <a:pPr algn="ctr" defTabSz="896386">
              <a:defRPr/>
            </a:pPr>
            <a:r>
              <a:rPr lang="en-US" b="1">
                <a:solidFill>
                  <a:srgbClr val="0078D7"/>
                </a:solidFill>
                <a:latin typeface="Segoe UI"/>
                <a:cs typeface="Segoe UI Semibold" panose="020B0702040204020203" pitchFamily="34" charset="0"/>
              </a:rPr>
              <a:t>20% </a:t>
            </a:r>
            <a:r>
              <a:rPr lang="en-US" sz="1372">
                <a:solidFill>
                  <a:srgbClr val="505050"/>
                </a:solidFill>
                <a:latin typeface="Segoe UI"/>
                <a:ea typeface="Segoe UI" pitchFamily="34" charset="0"/>
                <a:cs typeface="Segoe UI" pitchFamily="34" charset="0"/>
              </a:rPr>
              <a:t>of companies will dedicate workers to monitor neural networks</a:t>
            </a:r>
            <a:r>
              <a:rPr lang="en-US" sz="1372" baseline="30000">
                <a:solidFill>
                  <a:srgbClr val="505050"/>
                </a:solidFill>
                <a:latin typeface="Segoe UI"/>
                <a:ea typeface="Segoe UI" pitchFamily="34" charset="0"/>
                <a:cs typeface="Segoe UI" pitchFamily="34" charset="0"/>
              </a:rPr>
              <a:t>1</a:t>
            </a:r>
            <a:endParaRPr lang="en-IN" sz="1372">
              <a:solidFill>
                <a:srgbClr val="505050"/>
              </a:solidFill>
              <a:latin typeface="Segoe UI"/>
            </a:endParaRPr>
          </a:p>
        </p:txBody>
      </p:sp>
      <p:sp>
        <p:nvSpPr>
          <p:cNvPr id="37" name="Rectangle 36">
            <a:extLst>
              <a:ext uri="{FF2B5EF4-FFF2-40B4-BE49-F238E27FC236}">
                <a16:creationId xmlns:a16="http://schemas.microsoft.com/office/drawing/2014/main" id="{0F4CFFA6-A1B7-464C-8323-C82D4CA3B2F8}"/>
              </a:ext>
              <a:ext uri="{C183D7F6-B498-43B3-948B-1728B52AA6E4}">
                <adec:decorative xmlns:adec="http://schemas.microsoft.com/office/drawing/2017/decorative" val="1"/>
              </a:ext>
            </a:extLst>
          </p:cNvPr>
          <p:cNvSpPr/>
          <p:nvPr/>
        </p:nvSpPr>
        <p:spPr>
          <a:xfrm>
            <a:off x="1954891" y="4960451"/>
            <a:ext cx="2295657" cy="896424"/>
          </a:xfrm>
          <a:prstGeom prst="rect">
            <a:avLst/>
          </a:prstGeom>
        </p:spPr>
        <p:txBody>
          <a:bodyPr lIns="0" tIns="0" rIns="0" bIns="0">
            <a:noAutofit/>
          </a:bodyPr>
          <a:lstStyle/>
          <a:p>
            <a:pPr algn="ctr" defTabSz="896386">
              <a:defRPr/>
            </a:pPr>
            <a:r>
              <a:rPr lang="en-US" b="1">
                <a:solidFill>
                  <a:srgbClr val="0078D7"/>
                </a:solidFill>
                <a:latin typeface="Segoe UI"/>
                <a:cs typeface="Segoe UI Semibold" panose="020B0702040204020203" pitchFamily="34" charset="0"/>
              </a:rPr>
              <a:t>90% </a:t>
            </a:r>
            <a:r>
              <a:rPr lang="en-US" sz="1372">
                <a:solidFill>
                  <a:srgbClr val="505050"/>
                </a:solidFill>
                <a:latin typeface="Segoe UI"/>
                <a:ea typeface="Segoe UI" pitchFamily="34" charset="0"/>
                <a:cs typeface="Segoe UI" pitchFamily="34" charset="0"/>
              </a:rPr>
              <a:t>of modern analytics platforms will feature natural-language generation</a:t>
            </a:r>
            <a:r>
              <a:rPr lang="en-US" sz="1372" baseline="30000">
                <a:solidFill>
                  <a:srgbClr val="505050"/>
                </a:solidFill>
                <a:latin typeface="Segoe UI"/>
                <a:ea typeface="Segoe UI" pitchFamily="34" charset="0"/>
                <a:cs typeface="Segoe UI" pitchFamily="34" charset="0"/>
              </a:rPr>
              <a:t>1</a:t>
            </a:r>
            <a:endParaRPr lang="en-IN" sz="1372">
              <a:solidFill>
                <a:srgbClr val="505050"/>
              </a:solidFill>
              <a:latin typeface="Segoe UI"/>
            </a:endParaRPr>
          </a:p>
        </p:txBody>
      </p:sp>
      <p:cxnSp>
        <p:nvCxnSpPr>
          <p:cNvPr id="39" name="Straight Connector 38">
            <a:extLst>
              <a:ext uri="{FF2B5EF4-FFF2-40B4-BE49-F238E27FC236}">
                <a16:creationId xmlns:a16="http://schemas.microsoft.com/office/drawing/2014/main" id="{48F5CD1F-87BE-4FD5-9096-2B7222924F30}"/>
              </a:ext>
              <a:ext uri="{C183D7F6-B498-43B3-948B-1728B52AA6E4}">
                <adec:decorative xmlns:adec="http://schemas.microsoft.com/office/drawing/2017/decorative" val="1"/>
              </a:ext>
            </a:extLst>
          </p:cNvPr>
          <p:cNvCxnSpPr>
            <a:cxnSpLocks/>
          </p:cNvCxnSpPr>
          <p:nvPr/>
        </p:nvCxnSpPr>
        <p:spPr>
          <a:xfrm flipV="1">
            <a:off x="8869997" y="2450829"/>
            <a:ext cx="0" cy="1128002"/>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F6BC850-6219-4A87-AEFC-9C3B5205BC89}"/>
              </a:ext>
              <a:ext uri="{C183D7F6-B498-43B3-948B-1728B52AA6E4}">
                <adec:decorative xmlns:adec="http://schemas.microsoft.com/office/drawing/2017/decorative" val="1"/>
              </a:ext>
            </a:extLst>
          </p:cNvPr>
          <p:cNvSpPr/>
          <p:nvPr/>
        </p:nvSpPr>
        <p:spPr>
          <a:xfrm>
            <a:off x="7820519" y="1321436"/>
            <a:ext cx="2214318" cy="896424"/>
          </a:xfrm>
          <a:prstGeom prst="rect">
            <a:avLst/>
          </a:prstGeom>
        </p:spPr>
        <p:txBody>
          <a:bodyPr lIns="0" tIns="0" rIns="0" bIns="0" anchor="b">
            <a:noAutofit/>
          </a:bodyPr>
          <a:lstStyle/>
          <a:p>
            <a:pPr algn="ctr" defTabSz="896386">
              <a:defRPr/>
            </a:pPr>
            <a:r>
              <a:rPr lang="en-US" b="1">
                <a:solidFill>
                  <a:srgbClr val="0078D7"/>
                </a:solidFill>
                <a:latin typeface="Segoe UI"/>
                <a:cs typeface="Segoe UI Semibold" panose="020B0702040204020203" pitchFamily="34" charset="0"/>
              </a:rPr>
              <a:t>30%</a:t>
            </a:r>
            <a:r>
              <a:rPr lang="en-US" sz="1372" b="1">
                <a:solidFill>
                  <a:srgbClr val="0078D7"/>
                </a:solidFill>
                <a:latin typeface="Segoe UI"/>
                <a:cs typeface="Segoe UI" pitchFamily="34" charset="0"/>
              </a:rPr>
              <a:t> </a:t>
            </a:r>
            <a:r>
              <a:rPr lang="en-US" sz="1372">
                <a:solidFill>
                  <a:srgbClr val="505050"/>
                </a:solidFill>
                <a:latin typeface="Segoe UI"/>
                <a:cs typeface="Segoe UI" pitchFamily="34" charset="0"/>
              </a:rPr>
              <a:t>of net new revenue growth from industry-specific solutions will include AI</a:t>
            </a:r>
            <a:r>
              <a:rPr lang="en-US" sz="1372" baseline="30000">
                <a:solidFill>
                  <a:srgbClr val="505050"/>
                </a:solidFill>
                <a:latin typeface="Segoe UI"/>
                <a:ea typeface="Segoe UI" pitchFamily="34" charset="0"/>
                <a:cs typeface="Segoe UI" pitchFamily="34" charset="0"/>
              </a:rPr>
              <a:t>1</a:t>
            </a:r>
            <a:endParaRPr lang="en-IN" sz="1372">
              <a:solidFill>
                <a:srgbClr val="505050"/>
              </a:solidFill>
              <a:latin typeface="Segoe UI"/>
              <a:cs typeface="Segoe UI" pitchFamily="34" charset="0"/>
            </a:endParaRPr>
          </a:p>
        </p:txBody>
      </p:sp>
      <p:cxnSp>
        <p:nvCxnSpPr>
          <p:cNvPr id="41" name="Straight Connector 40">
            <a:extLst>
              <a:ext uri="{FF2B5EF4-FFF2-40B4-BE49-F238E27FC236}">
                <a16:creationId xmlns:a16="http://schemas.microsoft.com/office/drawing/2014/main" id="{A8D54469-57BF-47BE-8AFA-58783729D0E7}"/>
              </a:ext>
              <a:ext uri="{C183D7F6-B498-43B3-948B-1728B52AA6E4}">
                <adec:decorative xmlns:adec="http://schemas.microsoft.com/office/drawing/2017/decorative" val="1"/>
              </a:ext>
            </a:extLst>
          </p:cNvPr>
          <p:cNvCxnSpPr>
            <a:cxnSpLocks/>
          </p:cNvCxnSpPr>
          <p:nvPr/>
        </p:nvCxnSpPr>
        <p:spPr>
          <a:xfrm>
            <a:off x="10199450" y="3591632"/>
            <a:ext cx="0" cy="1128002"/>
          </a:xfrm>
          <a:prstGeom prst="line">
            <a:avLst/>
          </a:prstGeom>
          <a:ln w="6350">
            <a:solidFill>
              <a:srgbClr val="077CD8"/>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69011A3D-A60A-4924-B96F-008D8085B2BA}"/>
              </a:ext>
              <a:ext uri="{C183D7F6-B498-43B3-948B-1728B52AA6E4}">
                <adec:decorative xmlns:adec="http://schemas.microsoft.com/office/drawing/2017/decorative" val="1"/>
              </a:ext>
            </a:extLst>
          </p:cNvPr>
          <p:cNvSpPr/>
          <p:nvPr/>
        </p:nvSpPr>
        <p:spPr>
          <a:xfrm>
            <a:off x="8774947" y="4960451"/>
            <a:ext cx="2849007" cy="896424"/>
          </a:xfrm>
          <a:prstGeom prst="rect">
            <a:avLst/>
          </a:prstGeom>
        </p:spPr>
        <p:txBody>
          <a:bodyPr lIns="0" tIns="0" rIns="0" bIns="0">
            <a:noAutofit/>
          </a:bodyPr>
          <a:lstStyle/>
          <a:p>
            <a:pPr algn="ctr" defTabSz="896386">
              <a:defRPr/>
            </a:pPr>
            <a:r>
              <a:rPr lang="en-US" b="1">
                <a:solidFill>
                  <a:srgbClr val="0078D7"/>
                </a:solidFill>
                <a:latin typeface="Segoe UI"/>
                <a:cs typeface="Segoe UI Semibold" panose="020B0702040204020203" pitchFamily="34" charset="0"/>
              </a:rPr>
              <a:t>1 in 5</a:t>
            </a:r>
            <a:r>
              <a:rPr lang="en-US" sz="1372" b="1">
                <a:solidFill>
                  <a:srgbClr val="0078D7"/>
                </a:solidFill>
                <a:latin typeface="Segoe UI"/>
                <a:cs typeface="Segoe UI" pitchFamily="34" charset="0"/>
              </a:rPr>
              <a:t> </a:t>
            </a:r>
            <a:r>
              <a:rPr lang="en-US" sz="1372">
                <a:solidFill>
                  <a:srgbClr val="505050"/>
                </a:solidFill>
                <a:latin typeface="Segoe UI"/>
                <a:cs typeface="Segoe UI" pitchFamily="34" charset="0"/>
              </a:rPr>
              <a:t>workers engaged </a:t>
            </a:r>
            <a:br>
              <a:rPr lang="en-US" sz="1372">
                <a:solidFill>
                  <a:srgbClr val="505050"/>
                </a:solidFill>
                <a:latin typeface="Segoe UI"/>
                <a:cs typeface="Segoe UI" pitchFamily="34" charset="0"/>
              </a:rPr>
            </a:br>
            <a:r>
              <a:rPr lang="en-US" sz="1372">
                <a:solidFill>
                  <a:srgbClr val="505050"/>
                </a:solidFill>
                <a:latin typeface="Segoe UI"/>
                <a:cs typeface="Segoe UI" pitchFamily="34" charset="0"/>
              </a:rPr>
              <a:t>in mostly nonroutine tasks will </a:t>
            </a:r>
            <a:br>
              <a:rPr lang="en-US" sz="1372">
                <a:solidFill>
                  <a:srgbClr val="505050"/>
                </a:solidFill>
                <a:latin typeface="Segoe UI"/>
                <a:cs typeface="Segoe UI" pitchFamily="34" charset="0"/>
              </a:rPr>
            </a:br>
            <a:r>
              <a:rPr lang="en-US" sz="1372">
                <a:solidFill>
                  <a:srgbClr val="505050"/>
                </a:solidFill>
                <a:latin typeface="Segoe UI"/>
                <a:cs typeface="Segoe UI" pitchFamily="34" charset="0"/>
              </a:rPr>
              <a:t>rely on AI to do their jobs</a:t>
            </a:r>
            <a:r>
              <a:rPr lang="en-US" sz="1372" baseline="30000">
                <a:solidFill>
                  <a:srgbClr val="505050"/>
                </a:solidFill>
                <a:latin typeface="Segoe UI"/>
                <a:ea typeface="Segoe UI" pitchFamily="34" charset="0"/>
                <a:cs typeface="Segoe UI" pitchFamily="34" charset="0"/>
              </a:rPr>
              <a:t>2</a:t>
            </a:r>
            <a:endParaRPr lang="en-US" sz="1372">
              <a:solidFill>
                <a:srgbClr val="505050"/>
              </a:solidFill>
              <a:latin typeface="Segoe UI"/>
              <a:cs typeface="Segoe UI" pitchFamily="34" charset="0"/>
            </a:endParaRPr>
          </a:p>
        </p:txBody>
      </p:sp>
      <p:grpSp>
        <p:nvGrpSpPr>
          <p:cNvPr id="7" name="Group 6">
            <a:extLst>
              <a:ext uri="{FF2B5EF4-FFF2-40B4-BE49-F238E27FC236}">
                <a16:creationId xmlns:a16="http://schemas.microsoft.com/office/drawing/2014/main" id="{1107A892-BA7F-4AD9-ACAD-2F67D187F1D2}"/>
              </a:ext>
              <a:ext uri="{C183D7F6-B498-43B3-948B-1728B52AA6E4}">
                <adec:decorative xmlns:adec="http://schemas.microsoft.com/office/drawing/2017/decorative" val="1"/>
              </a:ext>
            </a:extLst>
          </p:cNvPr>
          <p:cNvGrpSpPr/>
          <p:nvPr/>
        </p:nvGrpSpPr>
        <p:grpSpPr>
          <a:xfrm>
            <a:off x="568049" y="3581959"/>
            <a:ext cx="2255788" cy="305124"/>
            <a:chOff x="457201" y="3585026"/>
            <a:chExt cx="2301021" cy="311242"/>
          </a:xfrm>
        </p:grpSpPr>
        <p:sp>
          <p:nvSpPr>
            <p:cNvPr id="47" name="Rectangle 46">
              <a:extLst>
                <a:ext uri="{FF2B5EF4-FFF2-40B4-BE49-F238E27FC236}">
                  <a16:creationId xmlns:a16="http://schemas.microsoft.com/office/drawing/2014/main" id="{2DABB227-D93E-4633-9CFC-EA4D02A74618}"/>
                </a:ext>
              </a:extLst>
            </p:cNvPr>
            <p:cNvSpPr/>
            <p:nvPr/>
          </p:nvSpPr>
          <p:spPr bwMode="auto">
            <a:xfrm>
              <a:off x="457201" y="3655087"/>
              <a:ext cx="2255581" cy="2411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IN" sz="1372">
                  <a:solidFill>
                    <a:srgbClr val="0078D7"/>
                  </a:solidFill>
                  <a:latin typeface="Segoe UI Semibold" panose="020B0702040204020203" pitchFamily="34" charset="0"/>
                  <a:ea typeface="Segoe UI" pitchFamily="34" charset="0"/>
                  <a:cs typeface="Segoe UI Semibold" panose="020B0702040204020203" pitchFamily="34" charset="0"/>
                </a:rPr>
                <a:t>2018</a:t>
              </a:r>
            </a:p>
          </p:txBody>
        </p:sp>
        <p:sp>
          <p:nvSpPr>
            <p:cNvPr id="13" name="Rectangle 12">
              <a:extLst>
                <a:ext uri="{FF2B5EF4-FFF2-40B4-BE49-F238E27FC236}">
                  <a16:creationId xmlns:a16="http://schemas.microsoft.com/office/drawing/2014/main" id="{4BADF9B1-412E-4278-8CFB-8C232B744519}"/>
                </a:ext>
              </a:extLst>
            </p:cNvPr>
            <p:cNvSpPr/>
            <p:nvPr/>
          </p:nvSpPr>
          <p:spPr bwMode="auto">
            <a:xfrm>
              <a:off x="457201" y="3585026"/>
              <a:ext cx="2255581" cy="455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IN" sz="1372">
                <a:solidFill>
                  <a:srgbClr val="505050"/>
                </a:solidFill>
                <a:latin typeface="Segoe UI Semibold" panose="020B0702040204020203" pitchFamily="34" charset="0"/>
                <a:ea typeface="Segoe UI" pitchFamily="34" charset="0"/>
                <a:cs typeface="Segoe UI Semibold" panose="020B0702040204020203" pitchFamily="34" charset="0"/>
              </a:endParaRPr>
            </a:p>
          </p:txBody>
        </p:sp>
        <p:sp>
          <p:nvSpPr>
            <p:cNvPr id="6" name="Isosceles Triangle 5">
              <a:extLst>
                <a:ext uri="{FF2B5EF4-FFF2-40B4-BE49-F238E27FC236}">
                  <a16:creationId xmlns:a16="http://schemas.microsoft.com/office/drawing/2014/main" id="{2D81C8EE-2823-49BE-9326-8CB7F118654C}"/>
                </a:ext>
              </a:extLst>
            </p:cNvPr>
            <p:cNvSpPr/>
            <p:nvPr/>
          </p:nvSpPr>
          <p:spPr bwMode="auto">
            <a:xfrm rot="5400000">
              <a:off x="2712898" y="3585279"/>
              <a:ext cx="44927" cy="45720"/>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078">
                <a:solidFill>
                  <a:srgbClr val="505050"/>
                </a:solidFill>
                <a:latin typeface="Segoe UI Semilight"/>
                <a:ea typeface="Segoe UI" pitchFamily="34" charset="0"/>
                <a:cs typeface="Segoe UI" pitchFamily="34" charset="0"/>
              </a:endParaRPr>
            </a:p>
          </p:txBody>
        </p:sp>
      </p:grpSp>
      <p:sp>
        <p:nvSpPr>
          <p:cNvPr id="5" name="TextBox 4">
            <a:extLst>
              <a:ext uri="{FF2B5EF4-FFF2-40B4-BE49-F238E27FC236}">
                <a16:creationId xmlns:a16="http://schemas.microsoft.com/office/drawing/2014/main" id="{599AE2B1-8589-4D4E-ABF3-6BE5EF24FF4E}"/>
              </a:ext>
              <a:ext uri="{C183D7F6-B498-43B3-948B-1728B52AA6E4}">
                <adec:decorative xmlns:adec="http://schemas.microsoft.com/office/drawing/2017/decorative" val="1"/>
              </a:ext>
            </a:extLst>
          </p:cNvPr>
          <p:cNvSpPr txBox="1"/>
          <p:nvPr/>
        </p:nvSpPr>
        <p:spPr>
          <a:xfrm>
            <a:off x="4079046" y="6039926"/>
            <a:ext cx="7683418" cy="377158"/>
          </a:xfrm>
          <a:prstGeom prst="rect">
            <a:avLst/>
          </a:prstGeom>
          <a:noFill/>
        </p:spPr>
        <p:txBody>
          <a:bodyPr wrap="square" lIns="0" tIns="0" rIns="0" bIns="0" rtlCol="0" anchor="b" anchorCtr="0">
            <a:spAutoFit/>
          </a:bodyPr>
          <a:lstStyle/>
          <a:p>
            <a:pPr algn="r" defTabSz="896386">
              <a:spcAft>
                <a:spcPts val="588"/>
              </a:spcAft>
              <a:defRPr/>
            </a:pPr>
            <a:r>
              <a:rPr lang="en-US" sz="980">
                <a:solidFill>
                  <a:srgbClr val="505050"/>
                </a:solidFill>
                <a:latin typeface="Segoe UI"/>
              </a:rPr>
              <a:t> 1 “100 Data and Analytics Predictions Through 2021”, Gartner, 2017. </a:t>
            </a:r>
          </a:p>
          <a:p>
            <a:pPr algn="r" defTabSz="896386">
              <a:spcAft>
                <a:spcPts val="588"/>
              </a:spcAft>
              <a:defRPr/>
            </a:pPr>
            <a:r>
              <a:rPr lang="en-US" sz="980">
                <a:solidFill>
                  <a:srgbClr val="505050"/>
                </a:solidFill>
                <a:latin typeface="Segoe UI"/>
              </a:rPr>
              <a:t>2 “Predicts 2018: AI and the Future of Work”, Gartner, 2018.</a:t>
            </a:r>
          </a:p>
        </p:txBody>
      </p:sp>
    </p:spTree>
    <p:extLst>
      <p:ext uri="{BB962C8B-B14F-4D97-AF65-F5344CB8AC3E}">
        <p14:creationId xmlns:p14="http://schemas.microsoft.com/office/powerpoint/2010/main" val="329405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down)">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up)">
                                      <p:cBhvr>
                                        <p:cTn id="24" dur="500"/>
                                        <p:tgtEl>
                                          <p:spTgt spid="36"/>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cTn>
                              </p:par>
                            </p:childTnLst>
                          </p:cTn>
                        </p:par>
                        <p:par>
                          <p:cTn id="34" fill="hold">
                            <p:stCondLst>
                              <p:cond delay="500"/>
                            </p:stCondLst>
                            <p:childTnLst>
                              <p:par>
                                <p:cTn id="35" presetID="22" presetClass="entr" presetSubtype="4" fill="hold"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par>
                          <p:cTn id="42" fill="hold">
                            <p:stCondLst>
                              <p:cond delay="1500"/>
                            </p:stCondLst>
                            <p:childTnLst>
                              <p:par>
                                <p:cTn id="43" presetID="22" presetClass="entr" presetSubtype="1" fill="hold" nodeType="after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wipe(up)">
                                      <p:cBhvr>
                                        <p:cTn id="45" dur="500"/>
                                        <p:tgtEl>
                                          <p:spTgt spid="28"/>
                                        </p:tgtEl>
                                      </p:cBhvr>
                                    </p:animEffect>
                                  </p:childTnLst>
                                </p:cTn>
                              </p:par>
                            </p:childTnLst>
                          </p:cTn>
                        </p:par>
                        <p:par>
                          <p:cTn id="46" fill="hold">
                            <p:stCondLst>
                              <p:cond delay="2000"/>
                            </p:stCondLst>
                            <p:childTnLst>
                              <p:par>
                                <p:cTn id="47" presetID="10" presetClass="entr" presetSubtype="0" fill="hold" grpId="0" nodeType="after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left)">
                                      <p:cBhvr>
                                        <p:cTn id="54" dur="500"/>
                                        <p:tgtEl>
                                          <p:spTgt spid="10"/>
                                        </p:tgtEl>
                                      </p:cBhvr>
                                    </p:animEffect>
                                  </p:childTnLst>
                                </p:cTn>
                              </p:par>
                            </p:childTnLst>
                          </p:cTn>
                        </p:par>
                        <p:par>
                          <p:cTn id="55" fill="hold">
                            <p:stCondLst>
                              <p:cond delay="500"/>
                            </p:stCondLst>
                            <p:childTnLst>
                              <p:par>
                                <p:cTn id="56" presetID="22" presetClass="entr" presetSubtype="4" fill="hold"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down)">
                                      <p:cBhvr>
                                        <p:cTn id="58" dur="500"/>
                                        <p:tgtEl>
                                          <p:spTgt spid="39"/>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par>
                          <p:cTn id="68" fill="hold">
                            <p:stCondLst>
                              <p:cond delay="500"/>
                            </p:stCondLst>
                            <p:childTnLst>
                              <p:par>
                                <p:cTn id="69" presetID="22" presetClass="entr" presetSubtype="1" fill="hold" nodeType="after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up)">
                                      <p:cBhvr>
                                        <p:cTn id="71" dur="500"/>
                                        <p:tgtEl>
                                          <p:spTgt spid="41"/>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P spid="31" grpId="0"/>
      <p:bldP spid="37" grpId="0"/>
      <p:bldP spid="40"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BD1A32F-56BF-47D6-8D9E-D239BB958459}"/>
              </a:ext>
            </a:extLst>
          </p:cNvPr>
          <p:cNvSpPr>
            <a:spLocks noGrp="1"/>
          </p:cNvSpPr>
          <p:nvPr>
            <p:ph type="title"/>
          </p:nvPr>
        </p:nvSpPr>
        <p:spPr>
          <a:xfrm>
            <a:off x="574767" y="3123990"/>
            <a:ext cx="10705010" cy="488788"/>
          </a:xfrm>
        </p:spPr>
        <p:txBody>
          <a:bodyPr/>
          <a:lstStyle/>
          <a:p>
            <a:r>
              <a:rPr lang="en-US"/>
              <a:t>Microsoft Azure has a comprehensive portfolio for AI</a:t>
            </a:r>
          </a:p>
        </p:txBody>
      </p:sp>
    </p:spTree>
    <p:extLst>
      <p:ext uri="{BB962C8B-B14F-4D97-AF65-F5344CB8AC3E}">
        <p14:creationId xmlns:p14="http://schemas.microsoft.com/office/powerpoint/2010/main" val="120297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13BB175-41B6-45D3-95E5-24250B296B60}"/>
              </a:ext>
              <a:ext uri="{C183D7F6-B498-43B3-948B-1728B52AA6E4}">
                <adec:decorative xmlns:adec="http://schemas.microsoft.com/office/drawing/2017/decorative" val="1"/>
              </a:ext>
            </a:extLst>
          </p:cNvPr>
          <p:cNvSpPr/>
          <p:nvPr/>
        </p:nvSpPr>
        <p:spPr bwMode="auto">
          <a:xfrm>
            <a:off x="444305" y="1169263"/>
            <a:ext cx="11303392" cy="5081239"/>
          </a:xfrm>
          <a:prstGeom prst="rect">
            <a:avLst/>
          </a:prstGeom>
          <a:noFill/>
          <a:ln w="254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 uri="{C183D7F6-B498-43B3-948B-1728B52AA6E4}">
                <adec:decorative xmlns:adec="http://schemas.microsoft.com/office/drawing/2017/decorative" val="1"/>
              </a:ext>
            </a:extLst>
          </p:cNvPr>
          <p:cNvSpPr>
            <a:spLocks noGrp="1"/>
          </p:cNvSpPr>
          <p:nvPr>
            <p:ph type="title"/>
          </p:nvPr>
        </p:nvSpPr>
        <p:spPr/>
        <p:txBody>
          <a:bodyPr/>
          <a:lstStyle/>
          <a:p>
            <a:r>
              <a:rPr lang="en-US"/>
              <a:t>Machine Learning on Azure</a:t>
            </a:r>
          </a:p>
        </p:txBody>
      </p:sp>
      <p:sp>
        <p:nvSpPr>
          <p:cNvPr id="317" name="Rectangle 316">
            <a:extLst>
              <a:ext uri="{FF2B5EF4-FFF2-40B4-BE49-F238E27FC236}">
                <a16:creationId xmlns:a16="http://schemas.microsoft.com/office/drawing/2014/main" id="{239B91CB-5D3A-E142-8F71-2D9AF9D1793A}"/>
              </a:ext>
              <a:ext uri="{C183D7F6-B498-43B3-948B-1728B52AA6E4}">
                <adec:decorative xmlns:adec="http://schemas.microsoft.com/office/drawing/2017/decorative" val="1"/>
              </a:ext>
            </a:extLst>
          </p:cNvPr>
          <p:cNvSpPr/>
          <p:nvPr/>
        </p:nvSpPr>
        <p:spPr bwMode="auto">
          <a:xfrm>
            <a:off x="639022" y="1317715"/>
            <a:ext cx="6298352"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prstClr val="black"/>
                </a:solidFill>
                <a:latin typeface="Segoe UI Semibold"/>
                <a:ea typeface="Segoe UI" pitchFamily="34" charset="0"/>
                <a:cs typeface="Segoe UI" pitchFamily="34" charset="0"/>
              </a:rPr>
              <a:t>Domain specific pretrained models</a:t>
            </a:r>
          </a:p>
          <a:p>
            <a:pPr defTabSz="914102" fontAlgn="base">
              <a:spcBef>
                <a:spcPct val="0"/>
              </a:spcBef>
              <a:spcAft>
                <a:spcPct val="0"/>
              </a:spcAft>
              <a:defRPr/>
            </a:pPr>
            <a:r>
              <a:rPr lang="en-US" sz="1372" kern="0">
                <a:solidFill>
                  <a:prstClr val="black"/>
                </a:solidFill>
                <a:latin typeface="Segoe UI"/>
                <a:cs typeface="Segoe UI" pitchFamily="34" charset="0"/>
              </a:rPr>
              <a:t>To simplify solution development</a:t>
            </a:r>
          </a:p>
        </p:txBody>
      </p:sp>
      <p:sp>
        <p:nvSpPr>
          <p:cNvPr id="319" name="TextBox 318">
            <a:extLst>
              <a:ext uri="{FF2B5EF4-FFF2-40B4-BE49-F238E27FC236}">
                <a16:creationId xmlns:a16="http://schemas.microsoft.com/office/drawing/2014/main" id="{44D3208B-940D-BB47-953C-349774733E06}"/>
              </a:ext>
              <a:ext uri="{C183D7F6-B498-43B3-948B-1728B52AA6E4}">
                <adec:decorative xmlns:adec="http://schemas.microsoft.com/office/drawing/2017/decorative" val="1"/>
              </a:ext>
            </a:extLst>
          </p:cNvPr>
          <p:cNvSpPr txBox="1"/>
          <p:nvPr/>
        </p:nvSpPr>
        <p:spPr>
          <a:xfrm>
            <a:off x="6995649" y="4670025"/>
            <a:ext cx="1096775"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Azure </a:t>
            </a:r>
            <a:br>
              <a:rPr lang="en-US" sz="882">
                <a:solidFill>
                  <a:prstClr val="black"/>
                </a:solidFill>
                <a:latin typeface="Segoe UI Semibold" panose="020B0702040204020203" pitchFamily="34" charset="0"/>
                <a:cs typeface="Segoe UI Semibold" panose="020B0702040204020203" pitchFamily="34" charset="0"/>
              </a:rPr>
            </a:br>
            <a:r>
              <a:rPr lang="en-US" sz="882">
                <a:solidFill>
                  <a:prstClr val="black"/>
                </a:solidFill>
                <a:latin typeface="Segoe UI Semibold" panose="020B0702040204020203" pitchFamily="34" charset="0"/>
                <a:cs typeface="Segoe UI Semibold" panose="020B0702040204020203" pitchFamily="34" charset="0"/>
              </a:rPr>
              <a:t>Databricks</a:t>
            </a:r>
          </a:p>
        </p:txBody>
      </p:sp>
      <p:sp>
        <p:nvSpPr>
          <p:cNvPr id="320" name="TextBox 319">
            <a:extLst>
              <a:ext uri="{FF2B5EF4-FFF2-40B4-BE49-F238E27FC236}">
                <a16:creationId xmlns:a16="http://schemas.microsoft.com/office/drawing/2014/main" id="{5E65F68C-638A-924D-BFF7-5CA2C7DAF617}"/>
              </a:ext>
              <a:ext uri="{C183D7F6-B498-43B3-948B-1728B52AA6E4}">
                <adec:decorative xmlns:adec="http://schemas.microsoft.com/office/drawing/2017/decorative" val="1"/>
              </a:ext>
            </a:extLst>
          </p:cNvPr>
          <p:cNvSpPr txBox="1"/>
          <p:nvPr/>
        </p:nvSpPr>
        <p:spPr>
          <a:xfrm>
            <a:off x="10482882" y="4670025"/>
            <a:ext cx="1096775" cy="21266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Azure Synapse</a:t>
            </a:r>
          </a:p>
        </p:txBody>
      </p:sp>
      <p:sp>
        <p:nvSpPr>
          <p:cNvPr id="321" name="Rectangle 320">
            <a:extLst>
              <a:ext uri="{FF2B5EF4-FFF2-40B4-BE49-F238E27FC236}">
                <a16:creationId xmlns:a16="http://schemas.microsoft.com/office/drawing/2014/main" id="{13D0504A-42BC-5A4B-8648-6844A504921E}"/>
              </a:ext>
              <a:ext uri="{C183D7F6-B498-43B3-948B-1728B52AA6E4}">
                <adec:decorative xmlns:adec="http://schemas.microsoft.com/office/drawing/2017/decorative" val="1"/>
              </a:ext>
            </a:extLst>
          </p:cNvPr>
          <p:cNvSpPr/>
          <p:nvPr/>
        </p:nvSpPr>
        <p:spPr bwMode="auto">
          <a:xfrm>
            <a:off x="639020" y="321579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prstClr val="black"/>
                </a:solidFill>
                <a:latin typeface="Segoe UI Semibold"/>
                <a:ea typeface="Segoe UI" pitchFamily="34" charset="0"/>
                <a:cs typeface="Segoe UI" pitchFamily="34" charset="0"/>
              </a:rPr>
              <a:t>Popular frameworks</a:t>
            </a:r>
          </a:p>
          <a:p>
            <a:pPr defTabSz="914102" fontAlgn="base">
              <a:spcBef>
                <a:spcPct val="0"/>
              </a:spcBef>
              <a:spcAft>
                <a:spcPct val="0"/>
              </a:spcAft>
              <a:defRPr/>
            </a:pPr>
            <a:r>
              <a:rPr lang="en-US" sz="1372" kern="0">
                <a:solidFill>
                  <a:prstClr val="black"/>
                </a:solidFill>
                <a:latin typeface="Segoe UI"/>
                <a:cs typeface="Segoe UI" pitchFamily="34" charset="0"/>
              </a:rPr>
              <a:t>To build advanced deep learning solutions </a:t>
            </a:r>
          </a:p>
        </p:txBody>
      </p:sp>
      <p:sp>
        <p:nvSpPr>
          <p:cNvPr id="323" name="TextBox 322">
            <a:extLst>
              <a:ext uri="{FF2B5EF4-FFF2-40B4-BE49-F238E27FC236}">
                <a16:creationId xmlns:a16="http://schemas.microsoft.com/office/drawing/2014/main" id="{6A003CF2-9055-534A-B978-245E9D49BE63}"/>
              </a:ext>
              <a:ext uri="{C183D7F6-B498-43B3-948B-1728B52AA6E4}">
                <adec:decorative xmlns:adec="http://schemas.microsoft.com/office/drawing/2017/decorative" val="1"/>
              </a:ext>
            </a:extLst>
          </p:cNvPr>
          <p:cNvSpPr txBox="1"/>
          <p:nvPr/>
        </p:nvSpPr>
        <p:spPr>
          <a:xfrm>
            <a:off x="81862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TensorFlow</a:t>
            </a:r>
          </a:p>
        </p:txBody>
      </p:sp>
      <p:sp>
        <p:nvSpPr>
          <p:cNvPr id="324" name="TextBox 323">
            <a:extLst>
              <a:ext uri="{FF2B5EF4-FFF2-40B4-BE49-F238E27FC236}">
                <a16:creationId xmlns:a16="http://schemas.microsoft.com/office/drawing/2014/main" id="{3518497E-96B3-AA46-924F-13A1FA7A3861}"/>
              </a:ext>
              <a:ext uri="{C183D7F6-B498-43B3-948B-1728B52AA6E4}">
                <adec:decorative xmlns:adec="http://schemas.microsoft.com/office/drawing/2017/decorative" val="1"/>
              </a:ext>
            </a:extLst>
          </p:cNvPr>
          <p:cNvSpPr txBox="1"/>
          <p:nvPr/>
        </p:nvSpPr>
        <p:spPr>
          <a:xfrm>
            <a:off x="70165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PyTorch</a:t>
            </a:r>
          </a:p>
        </p:txBody>
      </p:sp>
      <p:sp>
        <p:nvSpPr>
          <p:cNvPr id="326" name="TextBox 325">
            <a:extLst>
              <a:ext uri="{FF2B5EF4-FFF2-40B4-BE49-F238E27FC236}">
                <a16:creationId xmlns:a16="http://schemas.microsoft.com/office/drawing/2014/main" id="{9C99857B-D0E9-5541-B344-3D4A71770C26}"/>
              </a:ext>
              <a:ext uri="{C183D7F6-B498-43B3-948B-1728B52AA6E4}">
                <adec:decorative xmlns:adec="http://schemas.microsoft.com/office/drawing/2017/decorative" val="1"/>
              </a:ext>
            </a:extLst>
          </p:cNvPr>
          <p:cNvSpPr txBox="1"/>
          <p:nvPr/>
        </p:nvSpPr>
        <p:spPr>
          <a:xfrm>
            <a:off x="10503816"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ONNX</a:t>
            </a:r>
          </a:p>
        </p:txBody>
      </p:sp>
      <p:sp>
        <p:nvSpPr>
          <p:cNvPr id="327" name="TextBox 326">
            <a:extLst>
              <a:ext uri="{FF2B5EF4-FFF2-40B4-BE49-F238E27FC236}">
                <a16:creationId xmlns:a16="http://schemas.microsoft.com/office/drawing/2014/main" id="{223BEFD3-8475-804B-9E60-EC107C3CEA59}"/>
              </a:ext>
              <a:ext uri="{C183D7F6-B498-43B3-948B-1728B52AA6E4}">
                <adec:decorative xmlns:adec="http://schemas.microsoft.com/office/drawing/2017/decorative" val="1"/>
              </a:ext>
            </a:extLst>
          </p:cNvPr>
          <p:cNvSpPr txBox="1"/>
          <p:nvPr/>
        </p:nvSpPr>
        <p:spPr>
          <a:xfrm>
            <a:off x="8580630" y="4670025"/>
            <a:ext cx="1289767"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Azure Machine Learning</a:t>
            </a:r>
          </a:p>
        </p:txBody>
      </p:sp>
      <p:sp>
        <p:nvSpPr>
          <p:cNvPr id="328" name="TextBox 327">
            <a:extLst>
              <a:ext uri="{FF2B5EF4-FFF2-40B4-BE49-F238E27FC236}">
                <a16:creationId xmlns:a16="http://schemas.microsoft.com/office/drawing/2014/main" id="{8A24BE48-743A-F342-9755-F6F712A4CB87}"/>
              </a:ext>
              <a:ext uri="{C183D7F6-B498-43B3-948B-1728B52AA6E4}">
                <adec:decorative xmlns:adec="http://schemas.microsoft.com/office/drawing/2017/decorative" val="1"/>
              </a:ext>
            </a:extLst>
          </p:cNvPr>
          <p:cNvSpPr txBox="1"/>
          <p:nvPr/>
        </p:nvSpPr>
        <p:spPr>
          <a:xfrm>
            <a:off x="9516682" y="1833602"/>
            <a:ext cx="738333"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Language</a:t>
            </a:r>
          </a:p>
        </p:txBody>
      </p:sp>
      <p:sp>
        <p:nvSpPr>
          <p:cNvPr id="329" name="TextBox 328">
            <a:extLst>
              <a:ext uri="{FF2B5EF4-FFF2-40B4-BE49-F238E27FC236}">
                <a16:creationId xmlns:a16="http://schemas.microsoft.com/office/drawing/2014/main" id="{FEAF1E1B-C59D-C243-A5BA-3C7AEE23C0AA}"/>
              </a:ext>
              <a:ext uri="{C183D7F6-B498-43B3-948B-1728B52AA6E4}">
                <adec:decorative xmlns:adec="http://schemas.microsoft.com/office/drawing/2017/decorative" val="1"/>
              </a:ext>
            </a:extLst>
          </p:cNvPr>
          <p:cNvSpPr txBox="1"/>
          <p:nvPr/>
        </p:nvSpPr>
        <p:spPr>
          <a:xfrm>
            <a:off x="83779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Speech</a:t>
            </a:r>
          </a:p>
        </p:txBody>
      </p:sp>
      <p:sp>
        <p:nvSpPr>
          <p:cNvPr id="330" name="Rounded Rectangular Callout 243">
            <a:extLst>
              <a:ext uri="{FF2B5EF4-FFF2-40B4-BE49-F238E27FC236}">
                <a16:creationId xmlns:a16="http://schemas.microsoft.com/office/drawing/2014/main" id="{47CC8142-C86B-B543-BBB1-2321634BE271}"/>
              </a:ext>
              <a:ext uri="{C183D7F6-B498-43B3-948B-1728B52AA6E4}">
                <adec:decorative xmlns:adec="http://schemas.microsoft.com/office/drawing/2017/decorative" val="1"/>
              </a:ext>
            </a:extLst>
          </p:cNvPr>
          <p:cNvSpPr/>
          <p:nvPr/>
        </p:nvSpPr>
        <p:spPr bwMode="auto">
          <a:xfrm>
            <a:off x="8563976" y="1504839"/>
            <a:ext cx="302457" cy="202647"/>
          </a:xfrm>
          <a:prstGeom prst="wedgeRoundRectCallout">
            <a:avLst>
              <a:gd name="adj1" fmla="val 30853"/>
              <a:gd name="adj2" fmla="val 79643"/>
              <a:gd name="adj3" fmla="val 16667"/>
            </a:avLst>
          </a:prstGeom>
          <a:noFill/>
          <a:ln w="12700" cap="flat" cmpd="sng" algn="ctr">
            <a:solidFill>
              <a:schemeClr val="tx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a:solidFill>
                  <a:srgbClr val="0078D4"/>
                </a:solidFill>
                <a:latin typeface="Segoe UI"/>
                <a:ea typeface="Segoe UI" pitchFamily="34" charset="0"/>
                <a:cs typeface="Segoe UI" pitchFamily="34" charset="0"/>
              </a:rPr>
              <a:t>…</a:t>
            </a:r>
          </a:p>
        </p:txBody>
      </p:sp>
      <p:sp>
        <p:nvSpPr>
          <p:cNvPr id="331" name="TextBox 330">
            <a:extLst>
              <a:ext uri="{FF2B5EF4-FFF2-40B4-BE49-F238E27FC236}">
                <a16:creationId xmlns:a16="http://schemas.microsoft.com/office/drawing/2014/main" id="{E3471ECE-1F10-C04B-A511-4D0F8AC8CC43}"/>
              </a:ext>
              <a:ext uri="{C183D7F6-B498-43B3-948B-1728B52AA6E4}">
                <adec:decorative xmlns:adec="http://schemas.microsoft.com/office/drawing/2017/decorative" val="1"/>
              </a:ext>
            </a:extLst>
          </p:cNvPr>
          <p:cNvSpPr txBox="1"/>
          <p:nvPr/>
        </p:nvSpPr>
        <p:spPr>
          <a:xfrm>
            <a:off x="10666281" y="1833602"/>
            <a:ext cx="729978"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Search</a:t>
            </a:r>
          </a:p>
        </p:txBody>
      </p:sp>
      <p:sp>
        <p:nvSpPr>
          <p:cNvPr id="332" name="TextBox 331">
            <a:extLst>
              <a:ext uri="{FF2B5EF4-FFF2-40B4-BE49-F238E27FC236}">
                <a16:creationId xmlns:a16="http://schemas.microsoft.com/office/drawing/2014/main" id="{5DD3E3CE-AEDB-394F-A341-88BAB74F7E8F}"/>
              </a:ext>
              <a:ext uri="{C183D7F6-B498-43B3-948B-1728B52AA6E4}">
                <adec:decorative xmlns:adec="http://schemas.microsoft.com/office/drawing/2017/decorative" val="1"/>
              </a:ext>
            </a:extLst>
          </p:cNvPr>
          <p:cNvSpPr txBox="1"/>
          <p:nvPr/>
        </p:nvSpPr>
        <p:spPr>
          <a:xfrm>
            <a:off x="72082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prstClr val="black"/>
                </a:solidFill>
                <a:latin typeface="Segoe UI Semibold" panose="020B0702040204020203" pitchFamily="34" charset="0"/>
                <a:cs typeface="Segoe UI Semibold" panose="020B0702040204020203" pitchFamily="34" charset="0"/>
              </a:rPr>
              <a:t>Vision</a:t>
            </a:r>
          </a:p>
        </p:txBody>
      </p:sp>
      <p:sp>
        <p:nvSpPr>
          <p:cNvPr id="334" name="Rectangle 333">
            <a:extLst>
              <a:ext uri="{FF2B5EF4-FFF2-40B4-BE49-F238E27FC236}">
                <a16:creationId xmlns:a16="http://schemas.microsoft.com/office/drawing/2014/main" id="{46DA568B-82DD-DD49-8430-542C3691E65A}"/>
              </a:ext>
              <a:ext uri="{C183D7F6-B498-43B3-948B-1728B52AA6E4}">
                <adec:decorative xmlns:adec="http://schemas.microsoft.com/office/drawing/2017/decorative" val="1"/>
              </a:ext>
            </a:extLst>
          </p:cNvPr>
          <p:cNvSpPr/>
          <p:nvPr/>
        </p:nvSpPr>
        <p:spPr bwMode="auto">
          <a:xfrm>
            <a:off x="619320" y="419650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prstClr val="black"/>
                </a:solidFill>
                <a:latin typeface="Segoe UI Semibold"/>
                <a:ea typeface="Segoe UI" pitchFamily="34" charset="0"/>
                <a:cs typeface="Segoe UI" pitchFamily="34" charset="0"/>
              </a:rPr>
              <a:t>Productive services</a:t>
            </a:r>
          </a:p>
          <a:p>
            <a:pPr defTabSz="914102" fontAlgn="base">
              <a:spcBef>
                <a:spcPct val="0"/>
              </a:spcBef>
              <a:spcAft>
                <a:spcPct val="0"/>
              </a:spcAft>
              <a:defRPr/>
            </a:pPr>
            <a:r>
              <a:rPr lang="en-US" sz="1372" kern="0">
                <a:solidFill>
                  <a:prstClr val="black"/>
                </a:solidFill>
                <a:latin typeface="Segoe UI"/>
                <a:cs typeface="Segoe UI" pitchFamily="34" charset="0"/>
              </a:rPr>
              <a:t>To empower data science and development teams</a:t>
            </a:r>
          </a:p>
        </p:txBody>
      </p:sp>
      <p:sp>
        <p:nvSpPr>
          <p:cNvPr id="335" name="Rectangle 334">
            <a:extLst>
              <a:ext uri="{FF2B5EF4-FFF2-40B4-BE49-F238E27FC236}">
                <a16:creationId xmlns:a16="http://schemas.microsoft.com/office/drawing/2014/main" id="{9860EE4C-580D-D84F-B598-C8DE0840A227}"/>
              </a:ext>
              <a:ext uri="{C183D7F6-B498-43B3-948B-1728B52AA6E4}">
                <adec:decorative xmlns:adec="http://schemas.microsoft.com/office/drawing/2017/decorative" val="1"/>
              </a:ext>
            </a:extLst>
          </p:cNvPr>
          <p:cNvSpPr/>
          <p:nvPr/>
        </p:nvSpPr>
        <p:spPr bwMode="auto">
          <a:xfrm>
            <a:off x="620668" y="518802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prstClr val="black"/>
                </a:solidFill>
                <a:latin typeface="Segoe UI Semibold"/>
                <a:ea typeface="Segoe UI" pitchFamily="34" charset="0"/>
                <a:cs typeface="Segoe UI" pitchFamily="34" charset="0"/>
              </a:rPr>
              <a:t>Powerful infrastructure</a:t>
            </a:r>
          </a:p>
          <a:p>
            <a:pPr defTabSz="914102" fontAlgn="base">
              <a:spcBef>
                <a:spcPct val="0"/>
              </a:spcBef>
              <a:spcAft>
                <a:spcPct val="0"/>
              </a:spcAft>
              <a:defRPr/>
            </a:pPr>
            <a:r>
              <a:rPr lang="en-US" sz="1372" kern="0">
                <a:solidFill>
                  <a:prstClr val="black"/>
                </a:solidFill>
                <a:latin typeface="Segoe UI"/>
                <a:cs typeface="Segoe UI" pitchFamily="34" charset="0"/>
              </a:rPr>
              <a:t>To accelerate deep learning</a:t>
            </a:r>
          </a:p>
        </p:txBody>
      </p:sp>
      <p:sp>
        <p:nvSpPr>
          <p:cNvPr id="337" name="Rectangle 336">
            <a:extLst>
              <a:ext uri="{FF2B5EF4-FFF2-40B4-BE49-F238E27FC236}">
                <a16:creationId xmlns:a16="http://schemas.microsoft.com/office/drawing/2014/main" id="{26B850BE-9B02-464E-AA20-0C2A53D82358}"/>
              </a:ext>
              <a:ext uri="{C183D7F6-B498-43B3-948B-1728B52AA6E4}">
                <adec:decorative xmlns:adec="http://schemas.microsoft.com/office/drawing/2017/decorative" val="1"/>
              </a:ext>
            </a:extLst>
          </p:cNvPr>
          <p:cNvSpPr/>
          <p:nvPr/>
        </p:nvSpPr>
        <p:spPr>
          <a:xfrm>
            <a:off x="9584124" y="3806672"/>
            <a:ext cx="603453" cy="135776"/>
          </a:xfrm>
          <a:prstGeom prst="rect">
            <a:avLst/>
          </a:prstGeom>
        </p:spPr>
        <p:txBody>
          <a:bodyPr wrap="none" lIns="0" tIns="0" rIns="0" bIns="0">
            <a:spAutoFit/>
          </a:bodyPr>
          <a:lstStyle/>
          <a:p>
            <a:pPr algn="ctr" defTabSz="896354">
              <a:defRPr/>
            </a:pPr>
            <a:r>
              <a:rPr lang="en-US" sz="882" err="1">
                <a:solidFill>
                  <a:prstClr val="black"/>
                </a:solidFill>
                <a:latin typeface="Segoe UI Semibold" panose="020B0702040204020203" pitchFamily="34" charset="0"/>
                <a:cs typeface="Segoe UI Semibold" panose="020B0702040204020203" pitchFamily="34" charset="0"/>
              </a:rPr>
              <a:t>Scikit</a:t>
            </a:r>
            <a:r>
              <a:rPr lang="en-US" sz="882">
                <a:solidFill>
                  <a:prstClr val="black"/>
                </a:solidFill>
                <a:latin typeface="Segoe UI Semibold" panose="020B0702040204020203" pitchFamily="34" charset="0"/>
                <a:cs typeface="Segoe UI Semibold" panose="020B0702040204020203" pitchFamily="34" charset="0"/>
              </a:rPr>
              <a:t>-Learn</a:t>
            </a:r>
          </a:p>
        </p:txBody>
      </p:sp>
      <p:sp>
        <p:nvSpPr>
          <p:cNvPr id="342" name="Rectangle 341">
            <a:extLst>
              <a:ext uri="{FF2B5EF4-FFF2-40B4-BE49-F238E27FC236}">
                <a16:creationId xmlns:a16="http://schemas.microsoft.com/office/drawing/2014/main" id="{2DB9A04C-4C29-B449-93D3-887CE39C4AB3}"/>
              </a:ext>
              <a:ext uri="{C183D7F6-B498-43B3-948B-1728B52AA6E4}">
                <adec:decorative xmlns:adec="http://schemas.microsoft.com/office/drawing/2017/decorative" val="1"/>
              </a:ext>
            </a:extLst>
          </p:cNvPr>
          <p:cNvSpPr/>
          <p:nvPr/>
        </p:nvSpPr>
        <p:spPr bwMode="auto">
          <a:xfrm>
            <a:off x="633649" y="226413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prstClr val="black"/>
                </a:solidFill>
                <a:latin typeface="Segoe UI Semibold"/>
                <a:ea typeface="Segoe UI" pitchFamily="34" charset="0"/>
                <a:cs typeface="Segoe UI" pitchFamily="34" charset="0"/>
              </a:rPr>
              <a:t>Familiar data science tools</a:t>
            </a:r>
          </a:p>
          <a:p>
            <a:pPr defTabSz="914102" fontAlgn="base">
              <a:spcBef>
                <a:spcPct val="0"/>
              </a:spcBef>
              <a:spcAft>
                <a:spcPct val="0"/>
              </a:spcAft>
              <a:defRPr/>
            </a:pPr>
            <a:r>
              <a:rPr lang="en-US" sz="1372" kern="0">
                <a:solidFill>
                  <a:prstClr val="black"/>
                </a:solidFill>
                <a:latin typeface="Segoe UI"/>
                <a:cs typeface="Segoe UI" pitchFamily="34" charset="0"/>
              </a:rPr>
              <a:t>To simplify model development </a:t>
            </a:r>
          </a:p>
        </p:txBody>
      </p:sp>
      <p:sp>
        <p:nvSpPr>
          <p:cNvPr id="348" name="eye_2">
            <a:extLst>
              <a:ext uri="{FF2B5EF4-FFF2-40B4-BE49-F238E27FC236}">
                <a16:creationId xmlns:a16="http://schemas.microsoft.com/office/drawing/2014/main" id="{E13AB9D6-3524-CD4A-AD57-75B409E6A1B8}"/>
              </a:ext>
              <a:ext uri="{C183D7F6-B498-43B3-948B-1728B52AA6E4}">
                <adec:decorative xmlns:adec="http://schemas.microsoft.com/office/drawing/2017/decorative" val="1"/>
              </a:ext>
            </a:extLst>
          </p:cNvPr>
          <p:cNvSpPr>
            <a:spLocks noChangeAspect="1" noEditPoints="1"/>
          </p:cNvSpPr>
          <p:nvPr/>
        </p:nvSpPr>
        <p:spPr bwMode="auto">
          <a:xfrm>
            <a:off x="7376672" y="1533379"/>
            <a:ext cx="334730" cy="185726"/>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pic>
        <p:nvPicPr>
          <p:cNvPr id="349" name="Graphic 569">
            <a:extLst>
              <a:ext uri="{FF2B5EF4-FFF2-40B4-BE49-F238E27FC236}">
                <a16:creationId xmlns:a16="http://schemas.microsoft.com/office/drawing/2014/main" id="{91D22486-A7E0-EC4F-AA1F-05C65C1B092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3096" y="1481995"/>
            <a:ext cx="311575" cy="288495"/>
          </a:xfrm>
          <a:prstGeom prst="rect">
            <a:avLst/>
          </a:prstGeom>
        </p:spPr>
      </p:pic>
      <p:sp>
        <p:nvSpPr>
          <p:cNvPr id="350" name="Freeform 5">
            <a:extLst>
              <a:ext uri="{FF2B5EF4-FFF2-40B4-BE49-F238E27FC236}">
                <a16:creationId xmlns:a16="http://schemas.microsoft.com/office/drawing/2014/main" id="{F26DCE81-F6CC-0749-9158-417D255C154C}"/>
              </a:ext>
              <a:ext uri="{C183D7F6-B498-43B3-948B-1728B52AA6E4}">
                <adec:decorative xmlns:adec="http://schemas.microsoft.com/office/drawing/2017/decorative" val="1"/>
              </a:ext>
            </a:extLst>
          </p:cNvPr>
          <p:cNvSpPr>
            <a:spLocks noChangeAspect="1" noEditPoints="1"/>
          </p:cNvSpPr>
          <p:nvPr/>
        </p:nvSpPr>
        <p:spPr bwMode="auto">
          <a:xfrm>
            <a:off x="10889258" y="1486944"/>
            <a:ext cx="284028" cy="2786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1A1A1A"/>
              </a:solidFill>
              <a:latin typeface="Segoe UI"/>
            </a:endParaRPr>
          </a:p>
        </p:txBody>
      </p:sp>
      <p:grpSp>
        <p:nvGrpSpPr>
          <p:cNvPr id="353" name="Group 352">
            <a:extLst>
              <a:ext uri="{FF2B5EF4-FFF2-40B4-BE49-F238E27FC236}">
                <a16:creationId xmlns:a16="http://schemas.microsoft.com/office/drawing/2014/main" id="{7C5AF341-4811-DF40-BDCD-F5A9FF7E3539}"/>
              </a:ext>
              <a:ext uri="{C183D7F6-B498-43B3-948B-1728B52AA6E4}">
                <adec:decorative xmlns:adec="http://schemas.microsoft.com/office/drawing/2017/decorative" val="1"/>
              </a:ext>
            </a:extLst>
          </p:cNvPr>
          <p:cNvGrpSpPr/>
          <p:nvPr/>
        </p:nvGrpSpPr>
        <p:grpSpPr>
          <a:xfrm>
            <a:off x="10805450" y="4305552"/>
            <a:ext cx="451643" cy="341417"/>
            <a:chOff x="7669747" y="4810232"/>
            <a:chExt cx="520064" cy="393139"/>
          </a:xfrm>
          <a:noFill/>
        </p:grpSpPr>
        <p:grpSp>
          <p:nvGrpSpPr>
            <p:cNvPr id="354" name="Group 4">
              <a:extLst>
                <a:ext uri="{FF2B5EF4-FFF2-40B4-BE49-F238E27FC236}">
                  <a16:creationId xmlns:a16="http://schemas.microsoft.com/office/drawing/2014/main" id="{8619E7E8-9753-9C4B-BB70-F17423848EFE}"/>
                </a:ext>
              </a:extLst>
            </p:cNvPr>
            <p:cNvGrpSpPr>
              <a:grpSpLocks noChangeAspect="1"/>
            </p:cNvGrpSpPr>
            <p:nvPr/>
          </p:nvGrpSpPr>
          <p:grpSpPr bwMode="auto">
            <a:xfrm>
              <a:off x="7669747" y="4810232"/>
              <a:ext cx="520064" cy="393139"/>
              <a:chOff x="3728" y="2083"/>
              <a:chExt cx="245" cy="174"/>
            </a:xfrm>
            <a:grpFill/>
          </p:grpSpPr>
          <p:sp>
            <p:nvSpPr>
              <p:cNvPr id="360" name="Rectangle 359">
                <a:extLst>
                  <a:ext uri="{FF2B5EF4-FFF2-40B4-BE49-F238E27FC236}">
                    <a16:creationId xmlns:a16="http://schemas.microsoft.com/office/drawing/2014/main" id="{CC4CC959-ABFD-7A4B-B726-96EE73FCDE79}"/>
                  </a:ext>
                </a:extLst>
              </p:cNvPr>
              <p:cNvSpPr>
                <a:spLocks noChangeArrowheads="1"/>
              </p:cNvSpPr>
              <p:nvPr/>
            </p:nvSpPr>
            <p:spPr bwMode="auto">
              <a:xfrm>
                <a:off x="3728" y="2083"/>
                <a:ext cx="245" cy="138"/>
              </a:xfrm>
              <a:prstGeom prst="rect">
                <a:avLst/>
              </a:prstGeom>
              <a:grpFill/>
              <a:ln w="1270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505050"/>
                  </a:solidFill>
                  <a:latin typeface="Segoe UI Semilight"/>
                </a:endParaRPr>
              </a:p>
            </p:txBody>
          </p:sp>
          <p:sp>
            <p:nvSpPr>
              <p:cNvPr id="361" name="Line 7">
                <a:extLst>
                  <a:ext uri="{FF2B5EF4-FFF2-40B4-BE49-F238E27FC236}">
                    <a16:creationId xmlns:a16="http://schemas.microsoft.com/office/drawing/2014/main" id="{45A0DC86-EBC8-AA48-9E88-F8EA8C31851E}"/>
                  </a:ext>
                </a:extLst>
              </p:cNvPr>
              <p:cNvSpPr>
                <a:spLocks noChangeShapeType="1"/>
              </p:cNvSpPr>
              <p:nvPr/>
            </p:nvSpPr>
            <p:spPr bwMode="auto">
              <a:xfrm>
                <a:off x="3850" y="2221"/>
                <a:ext cx="0" cy="36"/>
              </a:xfrm>
              <a:prstGeom prst="line">
                <a:avLst/>
              </a:prstGeom>
              <a:grpFill/>
              <a:ln w="1270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505050"/>
                  </a:solidFill>
                  <a:latin typeface="Segoe UI Semilight"/>
                </a:endParaRPr>
              </a:p>
            </p:txBody>
          </p:sp>
          <p:sp>
            <p:nvSpPr>
              <p:cNvPr id="362" name="Line 8">
                <a:extLst>
                  <a:ext uri="{FF2B5EF4-FFF2-40B4-BE49-F238E27FC236}">
                    <a16:creationId xmlns:a16="http://schemas.microsoft.com/office/drawing/2014/main" id="{051D002F-4D41-6549-8F96-07AF6689D731}"/>
                  </a:ext>
                </a:extLst>
              </p:cNvPr>
              <p:cNvSpPr>
                <a:spLocks noChangeShapeType="1"/>
              </p:cNvSpPr>
              <p:nvPr/>
            </p:nvSpPr>
            <p:spPr bwMode="auto">
              <a:xfrm>
                <a:off x="3808" y="2257"/>
                <a:ext cx="86" cy="0"/>
              </a:xfrm>
              <a:prstGeom prst="line">
                <a:avLst/>
              </a:prstGeom>
              <a:grpFill/>
              <a:ln w="12700" cap="rnd">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505050"/>
                  </a:solidFill>
                  <a:latin typeface="Segoe UI Semilight"/>
                </a:endParaRPr>
              </a:p>
            </p:txBody>
          </p:sp>
        </p:grpSp>
        <p:grpSp>
          <p:nvGrpSpPr>
            <p:cNvPr id="355" name="Group 354">
              <a:extLst>
                <a:ext uri="{FF2B5EF4-FFF2-40B4-BE49-F238E27FC236}">
                  <a16:creationId xmlns:a16="http://schemas.microsoft.com/office/drawing/2014/main" id="{CC12EAA2-0927-354C-8C3A-E8873B55B598}"/>
                </a:ext>
              </a:extLst>
            </p:cNvPr>
            <p:cNvGrpSpPr/>
            <p:nvPr/>
          </p:nvGrpSpPr>
          <p:grpSpPr>
            <a:xfrm>
              <a:off x="7857378" y="4871216"/>
              <a:ext cx="164327" cy="180784"/>
              <a:chOff x="5834040" y="2879832"/>
              <a:chExt cx="279258" cy="307228"/>
            </a:xfrm>
            <a:grpFill/>
          </p:grpSpPr>
          <p:sp>
            <p:nvSpPr>
              <p:cNvPr id="356" name="Freeform: Shape 843">
                <a:extLst>
                  <a:ext uri="{FF2B5EF4-FFF2-40B4-BE49-F238E27FC236}">
                    <a16:creationId xmlns:a16="http://schemas.microsoft.com/office/drawing/2014/main" id="{62279BB4-75DA-1040-90E7-61174BCDC0BE}"/>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7" name="Straight Connector 356">
                <a:extLst>
                  <a:ext uri="{FF2B5EF4-FFF2-40B4-BE49-F238E27FC236}">
                    <a16:creationId xmlns:a16="http://schemas.microsoft.com/office/drawing/2014/main" id="{7B575B5A-FA55-5645-AA67-46422F3239AF}"/>
                  </a:ext>
                </a:extLst>
              </p:cNvPr>
              <p:cNvCxnSpPr>
                <a:cxnSpLocks/>
              </p:cNvCxnSpPr>
              <p:nvPr/>
            </p:nvCxnSpPr>
            <p:spPr>
              <a:xfrm>
                <a:off x="5834046" y="2956449"/>
                <a:ext cx="139620" cy="76997"/>
              </a:xfrm>
              <a:prstGeom prst="line">
                <a:avLst/>
              </a:prstGeom>
              <a:grpFill/>
              <a:ln w="12700" cap="flat" cmpd="sng" algn="ctr">
                <a:solidFill>
                  <a:schemeClr val="tx2"/>
                </a:solidFill>
                <a:prstDash val="solid"/>
                <a:headEnd type="none"/>
                <a:tailEnd type="none"/>
              </a:ln>
              <a:effectLst/>
            </p:spPr>
          </p:cxnSp>
          <p:cxnSp>
            <p:nvCxnSpPr>
              <p:cNvPr id="358" name="Straight Connector 357">
                <a:extLst>
                  <a:ext uri="{FF2B5EF4-FFF2-40B4-BE49-F238E27FC236}">
                    <a16:creationId xmlns:a16="http://schemas.microsoft.com/office/drawing/2014/main" id="{DE1B8845-683D-6A47-A6F0-8C501111CA56}"/>
                  </a:ext>
                </a:extLst>
              </p:cNvPr>
              <p:cNvCxnSpPr>
                <a:cxnSpLocks/>
              </p:cNvCxnSpPr>
              <p:nvPr/>
            </p:nvCxnSpPr>
            <p:spPr>
              <a:xfrm flipV="1">
                <a:off x="5973659" y="2956449"/>
                <a:ext cx="139630" cy="76997"/>
              </a:xfrm>
              <a:prstGeom prst="line">
                <a:avLst/>
              </a:prstGeom>
              <a:grpFill/>
              <a:ln w="12700" cap="flat" cmpd="sng" algn="ctr">
                <a:solidFill>
                  <a:schemeClr val="tx2"/>
                </a:solidFill>
                <a:prstDash val="solid"/>
                <a:headEnd type="none"/>
                <a:tailEnd type="none"/>
              </a:ln>
              <a:effectLst/>
            </p:spPr>
          </p:cxnSp>
          <p:cxnSp>
            <p:nvCxnSpPr>
              <p:cNvPr id="359" name="Straight Connector 358">
                <a:extLst>
                  <a:ext uri="{FF2B5EF4-FFF2-40B4-BE49-F238E27FC236}">
                    <a16:creationId xmlns:a16="http://schemas.microsoft.com/office/drawing/2014/main" id="{F1C7749B-1438-6B49-9A0E-2B01EB7AE191}"/>
                  </a:ext>
                </a:extLst>
              </p:cNvPr>
              <p:cNvCxnSpPr>
                <a:cxnSpLocks/>
              </p:cNvCxnSpPr>
              <p:nvPr/>
            </p:nvCxnSpPr>
            <p:spPr>
              <a:xfrm flipV="1">
                <a:off x="5973664" y="3033446"/>
                <a:ext cx="0" cy="153614"/>
              </a:xfrm>
              <a:prstGeom prst="line">
                <a:avLst/>
              </a:prstGeom>
              <a:grpFill/>
              <a:ln w="12700" cap="flat" cmpd="sng" algn="ctr">
                <a:solidFill>
                  <a:schemeClr val="tx2"/>
                </a:solidFill>
                <a:prstDash val="solid"/>
                <a:headEnd type="none"/>
                <a:tailEnd type="none"/>
              </a:ln>
              <a:effectLst/>
            </p:spPr>
          </p:cxnSp>
        </p:grpSp>
      </p:grpSp>
      <p:grpSp>
        <p:nvGrpSpPr>
          <p:cNvPr id="363" name="Group 362">
            <a:extLst>
              <a:ext uri="{FF2B5EF4-FFF2-40B4-BE49-F238E27FC236}">
                <a16:creationId xmlns:a16="http://schemas.microsoft.com/office/drawing/2014/main" id="{1E2E89C3-D341-2D45-B83A-0D99BD51A158}"/>
              </a:ext>
              <a:ext uri="{C183D7F6-B498-43B3-948B-1728B52AA6E4}">
                <adec:decorative xmlns:adec="http://schemas.microsoft.com/office/drawing/2017/decorative" val="1"/>
              </a:ext>
            </a:extLst>
          </p:cNvPr>
          <p:cNvGrpSpPr/>
          <p:nvPr/>
        </p:nvGrpSpPr>
        <p:grpSpPr>
          <a:xfrm>
            <a:off x="9068574" y="4308447"/>
            <a:ext cx="313880" cy="335627"/>
            <a:chOff x="8882196" y="3721867"/>
            <a:chExt cx="285941" cy="305752"/>
          </a:xfrm>
          <a:solidFill>
            <a:schemeClr val="bg1"/>
          </a:solidFill>
        </p:grpSpPr>
        <p:sp>
          <p:nvSpPr>
            <p:cNvPr id="364" name="Rectangle 363">
              <a:extLst>
                <a:ext uri="{FF2B5EF4-FFF2-40B4-BE49-F238E27FC236}">
                  <a16:creationId xmlns:a16="http://schemas.microsoft.com/office/drawing/2014/main" id="{150FE938-C329-C24D-AB07-989A65E4EE8E}"/>
                </a:ext>
              </a:extLst>
            </p:cNvPr>
            <p:cNvSpPr/>
            <p:nvPr/>
          </p:nvSpPr>
          <p:spPr bwMode="auto">
            <a:xfrm>
              <a:off x="8901347" y="3950022"/>
              <a:ext cx="247639" cy="77597"/>
            </a:xfrm>
            <a:prstGeom prst="rect">
              <a:avLst/>
            </a:prstGeom>
            <a:grpFill/>
            <a:ln w="12700" cap="flat" cmpd="sng" algn="ctr">
              <a:solidFill>
                <a:schemeClr val="tx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cs typeface="Segoe UI" pitchFamily="34" charset="0"/>
              </a:endParaRPr>
            </a:p>
          </p:txBody>
        </p:sp>
        <p:sp>
          <p:nvSpPr>
            <p:cNvPr id="365" name="Freeform 123">
              <a:extLst>
                <a:ext uri="{FF2B5EF4-FFF2-40B4-BE49-F238E27FC236}">
                  <a16:creationId xmlns:a16="http://schemas.microsoft.com/office/drawing/2014/main" id="{A6824FBA-7F66-E748-B108-42F53BB60176}"/>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tx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366" name="Freeform 124">
              <a:extLst>
                <a:ext uri="{FF2B5EF4-FFF2-40B4-BE49-F238E27FC236}">
                  <a16:creationId xmlns:a16="http://schemas.microsoft.com/office/drawing/2014/main" id="{AD34904F-BE34-D545-83A3-0553FFA3060F}"/>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tx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cs typeface="Segoe UI" pitchFamily="34" charset="0"/>
              </a:endParaRPr>
            </a:p>
          </p:txBody>
        </p:sp>
      </p:grpSp>
      <p:grpSp>
        <p:nvGrpSpPr>
          <p:cNvPr id="367" name="Group 366">
            <a:extLst>
              <a:ext uri="{FF2B5EF4-FFF2-40B4-BE49-F238E27FC236}">
                <a16:creationId xmlns:a16="http://schemas.microsoft.com/office/drawing/2014/main" id="{A8662255-789F-FA44-BE4D-5F4B12E6A60B}"/>
              </a:ext>
              <a:ext uri="{C183D7F6-B498-43B3-948B-1728B52AA6E4}">
                <adec:decorative xmlns:adec="http://schemas.microsoft.com/office/drawing/2017/decorative" val="1"/>
              </a:ext>
            </a:extLst>
          </p:cNvPr>
          <p:cNvGrpSpPr/>
          <p:nvPr/>
        </p:nvGrpSpPr>
        <p:grpSpPr>
          <a:xfrm>
            <a:off x="7391013" y="4320283"/>
            <a:ext cx="306052" cy="311951"/>
            <a:chOff x="7158422" y="1607015"/>
            <a:chExt cx="2726357" cy="2778898"/>
          </a:xfrm>
          <a:solidFill>
            <a:schemeClr val="bg1"/>
          </a:solidFill>
        </p:grpSpPr>
        <p:sp>
          <p:nvSpPr>
            <p:cNvPr id="368" name="Freeform 290">
              <a:extLst>
                <a:ext uri="{FF2B5EF4-FFF2-40B4-BE49-F238E27FC236}">
                  <a16:creationId xmlns:a16="http://schemas.microsoft.com/office/drawing/2014/main" id="{8ED968ED-85C0-3746-8CEF-6FAB22DCE22F}"/>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Arial" charset="0"/>
                <a:ea typeface="Arial" charset="0"/>
                <a:cs typeface="Arial" charset="0"/>
              </a:endParaRPr>
            </a:p>
          </p:txBody>
        </p:sp>
        <p:sp>
          <p:nvSpPr>
            <p:cNvPr id="369" name="Diamond 368">
              <a:extLst>
                <a:ext uri="{FF2B5EF4-FFF2-40B4-BE49-F238E27FC236}">
                  <a16:creationId xmlns:a16="http://schemas.microsoft.com/office/drawing/2014/main" id="{A82F1666-68EC-5E44-9C47-B9B5B37E64B5}"/>
                </a:ext>
              </a:extLst>
            </p:cNvPr>
            <p:cNvSpPr/>
            <p:nvPr/>
          </p:nvSpPr>
          <p:spPr bwMode="auto">
            <a:xfrm>
              <a:off x="7158422" y="25214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0" name="Freeform 292">
              <a:extLst>
                <a:ext uri="{FF2B5EF4-FFF2-40B4-BE49-F238E27FC236}">
                  <a16:creationId xmlns:a16="http://schemas.microsoft.com/office/drawing/2014/main" id="{132E9064-27DF-9D4A-956B-AAE1720859B3}"/>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tx2"/>
              </a:solidFill>
              <a:bevel/>
              <a:headEnd/>
              <a:tailEnd/>
            </a:ln>
            <a:effectLst/>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prstClr val="black"/>
                </a:solidFill>
                <a:latin typeface="Arial" charset="0"/>
                <a:ea typeface="Arial" charset="0"/>
                <a:cs typeface="Arial" charset="0"/>
              </a:endParaRPr>
            </a:p>
          </p:txBody>
        </p:sp>
        <p:sp>
          <p:nvSpPr>
            <p:cNvPr id="371" name="Diamond 370">
              <a:extLst>
                <a:ext uri="{FF2B5EF4-FFF2-40B4-BE49-F238E27FC236}">
                  <a16:creationId xmlns:a16="http://schemas.microsoft.com/office/drawing/2014/main" id="{7D4B6AE1-8261-C84B-ADC4-4A2AB59EA4A2}"/>
                </a:ext>
              </a:extLst>
            </p:cNvPr>
            <p:cNvSpPr/>
            <p:nvPr/>
          </p:nvSpPr>
          <p:spPr bwMode="auto">
            <a:xfrm>
              <a:off x="7158422" y="1607015"/>
              <a:ext cx="2726357" cy="1414112"/>
            </a:xfrm>
            <a:prstGeom prst="diamond">
              <a:avLst/>
            </a:prstGeom>
            <a:grpFill/>
            <a:ln w="12700" cap="flat" cmpd="sng" algn="ctr">
              <a:solidFill>
                <a:schemeClr val="tx2"/>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72" name="chip">
            <a:extLst>
              <a:ext uri="{FF2B5EF4-FFF2-40B4-BE49-F238E27FC236}">
                <a16:creationId xmlns:a16="http://schemas.microsoft.com/office/drawing/2014/main" id="{23D1DA97-586F-E04B-B1A6-F496D26A0979}"/>
              </a:ext>
              <a:ext uri="{C183D7F6-B498-43B3-948B-1728B52AA6E4}">
                <adec:decorative xmlns:adec="http://schemas.microsoft.com/office/drawing/2017/decorative" val="1"/>
              </a:ext>
            </a:extLst>
          </p:cNvPr>
          <p:cNvSpPr>
            <a:spLocks noChangeAspect="1" noEditPoints="1"/>
          </p:cNvSpPr>
          <p:nvPr/>
        </p:nvSpPr>
        <p:spPr bwMode="auto">
          <a:xfrm>
            <a:off x="7400864" y="5332437"/>
            <a:ext cx="286349" cy="29226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0078D4"/>
              </a:solidFill>
              <a:latin typeface="Segoe UI Semilight"/>
            </a:endParaRPr>
          </a:p>
        </p:txBody>
      </p:sp>
      <p:sp>
        <p:nvSpPr>
          <p:cNvPr id="373" name="TextBox 372">
            <a:extLst>
              <a:ext uri="{FF2B5EF4-FFF2-40B4-BE49-F238E27FC236}">
                <a16:creationId xmlns:a16="http://schemas.microsoft.com/office/drawing/2014/main" id="{ECF38035-A7B3-0D49-97BD-A9E8D2C04B1E}"/>
              </a:ext>
              <a:ext uri="{C183D7F6-B498-43B3-948B-1728B52AA6E4}">
                <adec:decorative xmlns:adec="http://schemas.microsoft.com/office/drawing/2017/decorative" val="1"/>
              </a:ext>
            </a:extLst>
          </p:cNvPr>
          <p:cNvSpPr txBox="1"/>
          <p:nvPr/>
        </p:nvSpPr>
        <p:spPr>
          <a:xfrm>
            <a:off x="7015644" y="5776021"/>
            <a:ext cx="1056785"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prstClr val="black"/>
                </a:solidFill>
              </a:rPr>
              <a:t>CPU</a:t>
            </a:r>
          </a:p>
        </p:txBody>
      </p:sp>
      <p:grpSp>
        <p:nvGrpSpPr>
          <p:cNvPr id="374" name="Group 373">
            <a:extLst>
              <a:ext uri="{FF2B5EF4-FFF2-40B4-BE49-F238E27FC236}">
                <a16:creationId xmlns:a16="http://schemas.microsoft.com/office/drawing/2014/main" id="{ECD0B258-FAED-DD4B-9AFB-DF5E75A0AFFC}"/>
              </a:ext>
              <a:ext uri="{C183D7F6-B498-43B3-948B-1728B52AA6E4}">
                <adec:decorative xmlns:adec="http://schemas.microsoft.com/office/drawing/2017/decorative" val="1"/>
              </a:ext>
            </a:extLst>
          </p:cNvPr>
          <p:cNvGrpSpPr>
            <a:grpSpLocks noChangeAspect="1"/>
          </p:cNvGrpSpPr>
          <p:nvPr/>
        </p:nvGrpSpPr>
        <p:grpSpPr>
          <a:xfrm>
            <a:off x="9073924" y="5381856"/>
            <a:ext cx="303184" cy="193426"/>
            <a:chOff x="5842028" y="2023300"/>
            <a:chExt cx="518306" cy="330673"/>
          </a:xfrm>
        </p:grpSpPr>
        <p:sp>
          <p:nvSpPr>
            <p:cNvPr id="375" name="Rectangle: Single Corner Rounded 196">
              <a:extLst>
                <a:ext uri="{FF2B5EF4-FFF2-40B4-BE49-F238E27FC236}">
                  <a16:creationId xmlns:a16="http://schemas.microsoft.com/office/drawing/2014/main" id="{8BE8EDEE-AF29-8E44-96ED-948366935879}"/>
                </a:ext>
              </a:extLst>
            </p:cNvPr>
            <p:cNvSpPr/>
            <p:nvPr/>
          </p:nvSpPr>
          <p:spPr bwMode="auto">
            <a:xfrm>
              <a:off x="5842028" y="2023300"/>
              <a:ext cx="518306" cy="284908"/>
            </a:xfrm>
            <a:prstGeom prst="round1Rect">
              <a:avLst>
                <a:gd name="adj" fmla="val 19322"/>
              </a:avLst>
            </a:prstGeom>
            <a:noFill/>
            <a:ln w="12700" cap="sq">
              <a:solidFill>
                <a:schemeClr val="tx2"/>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0078D4"/>
                </a:solidFill>
                <a:latin typeface="Segoe UI Semilight"/>
              </a:endParaRPr>
            </a:p>
          </p:txBody>
        </p:sp>
        <p:grpSp>
          <p:nvGrpSpPr>
            <p:cNvPr id="376" name="Group 375">
              <a:extLst>
                <a:ext uri="{FF2B5EF4-FFF2-40B4-BE49-F238E27FC236}">
                  <a16:creationId xmlns:a16="http://schemas.microsoft.com/office/drawing/2014/main" id="{DAF4B8D9-F8AB-2840-AC59-4146B440E7B2}"/>
                </a:ext>
              </a:extLst>
            </p:cNvPr>
            <p:cNvGrpSpPr/>
            <p:nvPr/>
          </p:nvGrpSpPr>
          <p:grpSpPr>
            <a:xfrm>
              <a:off x="5886781" y="2308208"/>
              <a:ext cx="423110" cy="45765"/>
              <a:chOff x="2805041" y="5363936"/>
              <a:chExt cx="937405" cy="125178"/>
            </a:xfrm>
          </p:grpSpPr>
          <p:grpSp>
            <p:nvGrpSpPr>
              <p:cNvPr id="379" name="Group 378">
                <a:extLst>
                  <a:ext uri="{FF2B5EF4-FFF2-40B4-BE49-F238E27FC236}">
                    <a16:creationId xmlns:a16="http://schemas.microsoft.com/office/drawing/2014/main" id="{8B2E7002-5956-EB4E-9297-03A4F9874721}"/>
                  </a:ext>
                </a:extLst>
              </p:cNvPr>
              <p:cNvGrpSpPr/>
              <p:nvPr/>
            </p:nvGrpSpPr>
            <p:grpSpPr>
              <a:xfrm>
                <a:off x="2805041" y="5363936"/>
                <a:ext cx="304800" cy="125178"/>
                <a:chOff x="685111" y="5810249"/>
                <a:chExt cx="304800" cy="356348"/>
              </a:xfrm>
            </p:grpSpPr>
            <p:cxnSp>
              <p:nvCxnSpPr>
                <p:cNvPr id="384" name="Straight Connector 383">
                  <a:extLst>
                    <a:ext uri="{FF2B5EF4-FFF2-40B4-BE49-F238E27FC236}">
                      <a16:creationId xmlns:a16="http://schemas.microsoft.com/office/drawing/2014/main" id="{48EF0BBF-85BB-7F46-BB2B-0D27DCEFD5C8}"/>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5" name="Straight Connector 384">
                  <a:extLst>
                    <a:ext uri="{FF2B5EF4-FFF2-40B4-BE49-F238E27FC236}">
                      <a16:creationId xmlns:a16="http://schemas.microsoft.com/office/drawing/2014/main" id="{77F2AADD-C137-AD48-9611-6691A88AA685}"/>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6" name="Straight Connector 385">
                  <a:extLst>
                    <a:ext uri="{FF2B5EF4-FFF2-40B4-BE49-F238E27FC236}">
                      <a16:creationId xmlns:a16="http://schemas.microsoft.com/office/drawing/2014/main" id="{450D47E9-CD74-7545-B264-8E351612EE7E}"/>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nvGrpSpPr>
              <p:cNvPr id="380" name="Group 379">
                <a:extLst>
                  <a:ext uri="{FF2B5EF4-FFF2-40B4-BE49-F238E27FC236}">
                    <a16:creationId xmlns:a16="http://schemas.microsoft.com/office/drawing/2014/main" id="{D90CE3C3-74A4-964E-815C-306B22B041C8}"/>
                  </a:ext>
                </a:extLst>
              </p:cNvPr>
              <p:cNvGrpSpPr/>
              <p:nvPr/>
            </p:nvGrpSpPr>
            <p:grpSpPr>
              <a:xfrm>
                <a:off x="3437646" y="5363936"/>
                <a:ext cx="304800" cy="125178"/>
                <a:chOff x="685111" y="5810249"/>
                <a:chExt cx="304800" cy="356348"/>
              </a:xfrm>
            </p:grpSpPr>
            <p:cxnSp>
              <p:nvCxnSpPr>
                <p:cNvPr id="381" name="Straight Connector 380">
                  <a:extLst>
                    <a:ext uri="{FF2B5EF4-FFF2-40B4-BE49-F238E27FC236}">
                      <a16:creationId xmlns:a16="http://schemas.microsoft.com/office/drawing/2014/main" id="{C528464A-763B-5442-95E1-D198C53D64BD}"/>
                    </a:ext>
                  </a:extLst>
                </p:cNvPr>
                <p:cNvCxnSpPr/>
                <p:nvPr/>
              </p:nvCxnSpPr>
              <p:spPr>
                <a:xfrm>
                  <a:off x="685111" y="5810249"/>
                  <a:ext cx="0" cy="356348"/>
                </a:xfrm>
                <a:prstGeom prst="line">
                  <a:avLst/>
                </a:prstGeom>
                <a:noFill/>
                <a:ln w="12700" cap="sq">
                  <a:solidFill>
                    <a:schemeClr val="tx2"/>
                  </a:solidFill>
                  <a:prstDash val="solid"/>
                  <a:miter lim="800000"/>
                  <a:headEnd/>
                  <a:tailEnd/>
                </a:ln>
              </p:spPr>
            </p:cxnSp>
            <p:cxnSp>
              <p:nvCxnSpPr>
                <p:cNvPr id="382" name="Straight Connector 381">
                  <a:extLst>
                    <a:ext uri="{FF2B5EF4-FFF2-40B4-BE49-F238E27FC236}">
                      <a16:creationId xmlns:a16="http://schemas.microsoft.com/office/drawing/2014/main" id="{7CC8009D-BDE5-1941-9269-97C86FE18A13}"/>
                    </a:ext>
                  </a:extLst>
                </p:cNvPr>
                <p:cNvCxnSpPr/>
                <p:nvPr/>
              </p:nvCxnSpPr>
              <p:spPr>
                <a:xfrm>
                  <a:off x="837511" y="5810249"/>
                  <a:ext cx="0" cy="356348"/>
                </a:xfrm>
                <a:prstGeom prst="line">
                  <a:avLst/>
                </a:prstGeom>
                <a:noFill/>
                <a:ln w="12700" cap="sq">
                  <a:solidFill>
                    <a:schemeClr val="tx2"/>
                  </a:solidFill>
                  <a:prstDash val="solid"/>
                  <a:miter lim="800000"/>
                  <a:headEnd/>
                  <a:tailEnd/>
                </a:ln>
              </p:spPr>
            </p:cxnSp>
            <p:cxnSp>
              <p:nvCxnSpPr>
                <p:cNvPr id="383" name="Straight Connector 382">
                  <a:extLst>
                    <a:ext uri="{FF2B5EF4-FFF2-40B4-BE49-F238E27FC236}">
                      <a16:creationId xmlns:a16="http://schemas.microsoft.com/office/drawing/2014/main" id="{050D968A-338F-2448-99E3-6A2A45C4413D}"/>
                    </a:ext>
                  </a:extLst>
                </p:cNvPr>
                <p:cNvCxnSpPr/>
                <p:nvPr/>
              </p:nvCxnSpPr>
              <p:spPr>
                <a:xfrm>
                  <a:off x="989911" y="5810249"/>
                  <a:ext cx="0" cy="356348"/>
                </a:xfrm>
                <a:prstGeom prst="line">
                  <a:avLst/>
                </a:prstGeom>
                <a:noFill/>
                <a:ln w="12700" cap="sq">
                  <a:solidFill>
                    <a:schemeClr val="tx2"/>
                  </a:solidFill>
                  <a:prstDash val="solid"/>
                  <a:miter lim="800000"/>
                  <a:headEnd/>
                  <a:tailEnd/>
                </a:ln>
              </p:spPr>
            </p:cxnSp>
          </p:grpSp>
        </p:grpSp>
        <p:sp>
          <p:nvSpPr>
            <p:cNvPr id="377" name="Oval 376">
              <a:extLst>
                <a:ext uri="{FF2B5EF4-FFF2-40B4-BE49-F238E27FC236}">
                  <a16:creationId xmlns:a16="http://schemas.microsoft.com/office/drawing/2014/main" id="{1FA877B7-FA09-E541-B187-BF097DB59FEF}"/>
                </a:ext>
              </a:extLst>
            </p:cNvPr>
            <p:cNvSpPr/>
            <p:nvPr/>
          </p:nvSpPr>
          <p:spPr bwMode="auto">
            <a:xfrm>
              <a:off x="6135172" y="2083744"/>
              <a:ext cx="158117" cy="164020"/>
            </a:xfrm>
            <a:prstGeom prst="ellipse">
              <a:avLst/>
            </a:prstGeom>
            <a:noFill/>
            <a:ln w="12700" cap="sq">
              <a:solidFill>
                <a:schemeClr val="tx2"/>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0078D4"/>
                </a:solidFill>
                <a:latin typeface="Segoe UI Semilight"/>
              </a:endParaRPr>
            </a:p>
          </p:txBody>
        </p:sp>
        <p:sp>
          <p:nvSpPr>
            <p:cNvPr id="378" name="Rectangle 377">
              <a:extLst>
                <a:ext uri="{FF2B5EF4-FFF2-40B4-BE49-F238E27FC236}">
                  <a16:creationId xmlns:a16="http://schemas.microsoft.com/office/drawing/2014/main" id="{35935E21-27CA-1B4F-97D4-73B170F21D95}"/>
                </a:ext>
              </a:extLst>
            </p:cNvPr>
            <p:cNvSpPr/>
            <p:nvPr/>
          </p:nvSpPr>
          <p:spPr bwMode="auto">
            <a:xfrm>
              <a:off x="5911951" y="2129519"/>
              <a:ext cx="156176" cy="80034"/>
            </a:xfrm>
            <a:prstGeom prst="rect">
              <a:avLst/>
            </a:prstGeom>
            <a:noFill/>
            <a:ln w="12700" cap="sq">
              <a:solidFill>
                <a:schemeClr val="tx2"/>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0078D4"/>
                </a:solidFill>
                <a:latin typeface="Segoe UI Semilight"/>
              </a:endParaRPr>
            </a:p>
          </p:txBody>
        </p:sp>
      </p:grpSp>
      <p:sp>
        <p:nvSpPr>
          <p:cNvPr id="387" name="TextBox 386">
            <a:extLst>
              <a:ext uri="{FF2B5EF4-FFF2-40B4-BE49-F238E27FC236}">
                <a16:creationId xmlns:a16="http://schemas.microsoft.com/office/drawing/2014/main" id="{7243C1C6-D2B6-474E-8F4B-351695F0A6F3}"/>
              </a:ext>
              <a:ext uri="{C183D7F6-B498-43B3-948B-1728B52AA6E4}">
                <adec:decorative xmlns:adec="http://schemas.microsoft.com/office/drawing/2017/decorative" val="1"/>
              </a:ext>
            </a:extLst>
          </p:cNvPr>
          <p:cNvSpPr txBox="1"/>
          <p:nvPr/>
        </p:nvSpPr>
        <p:spPr>
          <a:xfrm>
            <a:off x="8351593" y="5776021"/>
            <a:ext cx="1747842"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prstClr val="black"/>
                </a:solidFill>
              </a:rPr>
              <a:t>GPU</a:t>
            </a:r>
          </a:p>
        </p:txBody>
      </p:sp>
      <p:grpSp>
        <p:nvGrpSpPr>
          <p:cNvPr id="388" name="Group 387">
            <a:extLst>
              <a:ext uri="{FF2B5EF4-FFF2-40B4-BE49-F238E27FC236}">
                <a16:creationId xmlns:a16="http://schemas.microsoft.com/office/drawing/2014/main" id="{78961171-6746-1C41-8F46-AFF0E650467B}"/>
              </a:ext>
              <a:ext uri="{C183D7F6-B498-43B3-948B-1728B52AA6E4}">
                <adec:decorative xmlns:adec="http://schemas.microsoft.com/office/drawing/2017/decorative" val="1"/>
              </a:ext>
            </a:extLst>
          </p:cNvPr>
          <p:cNvGrpSpPr>
            <a:grpSpLocks noChangeAspect="1"/>
          </p:cNvGrpSpPr>
          <p:nvPr/>
        </p:nvGrpSpPr>
        <p:grpSpPr>
          <a:xfrm>
            <a:off x="10885140" y="5332437"/>
            <a:ext cx="292264" cy="292264"/>
            <a:chOff x="10035278" y="3218678"/>
            <a:chExt cx="247374" cy="247374"/>
          </a:xfrm>
        </p:grpSpPr>
        <p:grpSp>
          <p:nvGrpSpPr>
            <p:cNvPr id="389" name="Group 388">
              <a:extLst>
                <a:ext uri="{FF2B5EF4-FFF2-40B4-BE49-F238E27FC236}">
                  <a16:creationId xmlns:a16="http://schemas.microsoft.com/office/drawing/2014/main" id="{14B02F99-FBA6-CA42-AAC5-9FAA640B311B}"/>
                </a:ext>
              </a:extLst>
            </p:cNvPr>
            <p:cNvGrpSpPr/>
            <p:nvPr/>
          </p:nvGrpSpPr>
          <p:grpSpPr>
            <a:xfrm>
              <a:off x="10035278" y="3218678"/>
              <a:ext cx="247374" cy="247374"/>
              <a:chOff x="3485441" y="4505566"/>
              <a:chExt cx="712494" cy="712494"/>
            </a:xfrm>
          </p:grpSpPr>
          <p:sp>
            <p:nvSpPr>
              <p:cNvPr id="391" name="Rectangle 390">
                <a:extLst>
                  <a:ext uri="{FF2B5EF4-FFF2-40B4-BE49-F238E27FC236}">
                    <a16:creationId xmlns:a16="http://schemas.microsoft.com/office/drawing/2014/main" id="{AF0D408E-E1F7-544B-9901-D8CC842F4D8E}"/>
                  </a:ext>
                </a:extLst>
              </p:cNvPr>
              <p:cNvSpPr/>
              <p:nvPr/>
            </p:nvSpPr>
            <p:spPr bwMode="auto">
              <a:xfrm>
                <a:off x="3565593" y="4585718"/>
                <a:ext cx="552190" cy="552190"/>
              </a:xfrm>
              <a:prstGeom prst="rect">
                <a:avLst/>
              </a:pr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a:solidFill>
                    <a:srgbClr val="0078D4"/>
                  </a:solidFill>
                  <a:latin typeface="Segoe UI"/>
                  <a:ea typeface="Segoe UI" pitchFamily="34" charset="0"/>
                  <a:cs typeface="Segoe UI" pitchFamily="34" charset="0"/>
                </a:endParaRPr>
              </a:p>
            </p:txBody>
          </p:sp>
          <p:grpSp>
            <p:nvGrpSpPr>
              <p:cNvPr id="392" name="Group 391">
                <a:extLst>
                  <a:ext uri="{FF2B5EF4-FFF2-40B4-BE49-F238E27FC236}">
                    <a16:creationId xmlns:a16="http://schemas.microsoft.com/office/drawing/2014/main" id="{494E033D-4020-2848-9BA8-361E4819269F}"/>
                  </a:ext>
                </a:extLst>
              </p:cNvPr>
              <p:cNvGrpSpPr/>
              <p:nvPr/>
            </p:nvGrpSpPr>
            <p:grpSpPr>
              <a:xfrm>
                <a:off x="3485441" y="4677750"/>
                <a:ext cx="712494" cy="368126"/>
                <a:chOff x="3485441" y="4677750"/>
                <a:chExt cx="712494" cy="368126"/>
              </a:xfrm>
            </p:grpSpPr>
            <p:grpSp>
              <p:nvGrpSpPr>
                <p:cNvPr id="404" name="Group 403">
                  <a:extLst>
                    <a:ext uri="{FF2B5EF4-FFF2-40B4-BE49-F238E27FC236}">
                      <a16:creationId xmlns:a16="http://schemas.microsoft.com/office/drawing/2014/main" id="{C32CD6EE-BAC9-754F-AC92-E2D986770E22}"/>
                    </a:ext>
                  </a:extLst>
                </p:cNvPr>
                <p:cNvGrpSpPr/>
                <p:nvPr/>
              </p:nvGrpSpPr>
              <p:grpSpPr>
                <a:xfrm>
                  <a:off x="4117783" y="4677750"/>
                  <a:ext cx="80152" cy="368126"/>
                  <a:chOff x="4117783" y="4677750"/>
                  <a:chExt cx="129006" cy="368126"/>
                </a:xfrm>
              </p:grpSpPr>
              <p:cxnSp>
                <p:nvCxnSpPr>
                  <p:cNvPr id="410" name="Straight Connector 409">
                    <a:extLst>
                      <a:ext uri="{FF2B5EF4-FFF2-40B4-BE49-F238E27FC236}">
                        <a16:creationId xmlns:a16="http://schemas.microsoft.com/office/drawing/2014/main" id="{69C300A1-431C-6843-9207-D5EE735F8B09}"/>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11" name="Straight Connector 410">
                    <a:extLst>
                      <a:ext uri="{FF2B5EF4-FFF2-40B4-BE49-F238E27FC236}">
                        <a16:creationId xmlns:a16="http://schemas.microsoft.com/office/drawing/2014/main" id="{E893C29A-346D-BC40-9827-F8E14E86457B}"/>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12" name="Straight Connector 411">
                    <a:extLst>
                      <a:ext uri="{FF2B5EF4-FFF2-40B4-BE49-F238E27FC236}">
                        <a16:creationId xmlns:a16="http://schemas.microsoft.com/office/drawing/2014/main" id="{F9533880-7418-A748-9449-69BF30DC514B}"/>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13" name="Straight Connector 412">
                    <a:extLst>
                      <a:ext uri="{FF2B5EF4-FFF2-40B4-BE49-F238E27FC236}">
                        <a16:creationId xmlns:a16="http://schemas.microsoft.com/office/drawing/2014/main" id="{49906534-7209-804C-9E25-C4187641925A}"/>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405" name="Group 404">
                  <a:extLst>
                    <a:ext uri="{FF2B5EF4-FFF2-40B4-BE49-F238E27FC236}">
                      <a16:creationId xmlns:a16="http://schemas.microsoft.com/office/drawing/2014/main" id="{927151B0-8E75-D64D-BE77-AAB42F1AF284}"/>
                    </a:ext>
                  </a:extLst>
                </p:cNvPr>
                <p:cNvGrpSpPr/>
                <p:nvPr/>
              </p:nvGrpSpPr>
              <p:grpSpPr>
                <a:xfrm>
                  <a:off x="3485441" y="4677750"/>
                  <a:ext cx="80152" cy="368126"/>
                  <a:chOff x="4117783" y="4677750"/>
                  <a:chExt cx="129006" cy="368126"/>
                </a:xfrm>
              </p:grpSpPr>
              <p:cxnSp>
                <p:nvCxnSpPr>
                  <p:cNvPr id="406" name="Straight Connector 405">
                    <a:extLst>
                      <a:ext uri="{FF2B5EF4-FFF2-40B4-BE49-F238E27FC236}">
                        <a16:creationId xmlns:a16="http://schemas.microsoft.com/office/drawing/2014/main" id="{DC5637AD-0383-4945-9ABD-9793433BB75C}"/>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7" name="Straight Connector 406">
                    <a:extLst>
                      <a:ext uri="{FF2B5EF4-FFF2-40B4-BE49-F238E27FC236}">
                        <a16:creationId xmlns:a16="http://schemas.microsoft.com/office/drawing/2014/main" id="{55D17AE7-D94A-3546-8296-848FA47947B4}"/>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8" name="Straight Connector 407">
                    <a:extLst>
                      <a:ext uri="{FF2B5EF4-FFF2-40B4-BE49-F238E27FC236}">
                        <a16:creationId xmlns:a16="http://schemas.microsoft.com/office/drawing/2014/main" id="{9B0A8381-66C7-3B45-BAED-D403B61D496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9" name="Straight Connector 408">
                    <a:extLst>
                      <a:ext uri="{FF2B5EF4-FFF2-40B4-BE49-F238E27FC236}">
                        <a16:creationId xmlns:a16="http://schemas.microsoft.com/office/drawing/2014/main" id="{995B70C6-92CC-3746-A0EA-FB90620E0EBF}"/>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nvGrpSpPr>
              <p:cNvPr id="393" name="Group 392">
                <a:extLst>
                  <a:ext uri="{FF2B5EF4-FFF2-40B4-BE49-F238E27FC236}">
                    <a16:creationId xmlns:a16="http://schemas.microsoft.com/office/drawing/2014/main" id="{0FED0514-DA0E-8041-B4EB-F5E1E2CE913C}"/>
                  </a:ext>
                </a:extLst>
              </p:cNvPr>
              <p:cNvGrpSpPr/>
              <p:nvPr/>
            </p:nvGrpSpPr>
            <p:grpSpPr>
              <a:xfrm rot="5400000">
                <a:off x="3480396" y="4677750"/>
                <a:ext cx="712494" cy="368126"/>
                <a:chOff x="3485441" y="4677750"/>
                <a:chExt cx="712494" cy="368126"/>
              </a:xfrm>
            </p:grpSpPr>
            <p:grpSp>
              <p:nvGrpSpPr>
                <p:cNvPr id="394" name="Group 393">
                  <a:extLst>
                    <a:ext uri="{FF2B5EF4-FFF2-40B4-BE49-F238E27FC236}">
                      <a16:creationId xmlns:a16="http://schemas.microsoft.com/office/drawing/2014/main" id="{44CD4F60-69B3-1840-AA0B-FF8578D78D0D}"/>
                    </a:ext>
                  </a:extLst>
                </p:cNvPr>
                <p:cNvGrpSpPr/>
                <p:nvPr/>
              </p:nvGrpSpPr>
              <p:grpSpPr>
                <a:xfrm>
                  <a:off x="4117783" y="4677750"/>
                  <a:ext cx="80152" cy="368126"/>
                  <a:chOff x="4117783" y="4677750"/>
                  <a:chExt cx="129006" cy="368126"/>
                </a:xfrm>
              </p:grpSpPr>
              <p:cxnSp>
                <p:nvCxnSpPr>
                  <p:cNvPr id="400" name="Straight Connector 399">
                    <a:extLst>
                      <a:ext uri="{FF2B5EF4-FFF2-40B4-BE49-F238E27FC236}">
                        <a16:creationId xmlns:a16="http://schemas.microsoft.com/office/drawing/2014/main" id="{317387E2-A5B6-BF4D-8178-6F65A4FED2F3}"/>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401" name="Straight Connector 400">
                    <a:extLst>
                      <a:ext uri="{FF2B5EF4-FFF2-40B4-BE49-F238E27FC236}">
                        <a16:creationId xmlns:a16="http://schemas.microsoft.com/office/drawing/2014/main" id="{69683DFC-42D8-2D45-9DD6-88DCBEB6EA68}"/>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402" name="Straight Connector 401">
                    <a:extLst>
                      <a:ext uri="{FF2B5EF4-FFF2-40B4-BE49-F238E27FC236}">
                        <a16:creationId xmlns:a16="http://schemas.microsoft.com/office/drawing/2014/main" id="{7950D976-0E2F-EF4A-B16C-F67223AAA244}"/>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403" name="Straight Connector 402">
                    <a:extLst>
                      <a:ext uri="{FF2B5EF4-FFF2-40B4-BE49-F238E27FC236}">
                        <a16:creationId xmlns:a16="http://schemas.microsoft.com/office/drawing/2014/main" id="{1F1487C1-28E1-6B4E-BC71-26D992D5B9D0}"/>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nvGrpSpPr>
                <p:cNvPr id="395" name="Group 394">
                  <a:extLst>
                    <a:ext uri="{FF2B5EF4-FFF2-40B4-BE49-F238E27FC236}">
                      <a16:creationId xmlns:a16="http://schemas.microsoft.com/office/drawing/2014/main" id="{C4403F77-958D-6B41-9180-F273BBB0CF2C}"/>
                    </a:ext>
                  </a:extLst>
                </p:cNvPr>
                <p:cNvGrpSpPr/>
                <p:nvPr/>
              </p:nvGrpSpPr>
              <p:grpSpPr>
                <a:xfrm>
                  <a:off x="3485441" y="4677750"/>
                  <a:ext cx="80152" cy="368126"/>
                  <a:chOff x="4117783" y="4677750"/>
                  <a:chExt cx="129006" cy="368126"/>
                </a:xfrm>
              </p:grpSpPr>
              <p:cxnSp>
                <p:nvCxnSpPr>
                  <p:cNvPr id="396" name="Straight Connector 395">
                    <a:extLst>
                      <a:ext uri="{FF2B5EF4-FFF2-40B4-BE49-F238E27FC236}">
                        <a16:creationId xmlns:a16="http://schemas.microsoft.com/office/drawing/2014/main" id="{E5112662-D958-DF48-9949-82154B6C40A8}"/>
                      </a:ext>
                    </a:extLst>
                  </p:cNvPr>
                  <p:cNvCxnSpPr/>
                  <p:nvPr/>
                </p:nvCxnSpPr>
                <p:spPr>
                  <a:xfrm>
                    <a:off x="4117783" y="4677750"/>
                    <a:ext cx="129006" cy="0"/>
                  </a:xfrm>
                  <a:prstGeom prst="line">
                    <a:avLst/>
                  </a:prstGeom>
                  <a:noFill/>
                  <a:ln w="12700" cap="flat" cmpd="sng" algn="ctr">
                    <a:solidFill>
                      <a:schemeClr val="tx2"/>
                    </a:solidFill>
                    <a:prstDash val="solid"/>
                    <a:headEnd type="none" w="lg" len="med"/>
                    <a:tailEnd type="none" w="lg" len="med"/>
                  </a:ln>
                  <a:effectLst/>
                </p:spPr>
              </p:cxnSp>
              <p:cxnSp>
                <p:nvCxnSpPr>
                  <p:cNvPr id="397" name="Straight Connector 396">
                    <a:extLst>
                      <a:ext uri="{FF2B5EF4-FFF2-40B4-BE49-F238E27FC236}">
                        <a16:creationId xmlns:a16="http://schemas.microsoft.com/office/drawing/2014/main" id="{062BB9A5-EF66-6045-886B-3A2B384DD3C2}"/>
                      </a:ext>
                    </a:extLst>
                  </p:cNvPr>
                  <p:cNvCxnSpPr/>
                  <p:nvPr/>
                </p:nvCxnSpPr>
                <p:spPr>
                  <a:xfrm>
                    <a:off x="4117783" y="4769781"/>
                    <a:ext cx="129006" cy="0"/>
                  </a:xfrm>
                  <a:prstGeom prst="line">
                    <a:avLst/>
                  </a:prstGeom>
                  <a:noFill/>
                  <a:ln w="12700" cap="flat" cmpd="sng" algn="ctr">
                    <a:solidFill>
                      <a:schemeClr val="tx2"/>
                    </a:solidFill>
                    <a:prstDash val="solid"/>
                    <a:headEnd type="none" w="lg" len="med"/>
                    <a:tailEnd type="none" w="lg" len="med"/>
                  </a:ln>
                  <a:effectLst/>
                </p:spPr>
              </p:cxnSp>
              <p:cxnSp>
                <p:nvCxnSpPr>
                  <p:cNvPr id="398" name="Straight Connector 397">
                    <a:extLst>
                      <a:ext uri="{FF2B5EF4-FFF2-40B4-BE49-F238E27FC236}">
                        <a16:creationId xmlns:a16="http://schemas.microsoft.com/office/drawing/2014/main" id="{10CF0951-1C22-FD4A-9CD1-3C8A8FEE70D0}"/>
                      </a:ext>
                    </a:extLst>
                  </p:cNvPr>
                  <p:cNvCxnSpPr/>
                  <p:nvPr/>
                </p:nvCxnSpPr>
                <p:spPr>
                  <a:xfrm>
                    <a:off x="4117783" y="4953845"/>
                    <a:ext cx="129006" cy="0"/>
                  </a:xfrm>
                  <a:prstGeom prst="line">
                    <a:avLst/>
                  </a:prstGeom>
                  <a:noFill/>
                  <a:ln w="12700" cap="flat" cmpd="sng" algn="ctr">
                    <a:solidFill>
                      <a:schemeClr val="tx2"/>
                    </a:solidFill>
                    <a:prstDash val="solid"/>
                    <a:headEnd type="none" w="lg" len="med"/>
                    <a:tailEnd type="none" w="lg" len="med"/>
                  </a:ln>
                  <a:effectLst/>
                </p:spPr>
              </p:cxnSp>
              <p:cxnSp>
                <p:nvCxnSpPr>
                  <p:cNvPr id="399" name="Straight Connector 398">
                    <a:extLst>
                      <a:ext uri="{FF2B5EF4-FFF2-40B4-BE49-F238E27FC236}">
                        <a16:creationId xmlns:a16="http://schemas.microsoft.com/office/drawing/2014/main" id="{8F596212-7578-5749-87C0-EC9D646AB2B6}"/>
                      </a:ext>
                    </a:extLst>
                  </p:cNvPr>
                  <p:cNvCxnSpPr/>
                  <p:nvPr/>
                </p:nvCxnSpPr>
                <p:spPr>
                  <a:xfrm>
                    <a:off x="4117783" y="5045876"/>
                    <a:ext cx="129006" cy="0"/>
                  </a:xfrm>
                  <a:prstGeom prst="line">
                    <a:avLst/>
                  </a:prstGeom>
                  <a:noFill/>
                  <a:ln w="12700" cap="flat" cmpd="sng" algn="ctr">
                    <a:solidFill>
                      <a:schemeClr val="tx2"/>
                    </a:solidFill>
                    <a:prstDash val="solid"/>
                    <a:headEnd type="none" w="lg" len="med"/>
                    <a:tailEnd type="none" w="lg" len="med"/>
                  </a:ln>
                  <a:effectLst/>
                </p:spPr>
              </p:cxnSp>
            </p:grpSp>
          </p:grpSp>
        </p:grpSp>
        <p:sp>
          <p:nvSpPr>
            <p:cNvPr id="390" name="Freeform: Shape 520">
              <a:extLst>
                <a:ext uri="{FF2B5EF4-FFF2-40B4-BE49-F238E27FC236}">
                  <a16:creationId xmlns:a16="http://schemas.microsoft.com/office/drawing/2014/main" id="{D77827C7-0245-994A-A76A-EEC41452D1E7}"/>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0078D4"/>
                </a:solidFill>
                <a:latin typeface="Segoe UI"/>
                <a:cs typeface="Segoe UI" pitchFamily="34" charset="0"/>
              </a:endParaRPr>
            </a:p>
          </p:txBody>
        </p:sp>
      </p:grpSp>
      <p:sp>
        <p:nvSpPr>
          <p:cNvPr id="414" name="TextBox 413">
            <a:extLst>
              <a:ext uri="{FF2B5EF4-FFF2-40B4-BE49-F238E27FC236}">
                <a16:creationId xmlns:a16="http://schemas.microsoft.com/office/drawing/2014/main" id="{1E2D3E37-F01A-654B-A6CC-02141460F022}"/>
              </a:ext>
              <a:ext uri="{C183D7F6-B498-43B3-948B-1728B52AA6E4}">
                <adec:decorative xmlns:adec="http://schemas.microsoft.com/office/drawing/2017/decorative" val="1"/>
              </a:ext>
            </a:extLst>
          </p:cNvPr>
          <p:cNvSpPr txBox="1"/>
          <p:nvPr/>
        </p:nvSpPr>
        <p:spPr>
          <a:xfrm>
            <a:off x="10843323" y="5776021"/>
            <a:ext cx="375897"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prstClr val="black"/>
                </a:solidFill>
              </a:rPr>
              <a:t>FPGA</a:t>
            </a:r>
          </a:p>
        </p:txBody>
      </p:sp>
      <p:cxnSp>
        <p:nvCxnSpPr>
          <p:cNvPr id="129" name="Straight Connector 128">
            <a:extLst>
              <a:ext uri="{FF2B5EF4-FFF2-40B4-BE49-F238E27FC236}">
                <a16:creationId xmlns:a16="http://schemas.microsoft.com/office/drawing/2014/main" id="{178B6889-888C-0D40-B490-E14DC9849763}"/>
              </a:ext>
              <a:ext uri="{C183D7F6-B498-43B3-948B-1728B52AA6E4}">
                <adec:decorative xmlns:adec="http://schemas.microsoft.com/office/drawing/2017/decorative" val="1"/>
              </a:ext>
            </a:extLst>
          </p:cNvPr>
          <p:cNvCxnSpPr>
            <a:cxnSpLocks/>
          </p:cNvCxnSpPr>
          <p:nvPr/>
        </p:nvCxnSpPr>
        <p:spPr>
          <a:xfrm>
            <a:off x="636080" y="2197758"/>
            <a:ext cx="10957253" cy="0"/>
          </a:xfrm>
          <a:prstGeom prst="line">
            <a:avLst/>
          </a:prstGeom>
          <a:noFill/>
          <a:ln w="15875" cap="rnd" cmpd="sng" algn="ctr">
            <a:solidFill>
              <a:srgbClr val="D9D9D9"/>
            </a:solidFill>
            <a:prstDash val="solid"/>
            <a:headEnd type="none"/>
            <a:tailEnd type="none"/>
          </a:ln>
          <a:effectLst/>
        </p:spPr>
      </p:cxnSp>
      <p:cxnSp>
        <p:nvCxnSpPr>
          <p:cNvPr id="132" name="Straight Connector 131">
            <a:extLst>
              <a:ext uri="{FF2B5EF4-FFF2-40B4-BE49-F238E27FC236}">
                <a16:creationId xmlns:a16="http://schemas.microsoft.com/office/drawing/2014/main" id="{FED9CEDB-044D-8143-BA2D-06C67494C87C}"/>
              </a:ext>
              <a:ext uri="{C183D7F6-B498-43B3-948B-1728B52AA6E4}">
                <adec:decorative xmlns:adec="http://schemas.microsoft.com/office/drawing/2017/decorative" val="1"/>
              </a:ext>
            </a:extLst>
          </p:cNvPr>
          <p:cNvCxnSpPr>
            <a:cxnSpLocks/>
          </p:cNvCxnSpPr>
          <p:nvPr/>
        </p:nvCxnSpPr>
        <p:spPr>
          <a:xfrm>
            <a:off x="636080" y="3167194"/>
            <a:ext cx="10957253" cy="0"/>
          </a:xfrm>
          <a:prstGeom prst="line">
            <a:avLst/>
          </a:prstGeom>
          <a:noFill/>
          <a:ln w="15875" cap="rnd" cmpd="sng" algn="ctr">
            <a:solidFill>
              <a:sysClr val="window" lastClr="FFFFFF">
                <a:lumMod val="85000"/>
              </a:sysClr>
            </a:solidFill>
            <a:prstDash val="solid"/>
            <a:headEnd type="none"/>
            <a:tailEnd type="none"/>
          </a:ln>
          <a:effectLst/>
        </p:spPr>
      </p:cxnSp>
      <p:cxnSp>
        <p:nvCxnSpPr>
          <p:cNvPr id="134" name="Straight Connector 133">
            <a:extLst>
              <a:ext uri="{FF2B5EF4-FFF2-40B4-BE49-F238E27FC236}">
                <a16:creationId xmlns:a16="http://schemas.microsoft.com/office/drawing/2014/main" id="{A107D106-AE8A-6749-8F47-252830B81E2C}"/>
              </a:ext>
              <a:ext uri="{C183D7F6-B498-43B3-948B-1728B52AA6E4}">
                <adec:decorative xmlns:adec="http://schemas.microsoft.com/office/drawing/2017/decorative" val="1"/>
              </a:ext>
            </a:extLst>
          </p:cNvPr>
          <p:cNvCxnSpPr>
            <a:cxnSpLocks/>
          </p:cNvCxnSpPr>
          <p:nvPr/>
        </p:nvCxnSpPr>
        <p:spPr>
          <a:xfrm>
            <a:off x="636080" y="5106065"/>
            <a:ext cx="10957253" cy="0"/>
          </a:xfrm>
          <a:prstGeom prst="line">
            <a:avLst/>
          </a:prstGeom>
          <a:noFill/>
          <a:ln w="15875" cap="rnd" cmpd="sng" algn="ctr">
            <a:solidFill>
              <a:sysClr val="window" lastClr="FFFFFF">
                <a:lumMod val="85000"/>
              </a:sysClr>
            </a:solidFill>
            <a:prstDash val="solid"/>
            <a:headEnd type="none"/>
            <a:tailEnd type="none"/>
          </a:ln>
          <a:effectLst/>
        </p:spPr>
      </p:cxnSp>
      <p:pic>
        <p:nvPicPr>
          <p:cNvPr id="5" name="Picture 4">
            <a:extLst>
              <a:ext uri="{FF2B5EF4-FFF2-40B4-BE49-F238E27FC236}">
                <a16:creationId xmlns:a16="http://schemas.microsoft.com/office/drawing/2014/main" id="{D57748C6-EBE9-8A43-8CA6-2A7D66B7629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846387" y="3357947"/>
            <a:ext cx="372832" cy="365730"/>
          </a:xfrm>
          <a:prstGeom prst="rect">
            <a:avLst/>
          </a:prstGeom>
        </p:spPr>
      </p:pic>
      <p:pic>
        <p:nvPicPr>
          <p:cNvPr id="12" name="Picture 11">
            <a:extLst>
              <a:ext uri="{FF2B5EF4-FFF2-40B4-BE49-F238E27FC236}">
                <a16:creationId xmlns:a16="http://schemas.microsoft.com/office/drawing/2014/main" id="{D623A650-248F-594C-B0A0-566D602CB85C}"/>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09867" y="3366258"/>
            <a:ext cx="292956" cy="316812"/>
          </a:xfrm>
          <a:prstGeom prst="rect">
            <a:avLst/>
          </a:prstGeom>
        </p:spPr>
      </p:pic>
      <p:pic>
        <p:nvPicPr>
          <p:cNvPr id="14" name="Picture 13">
            <a:extLst>
              <a:ext uri="{FF2B5EF4-FFF2-40B4-BE49-F238E27FC236}">
                <a16:creationId xmlns:a16="http://schemas.microsoft.com/office/drawing/2014/main" id="{3CA18295-B913-B94E-87B5-A67A50B81CB3}"/>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00855" y="3364156"/>
            <a:ext cx="286357" cy="336435"/>
          </a:xfrm>
          <a:prstGeom prst="rect">
            <a:avLst/>
          </a:prstGeom>
        </p:spPr>
      </p:pic>
      <p:pic>
        <p:nvPicPr>
          <p:cNvPr id="19" name="Picture 18">
            <a:extLst>
              <a:ext uri="{FF2B5EF4-FFF2-40B4-BE49-F238E27FC236}">
                <a16:creationId xmlns:a16="http://schemas.microsoft.com/office/drawing/2014/main" id="{19AB9A75-BCAD-0D40-AEA0-4A016B2FF0A3}"/>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03096" y="3412160"/>
            <a:ext cx="542593" cy="288417"/>
          </a:xfrm>
          <a:prstGeom prst="rect">
            <a:avLst/>
          </a:prstGeom>
        </p:spPr>
      </p:pic>
      <p:cxnSp>
        <p:nvCxnSpPr>
          <p:cNvPr id="133" name="Straight Connector 132">
            <a:extLst>
              <a:ext uri="{FF2B5EF4-FFF2-40B4-BE49-F238E27FC236}">
                <a16:creationId xmlns:a16="http://schemas.microsoft.com/office/drawing/2014/main" id="{E5584A0E-3398-2F42-A0A8-57A0B927E89B}"/>
              </a:ext>
              <a:ext uri="{C183D7F6-B498-43B3-948B-1728B52AA6E4}">
                <adec:decorative xmlns:adec="http://schemas.microsoft.com/office/drawing/2017/decorative" val="1"/>
              </a:ext>
            </a:extLst>
          </p:cNvPr>
          <p:cNvCxnSpPr>
            <a:cxnSpLocks/>
          </p:cNvCxnSpPr>
          <p:nvPr/>
        </p:nvCxnSpPr>
        <p:spPr>
          <a:xfrm>
            <a:off x="636080" y="4136630"/>
            <a:ext cx="10957253" cy="0"/>
          </a:xfrm>
          <a:prstGeom prst="line">
            <a:avLst/>
          </a:prstGeom>
          <a:noFill/>
          <a:ln w="15875" cap="rnd" cmpd="sng" algn="ctr">
            <a:solidFill>
              <a:sysClr val="window" lastClr="FFFFFF">
                <a:lumMod val="85000"/>
              </a:sysClr>
            </a:solidFill>
            <a:prstDash val="solid"/>
            <a:headEnd type="none"/>
            <a:tailEnd type="none"/>
          </a:ln>
          <a:effectLst/>
        </p:spPr>
      </p:cxnSp>
      <p:sp>
        <p:nvSpPr>
          <p:cNvPr id="4" name="TextBox 3">
            <a:extLst>
              <a:ext uri="{FF2B5EF4-FFF2-40B4-BE49-F238E27FC236}">
                <a16:creationId xmlns:a16="http://schemas.microsoft.com/office/drawing/2014/main" id="{C93AC34D-818E-4EDC-95C6-94BCC080C8DA}"/>
              </a:ext>
              <a:ext uri="{C183D7F6-B498-43B3-948B-1728B52AA6E4}">
                <adec:decorative xmlns:adec="http://schemas.microsoft.com/office/drawing/2017/decorative" val="1"/>
              </a:ext>
            </a:extLst>
          </p:cNvPr>
          <p:cNvSpPr txBox="1"/>
          <p:nvPr/>
        </p:nvSpPr>
        <p:spPr>
          <a:xfrm>
            <a:off x="3503414" y="6110200"/>
            <a:ext cx="5185172" cy="280605"/>
          </a:xfrm>
          <a:prstGeom prst="rect">
            <a:avLst/>
          </a:prstGeom>
          <a:solidFill>
            <a:schemeClr val="bg1"/>
          </a:solidFill>
        </p:spPr>
        <p:txBody>
          <a:bodyPr wrap="square" lIns="89642" tIns="44821" rIns="89642" bIns="44821" rtlCol="0">
            <a:spAutoFit/>
          </a:bodyPr>
          <a:lstStyle/>
          <a:p>
            <a:pPr algn="ctr" defTabSz="896386">
              <a:lnSpc>
                <a:spcPct val="90000"/>
              </a:lnSpc>
              <a:spcAft>
                <a:spcPts val="588"/>
              </a:spcAft>
              <a:defRPr/>
            </a:pPr>
            <a:r>
              <a:rPr lang="en-US" sz="1372" kern="0">
                <a:solidFill>
                  <a:prstClr val="black"/>
                </a:solidFill>
                <a:latin typeface="Segoe UI"/>
                <a:cs typeface="Segoe UI" pitchFamily="34" charset="0"/>
              </a:rPr>
              <a:t>From the Intelligent Cloud to the Intelligent Edge</a:t>
            </a:r>
          </a:p>
        </p:txBody>
      </p:sp>
      <p:sp>
        <p:nvSpPr>
          <p:cNvPr id="139" name="Rectangle 138">
            <a:extLst>
              <a:ext uri="{FF2B5EF4-FFF2-40B4-BE49-F238E27FC236}">
                <a16:creationId xmlns:a16="http://schemas.microsoft.com/office/drawing/2014/main" id="{C203AD22-959A-4177-97FF-C0DC8FA0162E}"/>
              </a:ext>
              <a:ext uri="{C183D7F6-B498-43B3-948B-1728B52AA6E4}">
                <adec:decorative xmlns:adec="http://schemas.microsoft.com/office/drawing/2017/decorative" val="1"/>
              </a:ext>
            </a:extLst>
          </p:cNvPr>
          <p:cNvSpPr/>
          <p:nvPr/>
        </p:nvSpPr>
        <p:spPr>
          <a:xfrm>
            <a:off x="11115431" y="67407"/>
            <a:ext cx="955206" cy="748391"/>
          </a:xfrm>
          <a:prstGeom prst="rect">
            <a:avLst/>
          </a:prstGeom>
          <a:solidFill>
            <a:srgbClr val="FFFFFF">
              <a:alpha val="88000"/>
            </a:srgbClr>
          </a:solidFill>
          <a:ln w="10795" cap="flat" cmpd="sng" algn="ctr">
            <a:noFill/>
            <a:prstDash val="solid"/>
          </a:ln>
          <a:effectLst/>
        </p:spPr>
        <p:txBody>
          <a:bodyPr rtlCol="0" anchor="ctr"/>
          <a:lstStyle/>
          <a:p>
            <a:pPr algn="ctr" defTabSz="896386">
              <a:defRPr/>
            </a:pPr>
            <a:endParaRPr lang="en-US" kern="0">
              <a:solidFill>
                <a:srgbClr val="FFFFFF"/>
              </a:solidFill>
              <a:latin typeface="Segoe UI"/>
            </a:endParaRPr>
          </a:p>
        </p:txBody>
      </p:sp>
      <p:sp>
        <p:nvSpPr>
          <p:cNvPr id="185" name="Freeform 128">
            <a:extLst>
              <a:ext uri="{FF2B5EF4-FFF2-40B4-BE49-F238E27FC236}">
                <a16:creationId xmlns:a16="http://schemas.microsoft.com/office/drawing/2014/main" id="{4E379510-B6B1-924F-9388-83DD38F48291}"/>
              </a:ext>
              <a:ext uri="{C183D7F6-B498-43B3-948B-1728B52AA6E4}">
                <adec:decorative xmlns:adec="http://schemas.microsoft.com/office/drawing/2017/decorative" val="1"/>
              </a:ext>
            </a:extLst>
          </p:cNvPr>
          <p:cNvSpPr>
            <a:spLocks noChangeAspect="1"/>
          </p:cNvSpPr>
          <p:nvPr/>
        </p:nvSpPr>
        <p:spPr bwMode="auto">
          <a:xfrm>
            <a:off x="3697331" y="6123130"/>
            <a:ext cx="373932" cy="20934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p:spPr>
        <p:txBody>
          <a:bodyPr vert="horz" wrap="square" lIns="89642" tIns="44821" rIns="89642" bIns="44821" numCol="1" anchor="t" anchorCtr="0" compatLnSpc="1">
            <a:prstTxWarp prst="textNoShape">
              <a:avLst/>
            </a:prstTxWarp>
          </a:bodyPr>
          <a:lstStyle/>
          <a:p>
            <a:pPr defTabSz="896386">
              <a:defRPr/>
            </a:pPr>
            <a:endParaRPr lang="en-US" sz="980">
              <a:solidFill>
                <a:srgbClr val="333333"/>
              </a:solidFill>
              <a:latin typeface="Segoe UI Semibold"/>
            </a:endParaRPr>
          </a:p>
        </p:txBody>
      </p:sp>
      <p:grpSp>
        <p:nvGrpSpPr>
          <p:cNvPr id="2" name="Group 1">
            <a:extLst>
              <a:ext uri="{FF2B5EF4-FFF2-40B4-BE49-F238E27FC236}">
                <a16:creationId xmlns:a16="http://schemas.microsoft.com/office/drawing/2014/main" id="{416AC4B3-B2A3-4C4E-8045-2DFAD50B3750}"/>
              </a:ext>
              <a:ext uri="{C183D7F6-B498-43B3-948B-1728B52AA6E4}">
                <adec:decorative xmlns:adec="http://schemas.microsoft.com/office/drawing/2017/decorative" val="1"/>
              </a:ext>
            </a:extLst>
          </p:cNvPr>
          <p:cNvGrpSpPr/>
          <p:nvPr/>
        </p:nvGrpSpPr>
        <p:grpSpPr>
          <a:xfrm>
            <a:off x="8188069" y="6125114"/>
            <a:ext cx="255052" cy="253960"/>
            <a:chOff x="9301765" y="6305291"/>
            <a:chExt cx="290033" cy="288792"/>
          </a:xfrm>
        </p:grpSpPr>
        <p:grpSp>
          <p:nvGrpSpPr>
            <p:cNvPr id="177" name="Group 176">
              <a:extLst>
                <a:ext uri="{FF2B5EF4-FFF2-40B4-BE49-F238E27FC236}">
                  <a16:creationId xmlns:a16="http://schemas.microsoft.com/office/drawing/2014/main" id="{511F3B6B-B511-CE45-A1EA-D9945CFBF70A}"/>
                </a:ext>
              </a:extLst>
            </p:cNvPr>
            <p:cNvGrpSpPr/>
            <p:nvPr/>
          </p:nvGrpSpPr>
          <p:grpSpPr>
            <a:xfrm flipH="1">
              <a:off x="9301765" y="6305291"/>
              <a:ext cx="290033" cy="28879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9496196" y="6496061"/>
              <a:ext cx="88179" cy="87287"/>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FFFFFF"/>
                </a:solidFill>
                <a:latin typeface="Segoe UI Semibold"/>
                <a:ea typeface="Segoe UI" pitchFamily="34" charset="0"/>
                <a:cs typeface="Segoe UI" pitchFamily="34" charset="0"/>
              </a:endParaRPr>
            </a:p>
          </p:txBody>
        </p:sp>
      </p:grpSp>
      <p:sp>
        <p:nvSpPr>
          <p:cNvPr id="122" name="Rectangle 121">
            <a:extLst>
              <a:ext uri="{FF2B5EF4-FFF2-40B4-BE49-F238E27FC236}">
                <a16:creationId xmlns:a16="http://schemas.microsoft.com/office/drawing/2014/main" id="{B606F9CF-91F0-40DB-8578-49454D590DDA}"/>
              </a:ext>
              <a:ext uri="{C183D7F6-B498-43B3-948B-1728B52AA6E4}">
                <adec:decorative xmlns:adec="http://schemas.microsoft.com/office/drawing/2017/decorative" val="1"/>
              </a:ext>
            </a:extLst>
          </p:cNvPr>
          <p:cNvSpPr/>
          <p:nvPr/>
        </p:nvSpPr>
        <p:spPr>
          <a:xfrm>
            <a:off x="8267435" y="2825859"/>
            <a:ext cx="892608" cy="135776"/>
          </a:xfrm>
          <a:prstGeom prst="rect">
            <a:avLst/>
          </a:prstGeom>
        </p:spPr>
        <p:txBody>
          <a:bodyPr wrap="none" lIns="0" tIns="0" rIns="0" bIns="0">
            <a:spAutoFit/>
          </a:bodyPr>
          <a:lstStyle/>
          <a:p>
            <a:pPr algn="ctr" defTabSz="896354">
              <a:defRPr/>
            </a:pPr>
            <a:r>
              <a:rPr lang="en-US" sz="882">
                <a:solidFill>
                  <a:prstClr val="black"/>
                </a:solidFill>
                <a:latin typeface="Segoe UI Semibold" panose="020B0702040204020203" pitchFamily="34" charset="0"/>
                <a:cs typeface="Segoe UI Semibold" panose="020B0702040204020203" pitchFamily="34" charset="0"/>
              </a:rPr>
              <a:t>Azure Notebooks</a:t>
            </a:r>
          </a:p>
        </p:txBody>
      </p:sp>
      <p:sp>
        <p:nvSpPr>
          <p:cNvPr id="123" name="Rectangle 122">
            <a:extLst>
              <a:ext uri="{FF2B5EF4-FFF2-40B4-BE49-F238E27FC236}">
                <a16:creationId xmlns:a16="http://schemas.microsoft.com/office/drawing/2014/main" id="{91C86E93-B799-4A88-96CA-E58306F74A12}"/>
              </a:ext>
              <a:ext uri="{C183D7F6-B498-43B3-948B-1728B52AA6E4}">
                <adec:decorative xmlns:adec="http://schemas.microsoft.com/office/drawing/2017/decorative" val="1"/>
              </a:ext>
            </a:extLst>
          </p:cNvPr>
          <p:cNvSpPr/>
          <p:nvPr/>
        </p:nvSpPr>
        <p:spPr>
          <a:xfrm>
            <a:off x="9695700" y="2825859"/>
            <a:ext cx="380301" cy="135776"/>
          </a:xfrm>
          <a:prstGeom prst="rect">
            <a:avLst/>
          </a:prstGeom>
        </p:spPr>
        <p:txBody>
          <a:bodyPr wrap="none" lIns="0" tIns="0" rIns="0" bIns="0">
            <a:spAutoFit/>
          </a:bodyPr>
          <a:lstStyle/>
          <a:p>
            <a:pPr algn="ctr" defTabSz="896354">
              <a:defRPr/>
            </a:pPr>
            <a:r>
              <a:rPr lang="en-US" sz="882" err="1">
                <a:solidFill>
                  <a:prstClr val="black"/>
                </a:solidFill>
                <a:latin typeface="Segoe UI Semibold" panose="020B0702040204020203" pitchFamily="34" charset="0"/>
                <a:cs typeface="Segoe UI Semibold" panose="020B0702040204020203" pitchFamily="34" charset="0"/>
              </a:rPr>
              <a:t>Jupyter</a:t>
            </a:r>
            <a:endParaRPr lang="en-US" sz="882">
              <a:solidFill>
                <a:prstClr val="black"/>
              </a:solidFill>
              <a:latin typeface="Segoe UI Semibold" panose="020B0702040204020203" pitchFamily="34" charset="0"/>
              <a:cs typeface="Segoe UI Semibold" panose="020B0702040204020203" pitchFamily="34" charset="0"/>
            </a:endParaRPr>
          </a:p>
        </p:txBody>
      </p:sp>
      <p:sp>
        <p:nvSpPr>
          <p:cNvPr id="124" name="Rectangle 123">
            <a:extLst>
              <a:ext uri="{FF2B5EF4-FFF2-40B4-BE49-F238E27FC236}">
                <a16:creationId xmlns:a16="http://schemas.microsoft.com/office/drawing/2014/main" id="{D831574A-8B02-4C4C-92E5-F01BA660B3A8}"/>
              </a:ext>
              <a:ext uri="{C183D7F6-B498-43B3-948B-1728B52AA6E4}">
                <adec:decorative xmlns:adec="http://schemas.microsoft.com/office/drawing/2017/decorative" val="1"/>
              </a:ext>
            </a:extLst>
          </p:cNvPr>
          <p:cNvSpPr/>
          <p:nvPr/>
        </p:nvSpPr>
        <p:spPr>
          <a:xfrm>
            <a:off x="7060017" y="2825859"/>
            <a:ext cx="968039" cy="135776"/>
          </a:xfrm>
          <a:prstGeom prst="rect">
            <a:avLst/>
          </a:prstGeom>
        </p:spPr>
        <p:txBody>
          <a:bodyPr wrap="none" lIns="0" tIns="0" rIns="0" bIns="0">
            <a:spAutoFit/>
          </a:bodyPr>
          <a:lstStyle/>
          <a:p>
            <a:pPr algn="ctr" defTabSz="896354">
              <a:defRPr/>
            </a:pPr>
            <a:r>
              <a:rPr lang="en-US" sz="882">
                <a:solidFill>
                  <a:prstClr val="black"/>
                </a:solidFill>
                <a:latin typeface="Segoe UI Semibold" panose="020B0702040204020203" pitchFamily="34" charset="0"/>
                <a:cs typeface="Segoe UI Semibold" panose="020B0702040204020203" pitchFamily="34" charset="0"/>
              </a:rPr>
              <a:t>Visual Studio Code</a:t>
            </a:r>
          </a:p>
        </p:txBody>
      </p:sp>
      <p:sp>
        <p:nvSpPr>
          <p:cNvPr id="125" name="Rectangle 124">
            <a:extLst>
              <a:ext uri="{FF2B5EF4-FFF2-40B4-BE49-F238E27FC236}">
                <a16:creationId xmlns:a16="http://schemas.microsoft.com/office/drawing/2014/main" id="{295301EB-AD19-4058-AE31-C07A99762330}"/>
              </a:ext>
              <a:ext uri="{C183D7F6-B498-43B3-948B-1728B52AA6E4}">
                <adec:decorative xmlns:adec="http://schemas.microsoft.com/office/drawing/2017/decorative" val="1"/>
              </a:ext>
            </a:extLst>
          </p:cNvPr>
          <p:cNvSpPr/>
          <p:nvPr/>
        </p:nvSpPr>
        <p:spPr>
          <a:xfrm>
            <a:off x="10656471" y="2825859"/>
            <a:ext cx="749602" cy="135776"/>
          </a:xfrm>
          <a:prstGeom prst="rect">
            <a:avLst/>
          </a:prstGeom>
        </p:spPr>
        <p:txBody>
          <a:bodyPr wrap="none" lIns="0" tIns="0" rIns="0" bIns="0">
            <a:spAutoFit/>
          </a:bodyPr>
          <a:lstStyle/>
          <a:p>
            <a:pPr algn="ctr" defTabSz="896354">
              <a:defRPr/>
            </a:pPr>
            <a:r>
              <a:rPr lang="en-US" sz="882">
                <a:solidFill>
                  <a:prstClr val="black"/>
                </a:solidFill>
                <a:latin typeface="Segoe UI Semibold" panose="020B0702040204020203" pitchFamily="34" charset="0"/>
                <a:cs typeface="Segoe UI Semibold" panose="020B0702040204020203" pitchFamily="34" charset="0"/>
              </a:rPr>
              <a:t>Command line</a:t>
            </a:r>
          </a:p>
        </p:txBody>
      </p:sp>
      <p:grpSp>
        <p:nvGrpSpPr>
          <p:cNvPr id="126" name="Group 125">
            <a:extLst>
              <a:ext uri="{FF2B5EF4-FFF2-40B4-BE49-F238E27FC236}">
                <a16:creationId xmlns:a16="http://schemas.microsoft.com/office/drawing/2014/main" id="{134AF66B-671A-41A0-85CA-0042F7394050}"/>
              </a:ext>
              <a:ext uri="{C183D7F6-B498-43B3-948B-1728B52AA6E4}">
                <adec:decorative xmlns:adec="http://schemas.microsoft.com/office/drawing/2017/decorative" val="1"/>
              </a:ext>
            </a:extLst>
          </p:cNvPr>
          <p:cNvGrpSpPr/>
          <p:nvPr/>
        </p:nvGrpSpPr>
        <p:grpSpPr>
          <a:xfrm>
            <a:off x="10860057" y="2381954"/>
            <a:ext cx="342429" cy="291297"/>
            <a:chOff x="11238522" y="2214151"/>
            <a:chExt cx="394713" cy="335774"/>
          </a:xfrm>
        </p:grpSpPr>
        <p:grpSp>
          <p:nvGrpSpPr>
            <p:cNvPr id="127" name="Group 126">
              <a:extLst>
                <a:ext uri="{FF2B5EF4-FFF2-40B4-BE49-F238E27FC236}">
                  <a16:creationId xmlns:a16="http://schemas.microsoft.com/office/drawing/2014/main" id="{BC44788F-BB62-4ACC-9877-43664F81B414}"/>
                </a:ext>
              </a:extLst>
            </p:cNvPr>
            <p:cNvGrpSpPr/>
            <p:nvPr/>
          </p:nvGrpSpPr>
          <p:grpSpPr>
            <a:xfrm>
              <a:off x="11238522" y="2214151"/>
              <a:ext cx="394713" cy="335774"/>
              <a:chOff x="2107244" y="1575258"/>
              <a:chExt cx="310993" cy="264555"/>
            </a:xfrm>
          </p:grpSpPr>
          <p:grpSp>
            <p:nvGrpSpPr>
              <p:cNvPr id="131" name="Group 130">
                <a:extLst>
                  <a:ext uri="{FF2B5EF4-FFF2-40B4-BE49-F238E27FC236}">
                    <a16:creationId xmlns:a16="http://schemas.microsoft.com/office/drawing/2014/main" id="{31720CCF-7055-4C7B-88BB-162570E3A275}"/>
                  </a:ext>
                </a:extLst>
              </p:cNvPr>
              <p:cNvGrpSpPr/>
              <p:nvPr/>
            </p:nvGrpSpPr>
            <p:grpSpPr>
              <a:xfrm>
                <a:off x="2107244" y="1575258"/>
                <a:ext cx="310993" cy="264555"/>
                <a:chOff x="2107244" y="1575258"/>
                <a:chExt cx="310993" cy="264555"/>
              </a:xfrm>
            </p:grpSpPr>
            <p:sp>
              <p:nvSpPr>
                <p:cNvPr id="140" name="Rectangle 9">
                  <a:extLst>
                    <a:ext uri="{FF2B5EF4-FFF2-40B4-BE49-F238E27FC236}">
                      <a16:creationId xmlns:a16="http://schemas.microsoft.com/office/drawing/2014/main" id="{DF258760-58ED-4647-A4AB-E6F1223D0A60}"/>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141" name="Line 10">
                  <a:extLst>
                    <a:ext uri="{FF2B5EF4-FFF2-40B4-BE49-F238E27FC236}">
                      <a16:creationId xmlns:a16="http://schemas.microsoft.com/office/drawing/2014/main" id="{4EFE5263-D67A-42FD-AC7B-D576FE7C4E4E}"/>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nvGrpSpPr>
              <p:cNvPr id="135" name="Group 134">
                <a:extLst>
                  <a:ext uri="{FF2B5EF4-FFF2-40B4-BE49-F238E27FC236}">
                    <a16:creationId xmlns:a16="http://schemas.microsoft.com/office/drawing/2014/main" id="{FC80A0E6-D195-4047-976A-2C5E1EFCAF5C}"/>
                  </a:ext>
                </a:extLst>
              </p:cNvPr>
              <p:cNvGrpSpPr/>
              <p:nvPr/>
            </p:nvGrpSpPr>
            <p:grpSpPr>
              <a:xfrm>
                <a:off x="2287367" y="1599181"/>
                <a:ext cx="95690" cy="23923"/>
                <a:chOff x="2287367" y="1599181"/>
                <a:chExt cx="95690" cy="23923"/>
              </a:xfrm>
            </p:grpSpPr>
            <p:sp>
              <p:nvSpPr>
                <p:cNvPr id="136" name="Oval 11">
                  <a:extLst>
                    <a:ext uri="{FF2B5EF4-FFF2-40B4-BE49-F238E27FC236}">
                      <a16:creationId xmlns:a16="http://schemas.microsoft.com/office/drawing/2014/main" id="{4C1C0C75-16C7-4929-8DAA-EAC327804F74}"/>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137" name="Oval 12">
                  <a:extLst>
                    <a:ext uri="{FF2B5EF4-FFF2-40B4-BE49-F238E27FC236}">
                      <a16:creationId xmlns:a16="http://schemas.microsoft.com/office/drawing/2014/main" id="{374A82FD-9E89-4C21-87FC-D10ADACF5F50}"/>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138" name="Oval 13">
                  <a:extLst>
                    <a:ext uri="{FF2B5EF4-FFF2-40B4-BE49-F238E27FC236}">
                      <a16:creationId xmlns:a16="http://schemas.microsoft.com/office/drawing/2014/main" id="{D128C1E9-E547-4DBF-8B63-A7F14BE15953}"/>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sp>
          <p:nvSpPr>
            <p:cNvPr id="128" name="Freeform 422">
              <a:extLst>
                <a:ext uri="{FF2B5EF4-FFF2-40B4-BE49-F238E27FC236}">
                  <a16:creationId xmlns:a16="http://schemas.microsoft.com/office/drawing/2014/main" id="{5D9957F3-7DAE-47AD-B6AA-49DCF1E96BFB}"/>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US">
                <a:solidFill>
                  <a:prstClr val="white"/>
                </a:solidFill>
                <a:latin typeface="Segoe UI"/>
              </a:endParaRPr>
            </a:p>
          </p:txBody>
        </p:sp>
        <p:cxnSp>
          <p:nvCxnSpPr>
            <p:cNvPr id="130" name="Straight Connector 129">
              <a:extLst>
                <a:ext uri="{FF2B5EF4-FFF2-40B4-BE49-F238E27FC236}">
                  <a16:creationId xmlns:a16="http://schemas.microsoft.com/office/drawing/2014/main" id="{F6181162-1A0B-41D1-A34B-F3FA9DCB69F6}"/>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2" name="Picture 141">
            <a:extLst>
              <a:ext uri="{FF2B5EF4-FFF2-40B4-BE49-F238E27FC236}">
                <a16:creationId xmlns:a16="http://schemas.microsoft.com/office/drawing/2014/main" id="{D347CC40-F57D-4D6E-924A-5401B3A9FF96}"/>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14634" y="2381955"/>
            <a:ext cx="342430" cy="391560"/>
          </a:xfrm>
          <a:prstGeom prst="rect">
            <a:avLst/>
          </a:prstGeom>
        </p:spPr>
      </p:pic>
      <p:pic>
        <p:nvPicPr>
          <p:cNvPr id="143" name="Picture 142">
            <a:extLst>
              <a:ext uri="{FF2B5EF4-FFF2-40B4-BE49-F238E27FC236}">
                <a16:creationId xmlns:a16="http://schemas.microsoft.com/office/drawing/2014/main" id="{8FEA5567-C691-4363-8860-45D197F2FD96}"/>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83249" y="2381956"/>
            <a:ext cx="321579" cy="321134"/>
          </a:xfrm>
          <a:prstGeom prst="rect">
            <a:avLst/>
          </a:prstGeom>
        </p:spPr>
      </p:pic>
      <p:grpSp>
        <p:nvGrpSpPr>
          <p:cNvPr id="144" name="Group 143">
            <a:extLst>
              <a:ext uri="{FF2B5EF4-FFF2-40B4-BE49-F238E27FC236}">
                <a16:creationId xmlns:a16="http://schemas.microsoft.com/office/drawing/2014/main" id="{7367D05B-F5C4-4A7C-BA7E-4B9D36F8F074}"/>
              </a:ext>
              <a:ext uri="{C183D7F6-B498-43B3-948B-1728B52AA6E4}">
                <adec:decorative xmlns:adec="http://schemas.microsoft.com/office/drawing/2017/decorative" val="1"/>
              </a:ext>
            </a:extLst>
          </p:cNvPr>
          <p:cNvGrpSpPr>
            <a:grpSpLocks noChangeAspect="1"/>
          </p:cNvGrpSpPr>
          <p:nvPr/>
        </p:nvGrpSpPr>
        <p:grpSpPr>
          <a:xfrm>
            <a:off x="8529709" y="2434995"/>
            <a:ext cx="368056" cy="285480"/>
            <a:chOff x="3486498" y="5451027"/>
            <a:chExt cx="1893396" cy="1468600"/>
          </a:xfrm>
          <a:noFill/>
        </p:grpSpPr>
        <p:sp>
          <p:nvSpPr>
            <p:cNvPr id="145" name="Freeform: Shape 144">
              <a:extLst>
                <a:ext uri="{FF2B5EF4-FFF2-40B4-BE49-F238E27FC236}">
                  <a16:creationId xmlns:a16="http://schemas.microsoft.com/office/drawing/2014/main" id="{22B9BA23-D32B-4931-BEC4-5812734B3D7E}"/>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Freeform: Shape 145">
              <a:extLst>
                <a:ext uri="{FF2B5EF4-FFF2-40B4-BE49-F238E27FC236}">
                  <a16:creationId xmlns:a16="http://schemas.microsoft.com/office/drawing/2014/main" id="{D2905B9B-E4CC-4836-A26F-64CD013B9F56}"/>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50929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2" presetClass="entr" presetSubtype="2" fill="hold" nodeType="withEffect">
                                  <p:stCondLst>
                                    <p:cond delay="750"/>
                                  </p:stCondLst>
                                  <p:childTnLst>
                                    <p:set>
                                      <p:cBhvr>
                                        <p:cTn id="9" dur="1" fill="hold">
                                          <p:stCondLst>
                                            <p:cond delay="0"/>
                                          </p:stCondLst>
                                        </p:cTn>
                                        <p:tgtEl>
                                          <p:spTgt spid="2"/>
                                        </p:tgtEl>
                                        <p:attrNameLst>
                                          <p:attrName>style.visibility</p:attrName>
                                        </p:attrNameLst>
                                      </p:cBhvr>
                                      <p:to>
                                        <p:strVal val="visible"/>
                                      </p:to>
                                    </p:set>
                                    <p:animEffect transition="in" filter="wipe(right)">
                                      <p:cBhvr>
                                        <p:cTn id="10" dur="250"/>
                                        <p:tgtEl>
                                          <p:spTgt spid="2"/>
                                        </p:tgtEl>
                                      </p:cBhvr>
                                    </p:animEffect>
                                  </p:childTnLst>
                                </p:cTn>
                              </p:par>
                              <p:par>
                                <p:cTn id="11" presetID="22" presetClass="entr" presetSubtype="2" fill="hold" grpId="0" nodeType="withEffect">
                                  <p:stCondLst>
                                    <p:cond delay="75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par>
                                <p:cTn id="14" presetID="22" presetClass="entr" presetSubtype="2" fill="hold" grpId="0" nodeType="withEffect">
                                  <p:stCondLst>
                                    <p:cond delay="1000"/>
                                  </p:stCondLst>
                                  <p:childTnLst>
                                    <p:set>
                                      <p:cBhvr>
                                        <p:cTn id="15" dur="1" fill="hold">
                                          <p:stCondLst>
                                            <p:cond delay="0"/>
                                          </p:stCondLst>
                                        </p:cTn>
                                        <p:tgtEl>
                                          <p:spTgt spid="185"/>
                                        </p:tgtEl>
                                        <p:attrNameLst>
                                          <p:attrName>style.visibility</p:attrName>
                                        </p:attrNameLst>
                                      </p:cBhvr>
                                      <p:to>
                                        <p:strVal val="visible"/>
                                      </p:to>
                                    </p:set>
                                    <p:animEffect transition="in" filter="wipe(right)">
                                      <p:cBhvr>
                                        <p:cTn id="16" dur="25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1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C1DC490-FBEC-478C-A2B3-D5102A193AC4}"/>
              </a:ext>
              <a:ext uri="{C183D7F6-B498-43B3-948B-1728B52AA6E4}">
                <adec:decorative xmlns:adec="http://schemas.microsoft.com/office/drawing/2017/decorative" val="1"/>
              </a:ext>
            </a:extLst>
          </p:cNvPr>
          <p:cNvSpPr/>
          <p:nvPr/>
        </p:nvSpPr>
        <p:spPr bwMode="auto">
          <a:xfrm>
            <a:off x="6939145" y="2200353"/>
            <a:ext cx="4655960" cy="967707"/>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372"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itle 19">
            <a:extLst>
              <a:ext uri="{FF2B5EF4-FFF2-40B4-BE49-F238E27FC236}">
                <a16:creationId xmlns:a16="http://schemas.microsoft.com/office/drawing/2014/main" id="{02C3C1E0-2826-7447-91EE-89324EAD511A}"/>
              </a:ext>
              <a:ext uri="{C183D7F6-B498-43B3-948B-1728B52AA6E4}">
                <adec:decorative xmlns:adec="http://schemas.microsoft.com/office/drawing/2017/decorative" val="1"/>
              </a:ext>
            </a:extLst>
          </p:cNvPr>
          <p:cNvSpPr>
            <a:spLocks noGrp="1"/>
          </p:cNvSpPr>
          <p:nvPr>
            <p:ph type="title"/>
          </p:nvPr>
        </p:nvSpPr>
        <p:spPr/>
        <p:txBody>
          <a:bodyPr/>
          <a:lstStyle/>
          <a:p>
            <a:r>
              <a:rPr lang="en-US"/>
              <a:t>Machine Learning on Azure</a:t>
            </a:r>
          </a:p>
        </p:txBody>
      </p:sp>
      <p:sp>
        <p:nvSpPr>
          <p:cNvPr id="139" name="Rectangle 138">
            <a:extLst>
              <a:ext uri="{FF2B5EF4-FFF2-40B4-BE49-F238E27FC236}">
                <a16:creationId xmlns:a16="http://schemas.microsoft.com/office/drawing/2014/main" id="{C203AD22-959A-4177-97FF-C0DC8FA0162E}"/>
              </a:ext>
              <a:ext uri="{C183D7F6-B498-43B3-948B-1728B52AA6E4}">
                <adec:decorative xmlns:adec="http://schemas.microsoft.com/office/drawing/2017/decorative" val="1"/>
              </a:ext>
            </a:extLst>
          </p:cNvPr>
          <p:cNvSpPr/>
          <p:nvPr/>
        </p:nvSpPr>
        <p:spPr>
          <a:xfrm>
            <a:off x="11115431" y="67407"/>
            <a:ext cx="955206" cy="748391"/>
          </a:xfrm>
          <a:prstGeom prst="rect">
            <a:avLst/>
          </a:prstGeom>
          <a:solidFill>
            <a:srgbClr val="FFFFFF">
              <a:alpha val="88000"/>
            </a:srgbClr>
          </a:solidFill>
          <a:ln w="10795" cap="flat" cmpd="sng" algn="ctr">
            <a:noFill/>
            <a:prstDash val="solid"/>
          </a:ln>
          <a:effectLst/>
        </p:spPr>
        <p:txBody>
          <a:bodyPr rtlCol="0" anchor="ctr"/>
          <a:lstStyle/>
          <a:p>
            <a:pPr algn="ctr" defTabSz="896386">
              <a:defRPr/>
            </a:pPr>
            <a:endParaRPr lang="en-US" kern="0">
              <a:solidFill>
                <a:srgbClr val="FFFFFF"/>
              </a:solidFill>
              <a:latin typeface="Segoe UI"/>
            </a:endParaRPr>
          </a:p>
        </p:txBody>
      </p:sp>
      <p:sp>
        <p:nvSpPr>
          <p:cNvPr id="131" name="Rectangle 130">
            <a:extLst>
              <a:ext uri="{FF2B5EF4-FFF2-40B4-BE49-F238E27FC236}">
                <a16:creationId xmlns:a16="http://schemas.microsoft.com/office/drawing/2014/main" id="{1A8C671C-D459-440B-B0F3-C1D872321711}"/>
              </a:ext>
              <a:ext uri="{C183D7F6-B498-43B3-948B-1728B52AA6E4}">
                <adec:decorative xmlns:adec="http://schemas.microsoft.com/office/drawing/2017/decorative" val="1"/>
              </a:ext>
            </a:extLst>
          </p:cNvPr>
          <p:cNvSpPr/>
          <p:nvPr/>
        </p:nvSpPr>
        <p:spPr bwMode="auto">
          <a:xfrm>
            <a:off x="444305" y="1169263"/>
            <a:ext cx="11303392" cy="5081239"/>
          </a:xfrm>
          <a:prstGeom prst="rect">
            <a:avLst/>
          </a:prstGeom>
          <a:noFill/>
          <a:ln w="254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5E1E1CE4-9A29-46D7-9B6E-88B7E68A351E}"/>
              </a:ext>
              <a:ext uri="{C183D7F6-B498-43B3-948B-1728B52AA6E4}">
                <adec:decorative xmlns:adec="http://schemas.microsoft.com/office/drawing/2017/decorative" val="1"/>
              </a:ext>
            </a:extLst>
          </p:cNvPr>
          <p:cNvSpPr/>
          <p:nvPr/>
        </p:nvSpPr>
        <p:spPr bwMode="auto">
          <a:xfrm>
            <a:off x="639022" y="1317715"/>
            <a:ext cx="6298352"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Domain specific pretrained models</a:t>
            </a:r>
          </a:p>
          <a:p>
            <a:pPr defTabSz="914102" fontAlgn="base">
              <a:spcBef>
                <a:spcPct val="0"/>
              </a:spcBef>
              <a:spcAft>
                <a:spcPct val="0"/>
              </a:spcAft>
              <a:defRPr/>
            </a:pPr>
            <a:r>
              <a:rPr lang="en-US" sz="1372" kern="0">
                <a:solidFill>
                  <a:srgbClr val="EBEBEA"/>
                </a:solidFill>
                <a:latin typeface="Segoe UI"/>
                <a:cs typeface="Segoe UI" pitchFamily="34" charset="0"/>
              </a:rPr>
              <a:t>To simplify solution development</a:t>
            </a:r>
          </a:p>
        </p:txBody>
      </p:sp>
      <p:sp>
        <p:nvSpPr>
          <p:cNvPr id="136" name="TextBox 135">
            <a:extLst>
              <a:ext uri="{FF2B5EF4-FFF2-40B4-BE49-F238E27FC236}">
                <a16:creationId xmlns:a16="http://schemas.microsoft.com/office/drawing/2014/main" id="{F2DC1749-9ADD-4B0E-931C-7C45427A7CD4}"/>
              </a:ext>
              <a:ext uri="{C183D7F6-B498-43B3-948B-1728B52AA6E4}">
                <adec:decorative xmlns:adec="http://schemas.microsoft.com/office/drawing/2017/decorative" val="1"/>
              </a:ext>
            </a:extLst>
          </p:cNvPr>
          <p:cNvSpPr txBox="1"/>
          <p:nvPr/>
        </p:nvSpPr>
        <p:spPr>
          <a:xfrm>
            <a:off x="6995649" y="4670025"/>
            <a:ext cx="1096775"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Azure </a:t>
            </a:r>
            <a:br>
              <a:rPr lang="en-US" sz="882">
                <a:solidFill>
                  <a:srgbClr val="EBEBEB"/>
                </a:solidFill>
                <a:latin typeface="Segoe UI Semibold" panose="020B0702040204020203" pitchFamily="34" charset="0"/>
                <a:cs typeface="Segoe UI Semibold" panose="020B0702040204020203" pitchFamily="34" charset="0"/>
              </a:rPr>
            </a:br>
            <a:r>
              <a:rPr lang="en-US" sz="882">
                <a:solidFill>
                  <a:srgbClr val="EBEBEB"/>
                </a:solidFill>
                <a:latin typeface="Segoe UI Semibold" panose="020B0702040204020203" pitchFamily="34" charset="0"/>
                <a:cs typeface="Segoe UI Semibold" panose="020B0702040204020203" pitchFamily="34" charset="0"/>
              </a:rPr>
              <a:t>Databricks</a:t>
            </a:r>
          </a:p>
        </p:txBody>
      </p:sp>
      <p:sp>
        <p:nvSpPr>
          <p:cNvPr id="137" name="TextBox 136">
            <a:extLst>
              <a:ext uri="{FF2B5EF4-FFF2-40B4-BE49-F238E27FC236}">
                <a16:creationId xmlns:a16="http://schemas.microsoft.com/office/drawing/2014/main" id="{404B3975-827A-4338-A573-7881CF25009F}"/>
              </a:ext>
              <a:ext uri="{C183D7F6-B498-43B3-948B-1728B52AA6E4}">
                <adec:decorative xmlns:adec="http://schemas.microsoft.com/office/drawing/2017/decorative" val="1"/>
              </a:ext>
            </a:extLst>
          </p:cNvPr>
          <p:cNvSpPr txBox="1"/>
          <p:nvPr/>
        </p:nvSpPr>
        <p:spPr>
          <a:xfrm>
            <a:off x="10482882" y="4670025"/>
            <a:ext cx="1096775"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Machine </a:t>
            </a:r>
            <a:br>
              <a:rPr lang="en-US" sz="882">
                <a:solidFill>
                  <a:srgbClr val="EBEBEB"/>
                </a:solidFill>
                <a:latin typeface="Segoe UI Semibold" panose="020B0702040204020203" pitchFamily="34" charset="0"/>
                <a:cs typeface="Segoe UI Semibold" panose="020B0702040204020203" pitchFamily="34" charset="0"/>
              </a:rPr>
            </a:br>
            <a:r>
              <a:rPr lang="en-US" sz="882">
                <a:solidFill>
                  <a:srgbClr val="EBEBEB"/>
                </a:solidFill>
                <a:latin typeface="Segoe UI Semibold" panose="020B0702040204020203" pitchFamily="34" charset="0"/>
                <a:cs typeface="Segoe UI Semibold" panose="020B0702040204020203" pitchFamily="34" charset="0"/>
              </a:rPr>
              <a:t>Learning VMs</a:t>
            </a:r>
          </a:p>
        </p:txBody>
      </p:sp>
      <p:sp>
        <p:nvSpPr>
          <p:cNvPr id="138" name="Rectangle 137">
            <a:extLst>
              <a:ext uri="{FF2B5EF4-FFF2-40B4-BE49-F238E27FC236}">
                <a16:creationId xmlns:a16="http://schemas.microsoft.com/office/drawing/2014/main" id="{ACC05C77-6C17-4D9B-BB20-B10ABE942198}"/>
              </a:ext>
              <a:ext uri="{C183D7F6-B498-43B3-948B-1728B52AA6E4}">
                <adec:decorative xmlns:adec="http://schemas.microsoft.com/office/drawing/2017/decorative" val="1"/>
              </a:ext>
            </a:extLst>
          </p:cNvPr>
          <p:cNvSpPr/>
          <p:nvPr/>
        </p:nvSpPr>
        <p:spPr bwMode="auto">
          <a:xfrm>
            <a:off x="639020" y="321579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Popular frameworks</a:t>
            </a:r>
          </a:p>
          <a:p>
            <a:pPr defTabSz="914102" fontAlgn="base">
              <a:spcBef>
                <a:spcPct val="0"/>
              </a:spcBef>
              <a:spcAft>
                <a:spcPct val="0"/>
              </a:spcAft>
              <a:defRPr/>
            </a:pPr>
            <a:r>
              <a:rPr lang="en-US" sz="1372" kern="0">
                <a:solidFill>
                  <a:srgbClr val="EBEBEA"/>
                </a:solidFill>
                <a:latin typeface="Segoe UI"/>
                <a:cs typeface="Segoe UI" pitchFamily="34" charset="0"/>
              </a:rPr>
              <a:t>To build advanced deep learning solutions </a:t>
            </a:r>
          </a:p>
        </p:txBody>
      </p:sp>
      <p:sp>
        <p:nvSpPr>
          <p:cNvPr id="140" name="TextBox 139">
            <a:extLst>
              <a:ext uri="{FF2B5EF4-FFF2-40B4-BE49-F238E27FC236}">
                <a16:creationId xmlns:a16="http://schemas.microsoft.com/office/drawing/2014/main" id="{9C2A71F9-D82B-43C2-A855-E9CCC6EDC9E0}"/>
              </a:ext>
              <a:ext uri="{C183D7F6-B498-43B3-948B-1728B52AA6E4}">
                <adec:decorative xmlns:adec="http://schemas.microsoft.com/office/drawing/2017/decorative" val="1"/>
              </a:ext>
            </a:extLst>
          </p:cNvPr>
          <p:cNvSpPr txBox="1"/>
          <p:nvPr/>
        </p:nvSpPr>
        <p:spPr>
          <a:xfrm>
            <a:off x="81862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TensorFlow</a:t>
            </a:r>
          </a:p>
        </p:txBody>
      </p:sp>
      <p:sp>
        <p:nvSpPr>
          <p:cNvPr id="141" name="TextBox 140">
            <a:extLst>
              <a:ext uri="{FF2B5EF4-FFF2-40B4-BE49-F238E27FC236}">
                <a16:creationId xmlns:a16="http://schemas.microsoft.com/office/drawing/2014/main" id="{FE2DE31B-7500-4AD6-AB32-C8405572A480}"/>
              </a:ext>
              <a:ext uri="{C183D7F6-B498-43B3-948B-1728B52AA6E4}">
                <adec:decorative xmlns:adec="http://schemas.microsoft.com/office/drawing/2017/decorative" val="1"/>
              </a:ext>
            </a:extLst>
          </p:cNvPr>
          <p:cNvSpPr txBox="1"/>
          <p:nvPr/>
        </p:nvSpPr>
        <p:spPr>
          <a:xfrm>
            <a:off x="7016583"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PyTorch</a:t>
            </a:r>
          </a:p>
        </p:txBody>
      </p:sp>
      <p:sp>
        <p:nvSpPr>
          <p:cNvPr id="142" name="TextBox 141">
            <a:extLst>
              <a:ext uri="{FF2B5EF4-FFF2-40B4-BE49-F238E27FC236}">
                <a16:creationId xmlns:a16="http://schemas.microsoft.com/office/drawing/2014/main" id="{3B448F07-37E9-41CC-BF74-01936C5B8F89}"/>
              </a:ext>
              <a:ext uri="{C183D7F6-B498-43B3-948B-1728B52AA6E4}">
                <adec:decorative xmlns:adec="http://schemas.microsoft.com/office/drawing/2017/decorative" val="1"/>
              </a:ext>
            </a:extLst>
          </p:cNvPr>
          <p:cNvSpPr txBox="1"/>
          <p:nvPr/>
        </p:nvSpPr>
        <p:spPr>
          <a:xfrm>
            <a:off x="10503816" y="3768199"/>
            <a:ext cx="1054907"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ONNX</a:t>
            </a:r>
          </a:p>
        </p:txBody>
      </p:sp>
      <p:sp>
        <p:nvSpPr>
          <p:cNvPr id="143" name="TextBox 142">
            <a:extLst>
              <a:ext uri="{FF2B5EF4-FFF2-40B4-BE49-F238E27FC236}">
                <a16:creationId xmlns:a16="http://schemas.microsoft.com/office/drawing/2014/main" id="{6EA5E637-A3AB-451A-A743-1FA451FF5859}"/>
              </a:ext>
              <a:ext uri="{C183D7F6-B498-43B3-948B-1728B52AA6E4}">
                <adec:decorative xmlns:adec="http://schemas.microsoft.com/office/drawing/2017/decorative" val="1"/>
              </a:ext>
            </a:extLst>
          </p:cNvPr>
          <p:cNvSpPr txBox="1"/>
          <p:nvPr/>
        </p:nvSpPr>
        <p:spPr>
          <a:xfrm>
            <a:off x="8580630" y="4670025"/>
            <a:ext cx="1289767" cy="334916"/>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Azure Machine Learning</a:t>
            </a:r>
          </a:p>
        </p:txBody>
      </p:sp>
      <p:sp>
        <p:nvSpPr>
          <p:cNvPr id="159" name="TextBox 158">
            <a:extLst>
              <a:ext uri="{FF2B5EF4-FFF2-40B4-BE49-F238E27FC236}">
                <a16:creationId xmlns:a16="http://schemas.microsoft.com/office/drawing/2014/main" id="{63D9B9B1-6696-432E-BC37-3A2C570850D1}"/>
              </a:ext>
              <a:ext uri="{C183D7F6-B498-43B3-948B-1728B52AA6E4}">
                <adec:decorative xmlns:adec="http://schemas.microsoft.com/office/drawing/2017/decorative" val="1"/>
              </a:ext>
            </a:extLst>
          </p:cNvPr>
          <p:cNvSpPr txBox="1"/>
          <p:nvPr/>
        </p:nvSpPr>
        <p:spPr>
          <a:xfrm>
            <a:off x="9516682" y="1833602"/>
            <a:ext cx="738333"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Language</a:t>
            </a:r>
          </a:p>
        </p:txBody>
      </p:sp>
      <p:sp>
        <p:nvSpPr>
          <p:cNvPr id="162" name="TextBox 161">
            <a:extLst>
              <a:ext uri="{FF2B5EF4-FFF2-40B4-BE49-F238E27FC236}">
                <a16:creationId xmlns:a16="http://schemas.microsoft.com/office/drawing/2014/main" id="{D34FF8A3-8208-48B1-84C2-C3272DF65636}"/>
              </a:ext>
              <a:ext uri="{C183D7F6-B498-43B3-948B-1728B52AA6E4}">
                <adec:decorative xmlns:adec="http://schemas.microsoft.com/office/drawing/2017/decorative" val="1"/>
              </a:ext>
            </a:extLst>
          </p:cNvPr>
          <p:cNvSpPr txBox="1"/>
          <p:nvPr/>
        </p:nvSpPr>
        <p:spPr>
          <a:xfrm>
            <a:off x="83779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Speech</a:t>
            </a:r>
          </a:p>
        </p:txBody>
      </p:sp>
      <p:sp>
        <p:nvSpPr>
          <p:cNvPr id="163" name="Rounded Rectangular Callout 243">
            <a:extLst>
              <a:ext uri="{FF2B5EF4-FFF2-40B4-BE49-F238E27FC236}">
                <a16:creationId xmlns:a16="http://schemas.microsoft.com/office/drawing/2014/main" id="{A94AC611-5FBE-4884-87D0-2E26E946FC47}"/>
              </a:ext>
              <a:ext uri="{C183D7F6-B498-43B3-948B-1728B52AA6E4}">
                <adec:decorative xmlns:adec="http://schemas.microsoft.com/office/drawing/2017/decorative" val="1"/>
              </a:ext>
            </a:extLst>
          </p:cNvPr>
          <p:cNvSpPr/>
          <p:nvPr/>
        </p:nvSpPr>
        <p:spPr bwMode="auto">
          <a:xfrm>
            <a:off x="8563976" y="1504839"/>
            <a:ext cx="302457" cy="202647"/>
          </a:xfrm>
          <a:prstGeom prst="wedgeRoundRectCallout">
            <a:avLst>
              <a:gd name="adj1" fmla="val 30853"/>
              <a:gd name="adj2" fmla="val 79643"/>
              <a:gd name="adj3" fmla="val 16667"/>
            </a:avLst>
          </a:prstGeom>
          <a:no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a:solidFill>
                  <a:srgbClr val="EBEBEB"/>
                </a:solidFill>
                <a:latin typeface="Segoe UI"/>
                <a:ea typeface="Segoe UI" pitchFamily="34" charset="0"/>
                <a:cs typeface="Segoe UI" pitchFamily="34" charset="0"/>
              </a:rPr>
              <a:t>…</a:t>
            </a:r>
          </a:p>
        </p:txBody>
      </p:sp>
      <p:sp>
        <p:nvSpPr>
          <p:cNvPr id="164" name="TextBox 163">
            <a:extLst>
              <a:ext uri="{FF2B5EF4-FFF2-40B4-BE49-F238E27FC236}">
                <a16:creationId xmlns:a16="http://schemas.microsoft.com/office/drawing/2014/main" id="{C6D47EDF-AB7E-418F-B696-EE1B3B8CCA15}"/>
              </a:ext>
              <a:ext uri="{C183D7F6-B498-43B3-948B-1728B52AA6E4}">
                <adec:decorative xmlns:adec="http://schemas.microsoft.com/office/drawing/2017/decorative" val="1"/>
              </a:ext>
            </a:extLst>
          </p:cNvPr>
          <p:cNvSpPr txBox="1"/>
          <p:nvPr/>
        </p:nvSpPr>
        <p:spPr>
          <a:xfrm>
            <a:off x="10666281" y="1833602"/>
            <a:ext cx="729978"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Search</a:t>
            </a:r>
          </a:p>
        </p:txBody>
      </p:sp>
      <p:sp>
        <p:nvSpPr>
          <p:cNvPr id="165" name="TextBox 164">
            <a:extLst>
              <a:ext uri="{FF2B5EF4-FFF2-40B4-BE49-F238E27FC236}">
                <a16:creationId xmlns:a16="http://schemas.microsoft.com/office/drawing/2014/main" id="{5ADED2E5-3E7B-4B32-81F0-EA10E2875EA5}"/>
              </a:ext>
              <a:ext uri="{C183D7F6-B498-43B3-948B-1728B52AA6E4}">
                <adec:decorative xmlns:adec="http://schemas.microsoft.com/office/drawing/2017/decorative" val="1"/>
              </a:ext>
            </a:extLst>
          </p:cNvPr>
          <p:cNvSpPr txBox="1"/>
          <p:nvPr/>
        </p:nvSpPr>
        <p:spPr>
          <a:xfrm>
            <a:off x="7208276" y="1833602"/>
            <a:ext cx="671526" cy="212717"/>
          </a:xfrm>
          <a:prstGeom prst="rect">
            <a:avLst/>
          </a:prstGeom>
          <a:noFill/>
        </p:spPr>
        <p:txBody>
          <a:bodyPr wrap="square" lIns="89642" tIns="44821" rIns="89642" bIns="44821" rtlCol="0" anchor="t">
            <a:spAutoFit/>
          </a:bodyPr>
          <a:lstStyle/>
          <a:p>
            <a:pPr algn="ctr" defTabSz="878221">
              <a:lnSpc>
                <a:spcPct val="90000"/>
              </a:lnSpc>
              <a:spcAft>
                <a:spcPts val="576"/>
              </a:spcAft>
              <a:defRPr/>
            </a:pPr>
            <a:r>
              <a:rPr lang="en-US" sz="882">
                <a:solidFill>
                  <a:srgbClr val="EBEBEB"/>
                </a:solidFill>
                <a:latin typeface="Segoe UI Semibold" panose="020B0702040204020203" pitchFamily="34" charset="0"/>
                <a:cs typeface="Segoe UI Semibold" panose="020B0702040204020203" pitchFamily="34" charset="0"/>
              </a:rPr>
              <a:t>Vision</a:t>
            </a:r>
          </a:p>
        </p:txBody>
      </p:sp>
      <p:sp>
        <p:nvSpPr>
          <p:cNvPr id="166" name="Rectangle 165">
            <a:extLst>
              <a:ext uri="{FF2B5EF4-FFF2-40B4-BE49-F238E27FC236}">
                <a16:creationId xmlns:a16="http://schemas.microsoft.com/office/drawing/2014/main" id="{30FDBB3F-1B92-4A52-90D3-15B883F1CFDD}"/>
              </a:ext>
              <a:ext uri="{C183D7F6-B498-43B3-948B-1728B52AA6E4}">
                <adec:decorative xmlns:adec="http://schemas.microsoft.com/office/drawing/2017/decorative" val="1"/>
              </a:ext>
            </a:extLst>
          </p:cNvPr>
          <p:cNvSpPr/>
          <p:nvPr/>
        </p:nvSpPr>
        <p:spPr bwMode="auto">
          <a:xfrm>
            <a:off x="619320" y="419650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Productive services</a:t>
            </a:r>
          </a:p>
          <a:p>
            <a:pPr defTabSz="914102" fontAlgn="base">
              <a:spcBef>
                <a:spcPct val="0"/>
              </a:spcBef>
              <a:spcAft>
                <a:spcPct val="0"/>
              </a:spcAft>
              <a:defRPr/>
            </a:pPr>
            <a:r>
              <a:rPr lang="en-US" sz="1372" kern="0">
                <a:solidFill>
                  <a:srgbClr val="EBEBEA"/>
                </a:solidFill>
                <a:latin typeface="Segoe UI"/>
                <a:cs typeface="Segoe UI" pitchFamily="34" charset="0"/>
              </a:rPr>
              <a:t>To empower data science and development teams</a:t>
            </a:r>
          </a:p>
        </p:txBody>
      </p:sp>
      <p:sp>
        <p:nvSpPr>
          <p:cNvPr id="167" name="Rectangle 166">
            <a:extLst>
              <a:ext uri="{FF2B5EF4-FFF2-40B4-BE49-F238E27FC236}">
                <a16:creationId xmlns:a16="http://schemas.microsoft.com/office/drawing/2014/main" id="{0E927BF9-0531-4117-BBE5-0E56EDA205F5}"/>
              </a:ext>
              <a:ext uri="{C183D7F6-B498-43B3-948B-1728B52AA6E4}">
                <adec:decorative xmlns:adec="http://schemas.microsoft.com/office/drawing/2017/decorative" val="1"/>
              </a:ext>
            </a:extLst>
          </p:cNvPr>
          <p:cNvSpPr/>
          <p:nvPr/>
        </p:nvSpPr>
        <p:spPr bwMode="auto">
          <a:xfrm>
            <a:off x="620668" y="5188020"/>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EBEBEA"/>
                </a:solidFill>
                <a:latin typeface="Segoe UI Semibold"/>
                <a:ea typeface="Segoe UI" pitchFamily="34" charset="0"/>
                <a:cs typeface="Segoe UI" pitchFamily="34" charset="0"/>
              </a:rPr>
              <a:t>Powerful infrastructure</a:t>
            </a:r>
          </a:p>
          <a:p>
            <a:pPr defTabSz="914102" fontAlgn="base">
              <a:spcBef>
                <a:spcPct val="0"/>
              </a:spcBef>
              <a:spcAft>
                <a:spcPct val="0"/>
              </a:spcAft>
              <a:defRPr/>
            </a:pPr>
            <a:r>
              <a:rPr lang="en-US" sz="1372" kern="0">
                <a:solidFill>
                  <a:srgbClr val="EBEBEA"/>
                </a:solidFill>
                <a:latin typeface="Segoe UI"/>
                <a:cs typeface="Segoe UI" pitchFamily="34" charset="0"/>
              </a:rPr>
              <a:t>To accelerate deep learning</a:t>
            </a:r>
          </a:p>
        </p:txBody>
      </p:sp>
      <p:sp>
        <p:nvSpPr>
          <p:cNvPr id="168" name="Rectangle 167">
            <a:extLst>
              <a:ext uri="{FF2B5EF4-FFF2-40B4-BE49-F238E27FC236}">
                <a16:creationId xmlns:a16="http://schemas.microsoft.com/office/drawing/2014/main" id="{3BDDB6FF-6F23-4434-B2B7-27EF19497ADC}"/>
              </a:ext>
              <a:ext uri="{C183D7F6-B498-43B3-948B-1728B52AA6E4}">
                <adec:decorative xmlns:adec="http://schemas.microsoft.com/office/drawing/2017/decorative" val="1"/>
              </a:ext>
            </a:extLst>
          </p:cNvPr>
          <p:cNvSpPr/>
          <p:nvPr/>
        </p:nvSpPr>
        <p:spPr>
          <a:xfrm>
            <a:off x="9584124" y="3806672"/>
            <a:ext cx="603453" cy="135776"/>
          </a:xfrm>
          <a:prstGeom prst="rect">
            <a:avLst/>
          </a:prstGeom>
        </p:spPr>
        <p:txBody>
          <a:bodyPr wrap="none" lIns="0" tIns="0" rIns="0" bIns="0">
            <a:spAutoFit/>
          </a:bodyPr>
          <a:lstStyle/>
          <a:p>
            <a:pPr algn="ctr" defTabSz="896354">
              <a:defRPr/>
            </a:pPr>
            <a:r>
              <a:rPr lang="en-US" sz="882" err="1">
                <a:solidFill>
                  <a:srgbClr val="EBEBEB"/>
                </a:solidFill>
                <a:latin typeface="Segoe UI Semibold" panose="020B0702040204020203" pitchFamily="34" charset="0"/>
                <a:cs typeface="Segoe UI Semibold" panose="020B0702040204020203" pitchFamily="34" charset="0"/>
              </a:rPr>
              <a:t>Scikit</a:t>
            </a:r>
            <a:r>
              <a:rPr lang="en-US" sz="882">
                <a:solidFill>
                  <a:srgbClr val="EBEBEB"/>
                </a:solidFill>
                <a:latin typeface="Segoe UI Semibold" panose="020B0702040204020203" pitchFamily="34" charset="0"/>
                <a:cs typeface="Segoe UI Semibold" panose="020B0702040204020203" pitchFamily="34" charset="0"/>
              </a:rPr>
              <a:t>-Learn</a:t>
            </a:r>
          </a:p>
        </p:txBody>
      </p:sp>
      <p:sp>
        <p:nvSpPr>
          <p:cNvPr id="169" name="Rectangle 168">
            <a:extLst>
              <a:ext uri="{FF2B5EF4-FFF2-40B4-BE49-F238E27FC236}">
                <a16:creationId xmlns:a16="http://schemas.microsoft.com/office/drawing/2014/main" id="{6CF5F469-D7E2-4F73-BE29-A288FBB5281D}"/>
              </a:ext>
              <a:ext uri="{C183D7F6-B498-43B3-948B-1728B52AA6E4}">
                <adec:decorative xmlns:adec="http://schemas.microsoft.com/office/drawing/2017/decorative" val="1"/>
              </a:ext>
            </a:extLst>
          </p:cNvPr>
          <p:cNvSpPr/>
          <p:nvPr/>
        </p:nvSpPr>
        <p:spPr bwMode="auto">
          <a:xfrm>
            <a:off x="633649" y="2264138"/>
            <a:ext cx="6296955" cy="827603"/>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b="1" kern="0">
                <a:solidFill>
                  <a:srgbClr val="0078D3"/>
                </a:solidFill>
                <a:latin typeface="Segoe UI Semibold"/>
                <a:ea typeface="Segoe UI" pitchFamily="34" charset="0"/>
                <a:cs typeface="Segoe UI" pitchFamily="34" charset="0"/>
              </a:rPr>
              <a:t>Familiar data science tools</a:t>
            </a:r>
          </a:p>
          <a:p>
            <a:pPr defTabSz="914102" fontAlgn="base">
              <a:spcBef>
                <a:spcPct val="0"/>
              </a:spcBef>
              <a:spcAft>
                <a:spcPct val="0"/>
              </a:spcAft>
              <a:defRPr/>
            </a:pPr>
            <a:r>
              <a:rPr lang="en-US" sz="1372" kern="0">
                <a:solidFill>
                  <a:srgbClr val="0078D3"/>
                </a:solidFill>
                <a:latin typeface="Segoe UI"/>
                <a:cs typeface="Segoe UI" pitchFamily="34" charset="0"/>
              </a:rPr>
              <a:t>To simplify model development </a:t>
            </a:r>
          </a:p>
        </p:txBody>
      </p:sp>
      <p:sp>
        <p:nvSpPr>
          <p:cNvPr id="170" name="eye_2">
            <a:extLst>
              <a:ext uri="{FF2B5EF4-FFF2-40B4-BE49-F238E27FC236}">
                <a16:creationId xmlns:a16="http://schemas.microsoft.com/office/drawing/2014/main" id="{01384E03-8464-4263-936A-76E5C78AB1E9}"/>
              </a:ext>
              <a:ext uri="{C183D7F6-B498-43B3-948B-1728B52AA6E4}">
                <adec:decorative xmlns:adec="http://schemas.microsoft.com/office/drawing/2017/decorative" val="1"/>
              </a:ext>
            </a:extLst>
          </p:cNvPr>
          <p:cNvSpPr>
            <a:spLocks noChangeAspect="1" noEditPoints="1"/>
          </p:cNvSpPr>
          <p:nvPr/>
        </p:nvSpPr>
        <p:spPr bwMode="auto">
          <a:xfrm>
            <a:off x="7376672" y="1533379"/>
            <a:ext cx="334730" cy="185726"/>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EBEBEB"/>
              </a:solidFill>
              <a:latin typeface="Segoe UI"/>
            </a:endParaRPr>
          </a:p>
        </p:txBody>
      </p:sp>
      <p:pic>
        <p:nvPicPr>
          <p:cNvPr id="171" name="Graphic 569">
            <a:extLst>
              <a:ext uri="{FF2B5EF4-FFF2-40B4-BE49-F238E27FC236}">
                <a16:creationId xmlns:a16="http://schemas.microsoft.com/office/drawing/2014/main" id="{B87A6350-C5B3-4F57-AC41-6728DDCD419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03096" y="1481995"/>
            <a:ext cx="311575" cy="288495"/>
          </a:xfrm>
          <a:prstGeom prst="rect">
            <a:avLst/>
          </a:prstGeom>
        </p:spPr>
      </p:pic>
      <p:sp>
        <p:nvSpPr>
          <p:cNvPr id="172" name="Freeform 5">
            <a:extLst>
              <a:ext uri="{FF2B5EF4-FFF2-40B4-BE49-F238E27FC236}">
                <a16:creationId xmlns:a16="http://schemas.microsoft.com/office/drawing/2014/main" id="{173FC991-609E-4FFC-A2AB-BFC933765808}"/>
              </a:ext>
              <a:ext uri="{C183D7F6-B498-43B3-948B-1728B52AA6E4}">
                <adec:decorative xmlns:adec="http://schemas.microsoft.com/office/drawing/2017/decorative" val="1"/>
              </a:ext>
            </a:extLst>
          </p:cNvPr>
          <p:cNvSpPr>
            <a:spLocks noChangeAspect="1" noEditPoints="1"/>
          </p:cNvSpPr>
          <p:nvPr/>
        </p:nvSpPr>
        <p:spPr bwMode="auto">
          <a:xfrm>
            <a:off x="10889258" y="1486944"/>
            <a:ext cx="284028" cy="27860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kern="0">
              <a:solidFill>
                <a:srgbClr val="EBEBEB"/>
              </a:solidFill>
              <a:latin typeface="Segoe UI"/>
            </a:endParaRPr>
          </a:p>
        </p:txBody>
      </p:sp>
      <p:grpSp>
        <p:nvGrpSpPr>
          <p:cNvPr id="173" name="Group 172">
            <a:extLst>
              <a:ext uri="{FF2B5EF4-FFF2-40B4-BE49-F238E27FC236}">
                <a16:creationId xmlns:a16="http://schemas.microsoft.com/office/drawing/2014/main" id="{3F9538C4-6F9C-435A-B065-A89929FACFA4}"/>
              </a:ext>
              <a:ext uri="{C183D7F6-B498-43B3-948B-1728B52AA6E4}">
                <adec:decorative xmlns:adec="http://schemas.microsoft.com/office/drawing/2017/decorative" val="1"/>
              </a:ext>
            </a:extLst>
          </p:cNvPr>
          <p:cNvGrpSpPr/>
          <p:nvPr/>
        </p:nvGrpSpPr>
        <p:grpSpPr>
          <a:xfrm>
            <a:off x="10805450" y="4305552"/>
            <a:ext cx="451643" cy="341417"/>
            <a:chOff x="7669747" y="4810232"/>
            <a:chExt cx="520064" cy="393139"/>
          </a:xfrm>
          <a:noFill/>
        </p:grpSpPr>
        <p:grpSp>
          <p:nvGrpSpPr>
            <p:cNvPr id="174" name="Group 4">
              <a:extLst>
                <a:ext uri="{FF2B5EF4-FFF2-40B4-BE49-F238E27FC236}">
                  <a16:creationId xmlns:a16="http://schemas.microsoft.com/office/drawing/2014/main" id="{87185474-A304-40C3-B800-3F0AB0302B24}"/>
                </a:ext>
              </a:extLst>
            </p:cNvPr>
            <p:cNvGrpSpPr>
              <a:grpSpLocks noChangeAspect="1"/>
            </p:cNvGrpSpPr>
            <p:nvPr/>
          </p:nvGrpSpPr>
          <p:grpSpPr bwMode="auto">
            <a:xfrm>
              <a:off x="7669747" y="4810232"/>
              <a:ext cx="520064" cy="393139"/>
              <a:chOff x="3728" y="2083"/>
              <a:chExt cx="245" cy="174"/>
            </a:xfrm>
            <a:grpFill/>
          </p:grpSpPr>
          <p:sp>
            <p:nvSpPr>
              <p:cNvPr id="186" name="Rectangle 185">
                <a:extLst>
                  <a:ext uri="{FF2B5EF4-FFF2-40B4-BE49-F238E27FC236}">
                    <a16:creationId xmlns:a16="http://schemas.microsoft.com/office/drawing/2014/main" id="{218C4531-9FB5-4B36-BF0C-DB7D5FBC8433}"/>
                  </a:ext>
                </a:extLst>
              </p:cNvPr>
              <p:cNvSpPr>
                <a:spLocks noChangeArrowheads="1"/>
              </p:cNvSpPr>
              <p:nvPr/>
            </p:nvSpPr>
            <p:spPr bwMode="auto">
              <a:xfrm>
                <a:off x="3728" y="2083"/>
                <a:ext cx="245" cy="138"/>
              </a:xfrm>
              <a:prstGeom prst="rect">
                <a:avLst/>
              </a:prstGeom>
              <a:grpFill/>
              <a:ln w="12700" cap="rnd">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EBEBEB"/>
                  </a:solidFill>
                  <a:latin typeface="Segoe UI Semilight"/>
                </a:endParaRPr>
              </a:p>
            </p:txBody>
          </p:sp>
          <p:sp>
            <p:nvSpPr>
              <p:cNvPr id="187" name="Line 7">
                <a:extLst>
                  <a:ext uri="{FF2B5EF4-FFF2-40B4-BE49-F238E27FC236}">
                    <a16:creationId xmlns:a16="http://schemas.microsoft.com/office/drawing/2014/main" id="{E8811C58-4B6A-46E3-B3E5-3E76EF71E6A0}"/>
                  </a:ext>
                </a:extLst>
              </p:cNvPr>
              <p:cNvSpPr>
                <a:spLocks noChangeShapeType="1"/>
              </p:cNvSpPr>
              <p:nvPr/>
            </p:nvSpPr>
            <p:spPr bwMode="auto">
              <a:xfrm>
                <a:off x="3850" y="2221"/>
                <a:ext cx="0" cy="36"/>
              </a:xfrm>
              <a:prstGeom prst="line">
                <a:avLst/>
              </a:prstGeom>
              <a:grpFill/>
              <a:ln w="12700" cap="rnd">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EBEBEB"/>
                  </a:solidFill>
                  <a:latin typeface="Segoe UI Semilight"/>
                </a:endParaRPr>
              </a:p>
            </p:txBody>
          </p:sp>
          <p:sp>
            <p:nvSpPr>
              <p:cNvPr id="188" name="Line 8">
                <a:extLst>
                  <a:ext uri="{FF2B5EF4-FFF2-40B4-BE49-F238E27FC236}">
                    <a16:creationId xmlns:a16="http://schemas.microsoft.com/office/drawing/2014/main" id="{9D575321-E4F8-49B0-B41A-2E6C19A71094}"/>
                  </a:ext>
                </a:extLst>
              </p:cNvPr>
              <p:cNvSpPr>
                <a:spLocks noChangeShapeType="1"/>
              </p:cNvSpPr>
              <p:nvPr/>
            </p:nvSpPr>
            <p:spPr bwMode="auto">
              <a:xfrm>
                <a:off x="3808" y="2257"/>
                <a:ext cx="86" cy="0"/>
              </a:xfrm>
              <a:prstGeom prst="line">
                <a:avLst/>
              </a:prstGeom>
              <a:grpFill/>
              <a:ln w="12700" cap="rnd">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a:defRPr/>
                </a:pPr>
                <a:endParaRPr lang="en-US" kern="0">
                  <a:solidFill>
                    <a:srgbClr val="EBEBEB"/>
                  </a:solidFill>
                  <a:latin typeface="Segoe UI Semilight"/>
                </a:endParaRPr>
              </a:p>
            </p:txBody>
          </p:sp>
        </p:grpSp>
        <p:grpSp>
          <p:nvGrpSpPr>
            <p:cNvPr id="175" name="Group 174">
              <a:extLst>
                <a:ext uri="{FF2B5EF4-FFF2-40B4-BE49-F238E27FC236}">
                  <a16:creationId xmlns:a16="http://schemas.microsoft.com/office/drawing/2014/main" id="{09C4D461-70D1-4CCF-8E35-888FEFFAE5C6}"/>
                </a:ext>
              </a:extLst>
            </p:cNvPr>
            <p:cNvGrpSpPr/>
            <p:nvPr/>
          </p:nvGrpSpPr>
          <p:grpSpPr>
            <a:xfrm>
              <a:off x="7857378" y="4871216"/>
              <a:ext cx="164327" cy="180784"/>
              <a:chOff x="5834040" y="2879832"/>
              <a:chExt cx="279258" cy="307228"/>
            </a:xfrm>
            <a:grpFill/>
          </p:grpSpPr>
          <p:sp>
            <p:nvSpPr>
              <p:cNvPr id="176" name="Freeform: Shape 843">
                <a:extLst>
                  <a:ext uri="{FF2B5EF4-FFF2-40B4-BE49-F238E27FC236}">
                    <a16:creationId xmlns:a16="http://schemas.microsoft.com/office/drawing/2014/main" id="{D80E1E8C-AADD-4EA5-A70A-41C375ADE2BB}"/>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EBEBEB"/>
                  </a:solidFill>
                  <a:latin typeface="Segoe UI"/>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69FD74EE-E0E8-453E-8371-6600AB5559C1}"/>
                  </a:ext>
                </a:extLst>
              </p:cNvPr>
              <p:cNvCxnSpPr>
                <a:cxnSpLocks/>
              </p:cNvCxnSpPr>
              <p:nvPr/>
            </p:nvCxnSpPr>
            <p:spPr>
              <a:xfrm>
                <a:off x="5834046" y="2956449"/>
                <a:ext cx="139620" cy="76997"/>
              </a:xfrm>
              <a:prstGeom prst="line">
                <a:avLst/>
              </a:prstGeom>
              <a:grpFill/>
              <a:ln w="12700" cap="flat" cmpd="sng" algn="ctr">
                <a:solidFill>
                  <a:schemeClr val="accent1"/>
                </a:solidFill>
                <a:prstDash val="solid"/>
                <a:headEnd type="none"/>
                <a:tailEnd type="none"/>
              </a:ln>
              <a:effectLst/>
            </p:spPr>
          </p:cxnSp>
          <p:cxnSp>
            <p:nvCxnSpPr>
              <p:cNvPr id="183" name="Straight Connector 182">
                <a:extLst>
                  <a:ext uri="{FF2B5EF4-FFF2-40B4-BE49-F238E27FC236}">
                    <a16:creationId xmlns:a16="http://schemas.microsoft.com/office/drawing/2014/main" id="{6846F40F-1BFD-4C02-AF6A-9C538226F8C1}"/>
                  </a:ext>
                </a:extLst>
              </p:cNvPr>
              <p:cNvCxnSpPr>
                <a:cxnSpLocks/>
              </p:cNvCxnSpPr>
              <p:nvPr/>
            </p:nvCxnSpPr>
            <p:spPr>
              <a:xfrm flipV="1">
                <a:off x="5973659" y="2956449"/>
                <a:ext cx="139630" cy="76997"/>
              </a:xfrm>
              <a:prstGeom prst="line">
                <a:avLst/>
              </a:prstGeom>
              <a:grpFill/>
              <a:ln w="12700" cap="flat" cmpd="sng" algn="ctr">
                <a:solidFill>
                  <a:schemeClr val="accent1"/>
                </a:solidFill>
                <a:prstDash val="solid"/>
                <a:headEnd type="none"/>
                <a:tailEnd type="none"/>
              </a:ln>
              <a:effectLst/>
            </p:spPr>
          </p:cxnSp>
          <p:cxnSp>
            <p:nvCxnSpPr>
              <p:cNvPr id="184" name="Straight Connector 183">
                <a:extLst>
                  <a:ext uri="{FF2B5EF4-FFF2-40B4-BE49-F238E27FC236}">
                    <a16:creationId xmlns:a16="http://schemas.microsoft.com/office/drawing/2014/main" id="{070C115B-DC66-40B0-BF7E-41A43364E691}"/>
                  </a:ext>
                </a:extLst>
              </p:cNvPr>
              <p:cNvCxnSpPr>
                <a:cxnSpLocks/>
              </p:cNvCxnSpPr>
              <p:nvPr/>
            </p:nvCxnSpPr>
            <p:spPr>
              <a:xfrm flipV="1">
                <a:off x="5973664" y="3033446"/>
                <a:ext cx="0" cy="153614"/>
              </a:xfrm>
              <a:prstGeom prst="line">
                <a:avLst/>
              </a:prstGeom>
              <a:grpFill/>
              <a:ln w="12700" cap="flat" cmpd="sng" algn="ctr">
                <a:solidFill>
                  <a:schemeClr val="accent1"/>
                </a:solidFill>
                <a:prstDash val="solid"/>
                <a:headEnd type="none"/>
                <a:tailEnd type="none"/>
              </a:ln>
              <a:effectLst/>
            </p:spPr>
          </p:cxnSp>
        </p:grpSp>
      </p:grpSp>
      <p:grpSp>
        <p:nvGrpSpPr>
          <p:cNvPr id="189" name="Group 188">
            <a:extLst>
              <a:ext uri="{FF2B5EF4-FFF2-40B4-BE49-F238E27FC236}">
                <a16:creationId xmlns:a16="http://schemas.microsoft.com/office/drawing/2014/main" id="{257D93B0-D7DE-4AE7-AC24-EFFD26E2C53A}"/>
              </a:ext>
              <a:ext uri="{C183D7F6-B498-43B3-948B-1728B52AA6E4}">
                <adec:decorative xmlns:adec="http://schemas.microsoft.com/office/drawing/2017/decorative" val="1"/>
              </a:ext>
            </a:extLst>
          </p:cNvPr>
          <p:cNvGrpSpPr/>
          <p:nvPr/>
        </p:nvGrpSpPr>
        <p:grpSpPr>
          <a:xfrm>
            <a:off x="9068574" y="4308447"/>
            <a:ext cx="313880" cy="335627"/>
            <a:chOff x="8882196" y="3721867"/>
            <a:chExt cx="285941" cy="305752"/>
          </a:xfrm>
          <a:solidFill>
            <a:schemeClr val="bg1"/>
          </a:solidFill>
        </p:grpSpPr>
        <p:sp>
          <p:nvSpPr>
            <p:cNvPr id="190" name="Rectangle 189">
              <a:extLst>
                <a:ext uri="{FF2B5EF4-FFF2-40B4-BE49-F238E27FC236}">
                  <a16:creationId xmlns:a16="http://schemas.microsoft.com/office/drawing/2014/main" id="{F3153C63-EB54-4235-8930-8E43DF300826}"/>
                </a:ext>
              </a:extLst>
            </p:cNvPr>
            <p:cNvSpPr/>
            <p:nvPr/>
          </p:nvSpPr>
          <p:spPr bwMode="auto">
            <a:xfrm>
              <a:off x="8901347" y="3950022"/>
              <a:ext cx="247639" cy="77597"/>
            </a:xfrm>
            <a:prstGeom prst="rect">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a:solidFill>
                  <a:srgbClr val="EBEBEB"/>
                </a:solidFill>
                <a:latin typeface="Segoe UI Semilight"/>
                <a:cs typeface="Segoe UI" pitchFamily="34" charset="0"/>
              </a:endParaRPr>
            </a:p>
          </p:txBody>
        </p:sp>
        <p:sp>
          <p:nvSpPr>
            <p:cNvPr id="191" name="Freeform 123">
              <a:extLst>
                <a:ext uri="{FF2B5EF4-FFF2-40B4-BE49-F238E27FC236}">
                  <a16:creationId xmlns:a16="http://schemas.microsoft.com/office/drawing/2014/main" id="{64BDD4B8-A580-4214-A561-3A4E1F6DFA55}"/>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solidFill>
                  <a:srgbClr val="EBEBEB"/>
                </a:solidFill>
                <a:latin typeface="Segoe UI Semilight"/>
                <a:cs typeface="Segoe UI" pitchFamily="34" charset="0"/>
              </a:endParaRPr>
            </a:p>
          </p:txBody>
        </p:sp>
        <p:sp>
          <p:nvSpPr>
            <p:cNvPr id="192" name="Freeform 124">
              <a:extLst>
                <a:ext uri="{FF2B5EF4-FFF2-40B4-BE49-F238E27FC236}">
                  <a16:creationId xmlns:a16="http://schemas.microsoft.com/office/drawing/2014/main" id="{8A0DB408-B48D-42F0-B4D4-F8D01EB9239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pPr>
              <a:endParaRPr lang="en-US" sz="2353" err="1">
                <a:solidFill>
                  <a:srgbClr val="EBEBEB"/>
                </a:solidFill>
                <a:latin typeface="Segoe UI Semilight"/>
                <a:cs typeface="Segoe UI" pitchFamily="34" charset="0"/>
              </a:endParaRPr>
            </a:p>
          </p:txBody>
        </p:sp>
      </p:grpSp>
      <p:grpSp>
        <p:nvGrpSpPr>
          <p:cNvPr id="193" name="Group 192">
            <a:extLst>
              <a:ext uri="{FF2B5EF4-FFF2-40B4-BE49-F238E27FC236}">
                <a16:creationId xmlns:a16="http://schemas.microsoft.com/office/drawing/2014/main" id="{0B543957-53E6-4A60-A359-6EA777A3D73F}"/>
              </a:ext>
              <a:ext uri="{C183D7F6-B498-43B3-948B-1728B52AA6E4}">
                <adec:decorative xmlns:adec="http://schemas.microsoft.com/office/drawing/2017/decorative" val="1"/>
              </a:ext>
            </a:extLst>
          </p:cNvPr>
          <p:cNvGrpSpPr/>
          <p:nvPr/>
        </p:nvGrpSpPr>
        <p:grpSpPr>
          <a:xfrm>
            <a:off x="7391013" y="4320283"/>
            <a:ext cx="306052" cy="311951"/>
            <a:chOff x="7158422" y="1607015"/>
            <a:chExt cx="2726357" cy="2778898"/>
          </a:xfrm>
          <a:solidFill>
            <a:schemeClr val="bg1"/>
          </a:solidFill>
        </p:grpSpPr>
        <p:sp>
          <p:nvSpPr>
            <p:cNvPr id="194" name="Freeform 290">
              <a:extLst>
                <a:ext uri="{FF2B5EF4-FFF2-40B4-BE49-F238E27FC236}">
                  <a16:creationId xmlns:a16="http://schemas.microsoft.com/office/drawing/2014/main" id="{A92FD0E5-84F8-4EBA-9652-9F56BF2A2C5A}"/>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EBEBEB"/>
                </a:solidFill>
                <a:latin typeface="Arial" charset="0"/>
                <a:ea typeface="Arial" charset="0"/>
                <a:cs typeface="Arial" charset="0"/>
              </a:endParaRPr>
            </a:p>
          </p:txBody>
        </p:sp>
        <p:sp>
          <p:nvSpPr>
            <p:cNvPr id="195" name="Diamond 194">
              <a:extLst>
                <a:ext uri="{FF2B5EF4-FFF2-40B4-BE49-F238E27FC236}">
                  <a16:creationId xmlns:a16="http://schemas.microsoft.com/office/drawing/2014/main" id="{DA01266C-F926-4DFE-AAD3-A932D2566F58}"/>
                </a:ext>
              </a:extLst>
            </p:cNvPr>
            <p:cNvSpPr/>
            <p:nvPr/>
          </p:nvSpPr>
          <p:spPr bwMode="auto">
            <a:xfrm>
              <a:off x="7158422" y="25214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a:solidFill>
                  <a:srgbClr val="EBEBEB"/>
                </a:solidFill>
                <a:latin typeface="Segoe UI Semilight"/>
                <a:ea typeface="Segoe UI" pitchFamily="34" charset="0"/>
                <a:cs typeface="Segoe UI" pitchFamily="34" charset="0"/>
              </a:endParaRPr>
            </a:p>
          </p:txBody>
        </p:sp>
        <p:sp>
          <p:nvSpPr>
            <p:cNvPr id="196" name="Freeform 292">
              <a:extLst>
                <a:ext uri="{FF2B5EF4-FFF2-40B4-BE49-F238E27FC236}">
                  <a16:creationId xmlns:a16="http://schemas.microsoft.com/office/drawing/2014/main" id="{B9F0B11D-01C7-4EBF-BDBF-EF14A8EF5539}"/>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1"/>
              </a:solidFill>
              <a:bevel/>
              <a:headEnd/>
              <a:tailEnd/>
            </a:ln>
            <a:effectLst/>
          </p:spPr>
          <p:txBody>
            <a:bodyPr rot="0" spcFirstLastPara="0" vert="horz" wrap="square" lIns="89642" tIns="44821" rIns="89642" bIns="44821"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EBEBEB"/>
                </a:solidFill>
                <a:latin typeface="Arial" charset="0"/>
                <a:ea typeface="Arial" charset="0"/>
                <a:cs typeface="Arial" charset="0"/>
              </a:endParaRPr>
            </a:p>
          </p:txBody>
        </p:sp>
        <p:sp>
          <p:nvSpPr>
            <p:cNvPr id="197" name="Diamond 196">
              <a:extLst>
                <a:ext uri="{FF2B5EF4-FFF2-40B4-BE49-F238E27FC236}">
                  <a16:creationId xmlns:a16="http://schemas.microsoft.com/office/drawing/2014/main" id="{88B9C534-E3FF-43CF-A062-AF5A64109A27}"/>
                </a:ext>
              </a:extLst>
            </p:cNvPr>
            <p:cNvSpPr/>
            <p:nvPr/>
          </p:nvSpPr>
          <p:spPr bwMode="auto">
            <a:xfrm>
              <a:off x="7158422" y="1607015"/>
              <a:ext cx="2726357" cy="1414112"/>
            </a:xfrm>
            <a:prstGeom prst="diamond">
              <a:avLst/>
            </a:prstGeom>
            <a:grpFill/>
            <a:ln w="12700" cap="flat" cmpd="sng" algn="ctr">
              <a:solidFill>
                <a:schemeClr val="accent1"/>
              </a:solidFill>
              <a:prstDash val="solid"/>
              <a:bevel/>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defRPr/>
              </a:pPr>
              <a:endParaRPr lang="en-US" sz="2353">
                <a:solidFill>
                  <a:srgbClr val="EBEBEB"/>
                </a:solidFill>
                <a:latin typeface="Segoe UI Semilight"/>
                <a:ea typeface="Segoe UI" pitchFamily="34" charset="0"/>
                <a:cs typeface="Segoe UI" pitchFamily="34" charset="0"/>
              </a:endParaRPr>
            </a:p>
          </p:txBody>
        </p:sp>
      </p:grpSp>
      <p:sp>
        <p:nvSpPr>
          <p:cNvPr id="198" name="chip">
            <a:extLst>
              <a:ext uri="{FF2B5EF4-FFF2-40B4-BE49-F238E27FC236}">
                <a16:creationId xmlns:a16="http://schemas.microsoft.com/office/drawing/2014/main" id="{5539B66F-D52C-4A48-A07B-31CFF77F51D0}"/>
              </a:ext>
              <a:ext uri="{C183D7F6-B498-43B3-948B-1728B52AA6E4}">
                <adec:decorative xmlns:adec="http://schemas.microsoft.com/office/drawing/2017/decorative" val="1"/>
              </a:ext>
            </a:extLst>
          </p:cNvPr>
          <p:cNvSpPr>
            <a:spLocks noChangeAspect="1" noEditPoints="1"/>
          </p:cNvSpPr>
          <p:nvPr/>
        </p:nvSpPr>
        <p:spPr bwMode="auto">
          <a:xfrm>
            <a:off x="7400864" y="5332437"/>
            <a:ext cx="286349" cy="29226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1"/>
            </a:solidFill>
            <a:prstDash val="solid"/>
            <a:miter lim="800000"/>
            <a:headEnd/>
            <a:tailEnd/>
          </a:ln>
        </p:spPr>
        <p:txBody>
          <a:bodyPr vert="horz" wrap="square" lIns="87880" tIns="43940" rIns="87880" bIns="43940" numCol="1" anchor="t" anchorCtr="0" compatLnSpc="1">
            <a:prstTxWarp prst="textNoShape">
              <a:avLst/>
            </a:prstTxWarp>
          </a:bodyPr>
          <a:lstStyle/>
          <a:p>
            <a:pPr defTabSz="896354">
              <a:defRPr/>
            </a:pPr>
            <a:endParaRPr lang="en-US" sz="1730" kern="0">
              <a:solidFill>
                <a:srgbClr val="EBEBEB"/>
              </a:solidFill>
              <a:latin typeface="Segoe UI Semilight"/>
            </a:endParaRPr>
          </a:p>
        </p:txBody>
      </p:sp>
      <p:sp>
        <p:nvSpPr>
          <p:cNvPr id="199" name="TextBox 198">
            <a:extLst>
              <a:ext uri="{FF2B5EF4-FFF2-40B4-BE49-F238E27FC236}">
                <a16:creationId xmlns:a16="http://schemas.microsoft.com/office/drawing/2014/main" id="{27A2A716-A178-4D7A-9C4F-A5B3767A870C}"/>
              </a:ext>
              <a:ext uri="{C183D7F6-B498-43B3-948B-1728B52AA6E4}">
                <adec:decorative xmlns:adec="http://schemas.microsoft.com/office/drawing/2017/decorative" val="1"/>
              </a:ext>
            </a:extLst>
          </p:cNvPr>
          <p:cNvSpPr txBox="1"/>
          <p:nvPr/>
        </p:nvSpPr>
        <p:spPr>
          <a:xfrm>
            <a:off x="7015644" y="5776021"/>
            <a:ext cx="1056785"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EBEBEB"/>
                </a:solidFill>
              </a:rPr>
              <a:t>CPU</a:t>
            </a:r>
          </a:p>
        </p:txBody>
      </p:sp>
      <p:grpSp>
        <p:nvGrpSpPr>
          <p:cNvPr id="200" name="Group 199">
            <a:extLst>
              <a:ext uri="{FF2B5EF4-FFF2-40B4-BE49-F238E27FC236}">
                <a16:creationId xmlns:a16="http://schemas.microsoft.com/office/drawing/2014/main" id="{7A21F6DD-AC04-4787-9FED-A9788D7FF0FF}"/>
              </a:ext>
              <a:ext uri="{C183D7F6-B498-43B3-948B-1728B52AA6E4}">
                <adec:decorative xmlns:adec="http://schemas.microsoft.com/office/drawing/2017/decorative" val="1"/>
              </a:ext>
            </a:extLst>
          </p:cNvPr>
          <p:cNvGrpSpPr>
            <a:grpSpLocks noChangeAspect="1"/>
          </p:cNvGrpSpPr>
          <p:nvPr/>
        </p:nvGrpSpPr>
        <p:grpSpPr>
          <a:xfrm>
            <a:off x="9073924" y="5381856"/>
            <a:ext cx="303184" cy="193426"/>
            <a:chOff x="5842028" y="2023300"/>
            <a:chExt cx="518306" cy="330673"/>
          </a:xfrm>
        </p:grpSpPr>
        <p:sp>
          <p:nvSpPr>
            <p:cNvPr id="201" name="Rectangle: Single Corner Rounded 196">
              <a:extLst>
                <a:ext uri="{FF2B5EF4-FFF2-40B4-BE49-F238E27FC236}">
                  <a16:creationId xmlns:a16="http://schemas.microsoft.com/office/drawing/2014/main" id="{FF9B67EB-9DD9-4181-8F6D-6749D932EE28}"/>
                </a:ext>
              </a:extLst>
            </p:cNvPr>
            <p:cNvSpPr/>
            <p:nvPr/>
          </p:nvSpPr>
          <p:spPr bwMode="auto">
            <a:xfrm>
              <a:off x="5842028" y="2023300"/>
              <a:ext cx="518306" cy="284908"/>
            </a:xfrm>
            <a:prstGeom prst="round1Rect">
              <a:avLst>
                <a:gd name="adj" fmla="val 19322"/>
              </a:avLst>
            </a:prstGeom>
            <a:noFill/>
            <a:ln w="12700" cap="sq">
              <a:solidFill>
                <a:schemeClr val="accent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grpSp>
          <p:nvGrpSpPr>
            <p:cNvPr id="202" name="Group 201">
              <a:extLst>
                <a:ext uri="{FF2B5EF4-FFF2-40B4-BE49-F238E27FC236}">
                  <a16:creationId xmlns:a16="http://schemas.microsoft.com/office/drawing/2014/main" id="{020B5818-9947-4DDF-8FD5-8471D193D0A3}"/>
                </a:ext>
              </a:extLst>
            </p:cNvPr>
            <p:cNvGrpSpPr/>
            <p:nvPr/>
          </p:nvGrpSpPr>
          <p:grpSpPr>
            <a:xfrm>
              <a:off x="5886781" y="2308208"/>
              <a:ext cx="423110" cy="45765"/>
              <a:chOff x="2805041" y="5363936"/>
              <a:chExt cx="937405" cy="125178"/>
            </a:xfrm>
          </p:grpSpPr>
          <p:grpSp>
            <p:nvGrpSpPr>
              <p:cNvPr id="205" name="Group 204">
                <a:extLst>
                  <a:ext uri="{FF2B5EF4-FFF2-40B4-BE49-F238E27FC236}">
                    <a16:creationId xmlns:a16="http://schemas.microsoft.com/office/drawing/2014/main" id="{EE199456-ED42-44F8-B8EA-6E23A6D698E6}"/>
                  </a:ext>
                </a:extLst>
              </p:cNvPr>
              <p:cNvGrpSpPr/>
              <p:nvPr/>
            </p:nvGrpSpPr>
            <p:grpSpPr>
              <a:xfrm>
                <a:off x="2805041" y="5363936"/>
                <a:ext cx="304800" cy="125178"/>
                <a:chOff x="685111" y="5810249"/>
                <a:chExt cx="304800" cy="356348"/>
              </a:xfrm>
            </p:grpSpPr>
            <p:cxnSp>
              <p:nvCxnSpPr>
                <p:cNvPr id="210" name="Straight Connector 209">
                  <a:extLst>
                    <a:ext uri="{FF2B5EF4-FFF2-40B4-BE49-F238E27FC236}">
                      <a16:creationId xmlns:a16="http://schemas.microsoft.com/office/drawing/2014/main" id="{D6A5951A-CD52-4070-AB5F-A28F9212990C}"/>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211" name="Straight Connector 210">
                  <a:extLst>
                    <a:ext uri="{FF2B5EF4-FFF2-40B4-BE49-F238E27FC236}">
                      <a16:creationId xmlns:a16="http://schemas.microsoft.com/office/drawing/2014/main" id="{7CB6AAA4-ECE6-45CB-BE4B-D2E47511111F}"/>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212" name="Straight Connector 211">
                  <a:extLst>
                    <a:ext uri="{FF2B5EF4-FFF2-40B4-BE49-F238E27FC236}">
                      <a16:creationId xmlns:a16="http://schemas.microsoft.com/office/drawing/2014/main" id="{EAFE3275-BCFD-419C-BEAF-458E00FEF9AC}"/>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nvGrpSpPr>
              <p:cNvPr id="206" name="Group 205">
                <a:extLst>
                  <a:ext uri="{FF2B5EF4-FFF2-40B4-BE49-F238E27FC236}">
                    <a16:creationId xmlns:a16="http://schemas.microsoft.com/office/drawing/2014/main" id="{9A10CC51-8322-473C-834B-C9B294F1630D}"/>
                  </a:ext>
                </a:extLst>
              </p:cNvPr>
              <p:cNvGrpSpPr/>
              <p:nvPr/>
            </p:nvGrpSpPr>
            <p:grpSpPr>
              <a:xfrm>
                <a:off x="3437646" y="5363936"/>
                <a:ext cx="304800" cy="125178"/>
                <a:chOff x="685111" y="5810249"/>
                <a:chExt cx="304800" cy="356348"/>
              </a:xfrm>
            </p:grpSpPr>
            <p:cxnSp>
              <p:nvCxnSpPr>
                <p:cNvPr id="207" name="Straight Connector 206">
                  <a:extLst>
                    <a:ext uri="{FF2B5EF4-FFF2-40B4-BE49-F238E27FC236}">
                      <a16:creationId xmlns:a16="http://schemas.microsoft.com/office/drawing/2014/main" id="{CA5564FC-41A8-4B30-88F0-4C1D44A77F69}"/>
                    </a:ext>
                  </a:extLst>
                </p:cNvPr>
                <p:cNvCxnSpPr/>
                <p:nvPr/>
              </p:nvCxnSpPr>
              <p:spPr>
                <a:xfrm>
                  <a:off x="685111" y="5810249"/>
                  <a:ext cx="0" cy="356348"/>
                </a:xfrm>
                <a:prstGeom prst="line">
                  <a:avLst/>
                </a:prstGeom>
                <a:noFill/>
                <a:ln w="12700" cap="sq">
                  <a:solidFill>
                    <a:schemeClr val="accent1"/>
                  </a:solidFill>
                  <a:prstDash val="solid"/>
                  <a:miter lim="800000"/>
                  <a:headEnd/>
                  <a:tailEnd/>
                </a:ln>
              </p:spPr>
            </p:cxnSp>
            <p:cxnSp>
              <p:nvCxnSpPr>
                <p:cNvPr id="208" name="Straight Connector 207">
                  <a:extLst>
                    <a:ext uri="{FF2B5EF4-FFF2-40B4-BE49-F238E27FC236}">
                      <a16:creationId xmlns:a16="http://schemas.microsoft.com/office/drawing/2014/main" id="{AD01969C-A1DA-4BBA-88A1-B096662C2164}"/>
                    </a:ext>
                  </a:extLst>
                </p:cNvPr>
                <p:cNvCxnSpPr/>
                <p:nvPr/>
              </p:nvCxnSpPr>
              <p:spPr>
                <a:xfrm>
                  <a:off x="837511" y="5810249"/>
                  <a:ext cx="0" cy="356348"/>
                </a:xfrm>
                <a:prstGeom prst="line">
                  <a:avLst/>
                </a:prstGeom>
                <a:noFill/>
                <a:ln w="12700" cap="sq">
                  <a:solidFill>
                    <a:schemeClr val="accent1"/>
                  </a:solidFill>
                  <a:prstDash val="solid"/>
                  <a:miter lim="800000"/>
                  <a:headEnd/>
                  <a:tailEnd/>
                </a:ln>
              </p:spPr>
            </p:cxnSp>
            <p:cxnSp>
              <p:nvCxnSpPr>
                <p:cNvPr id="209" name="Straight Connector 208">
                  <a:extLst>
                    <a:ext uri="{FF2B5EF4-FFF2-40B4-BE49-F238E27FC236}">
                      <a16:creationId xmlns:a16="http://schemas.microsoft.com/office/drawing/2014/main" id="{15537B37-4231-4F40-B877-05CC7547F9A6}"/>
                    </a:ext>
                  </a:extLst>
                </p:cNvPr>
                <p:cNvCxnSpPr/>
                <p:nvPr/>
              </p:nvCxnSpPr>
              <p:spPr>
                <a:xfrm>
                  <a:off x="989911" y="5810249"/>
                  <a:ext cx="0" cy="356348"/>
                </a:xfrm>
                <a:prstGeom prst="line">
                  <a:avLst/>
                </a:prstGeom>
                <a:noFill/>
                <a:ln w="12700" cap="sq">
                  <a:solidFill>
                    <a:schemeClr val="accent1"/>
                  </a:solidFill>
                  <a:prstDash val="solid"/>
                  <a:miter lim="800000"/>
                  <a:headEnd/>
                  <a:tailEnd/>
                </a:ln>
              </p:spPr>
            </p:cxnSp>
          </p:grpSp>
        </p:grpSp>
        <p:sp>
          <p:nvSpPr>
            <p:cNvPr id="203" name="Oval 202">
              <a:extLst>
                <a:ext uri="{FF2B5EF4-FFF2-40B4-BE49-F238E27FC236}">
                  <a16:creationId xmlns:a16="http://schemas.microsoft.com/office/drawing/2014/main" id="{0075F209-B159-4091-81DC-3B50C5BF25E7}"/>
                </a:ext>
              </a:extLst>
            </p:cNvPr>
            <p:cNvSpPr/>
            <p:nvPr/>
          </p:nvSpPr>
          <p:spPr bwMode="auto">
            <a:xfrm>
              <a:off x="6135172" y="2083744"/>
              <a:ext cx="158117" cy="164020"/>
            </a:xfrm>
            <a:prstGeom prst="ellipse">
              <a:avLst/>
            </a:prstGeom>
            <a:noFill/>
            <a:ln w="12700" cap="sq">
              <a:solidFill>
                <a:schemeClr val="accent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sp>
          <p:nvSpPr>
            <p:cNvPr id="204" name="Rectangle 203">
              <a:extLst>
                <a:ext uri="{FF2B5EF4-FFF2-40B4-BE49-F238E27FC236}">
                  <a16:creationId xmlns:a16="http://schemas.microsoft.com/office/drawing/2014/main" id="{BCBDCE76-9174-459B-BB43-5640D108F538}"/>
                </a:ext>
              </a:extLst>
            </p:cNvPr>
            <p:cNvSpPr/>
            <p:nvPr/>
          </p:nvSpPr>
          <p:spPr bwMode="auto">
            <a:xfrm>
              <a:off x="5911951" y="2129519"/>
              <a:ext cx="156176" cy="80034"/>
            </a:xfrm>
            <a:prstGeom prst="rect">
              <a:avLst/>
            </a:prstGeom>
            <a:noFill/>
            <a:ln w="12700" cap="sq">
              <a:solidFill>
                <a:schemeClr val="accent1"/>
              </a:solidFill>
              <a:prstDash val="solid"/>
              <a:miter lim="800000"/>
              <a:headEnd/>
              <a:tailEnd/>
            </a:ln>
          </p:spPr>
          <p:txBody>
            <a:bodyPr rot="0" spcFirstLastPara="0" vertOverflow="overflow" horzOverflow="overflow" vert="horz" wrap="square" lIns="87880" tIns="43940" rIns="87880" bIns="43940" numCol="1" spcCol="0" rtlCol="0" fromWordArt="0" anchor="t" anchorCtr="0" forceAA="0" compatLnSpc="1">
              <a:prstTxWarp prst="textNoShape">
                <a:avLst/>
              </a:prstTxWarp>
              <a:noAutofit/>
            </a:bodyPr>
            <a:lstStyle/>
            <a:p>
              <a:pPr defTabSz="896354">
                <a:defRPr/>
              </a:pPr>
              <a:endParaRPr lang="en-US" sz="1730" kern="0">
                <a:solidFill>
                  <a:srgbClr val="EBEBEB"/>
                </a:solidFill>
                <a:latin typeface="Segoe UI Semilight"/>
              </a:endParaRPr>
            </a:p>
          </p:txBody>
        </p:sp>
      </p:grpSp>
      <p:sp>
        <p:nvSpPr>
          <p:cNvPr id="213" name="TextBox 212">
            <a:extLst>
              <a:ext uri="{FF2B5EF4-FFF2-40B4-BE49-F238E27FC236}">
                <a16:creationId xmlns:a16="http://schemas.microsoft.com/office/drawing/2014/main" id="{FA4164EC-A1CA-4A5A-8F82-2511EB4489CB}"/>
              </a:ext>
              <a:ext uri="{C183D7F6-B498-43B3-948B-1728B52AA6E4}">
                <adec:decorative xmlns:adec="http://schemas.microsoft.com/office/drawing/2017/decorative" val="1"/>
              </a:ext>
            </a:extLst>
          </p:cNvPr>
          <p:cNvSpPr txBox="1"/>
          <p:nvPr/>
        </p:nvSpPr>
        <p:spPr>
          <a:xfrm>
            <a:off x="8351593" y="5776021"/>
            <a:ext cx="1747842"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EBEBEB"/>
                </a:solidFill>
              </a:rPr>
              <a:t>GPU</a:t>
            </a:r>
          </a:p>
        </p:txBody>
      </p:sp>
      <p:grpSp>
        <p:nvGrpSpPr>
          <p:cNvPr id="214" name="Group 213">
            <a:extLst>
              <a:ext uri="{FF2B5EF4-FFF2-40B4-BE49-F238E27FC236}">
                <a16:creationId xmlns:a16="http://schemas.microsoft.com/office/drawing/2014/main" id="{617F007F-3451-481E-B40C-215598C07FD9}"/>
              </a:ext>
              <a:ext uri="{C183D7F6-B498-43B3-948B-1728B52AA6E4}">
                <adec:decorative xmlns:adec="http://schemas.microsoft.com/office/drawing/2017/decorative" val="1"/>
              </a:ext>
            </a:extLst>
          </p:cNvPr>
          <p:cNvGrpSpPr>
            <a:grpSpLocks noChangeAspect="1"/>
          </p:cNvGrpSpPr>
          <p:nvPr/>
        </p:nvGrpSpPr>
        <p:grpSpPr>
          <a:xfrm>
            <a:off x="10885140" y="5332437"/>
            <a:ext cx="292264" cy="292264"/>
            <a:chOff x="10035278" y="3218678"/>
            <a:chExt cx="247374" cy="247374"/>
          </a:xfrm>
        </p:grpSpPr>
        <p:grpSp>
          <p:nvGrpSpPr>
            <p:cNvPr id="215" name="Group 214">
              <a:extLst>
                <a:ext uri="{FF2B5EF4-FFF2-40B4-BE49-F238E27FC236}">
                  <a16:creationId xmlns:a16="http://schemas.microsoft.com/office/drawing/2014/main" id="{B44A1716-7C7F-435F-A5F8-B43E56765428}"/>
                </a:ext>
              </a:extLst>
            </p:cNvPr>
            <p:cNvGrpSpPr/>
            <p:nvPr/>
          </p:nvGrpSpPr>
          <p:grpSpPr>
            <a:xfrm>
              <a:off x="10035278" y="3218678"/>
              <a:ext cx="247374" cy="247374"/>
              <a:chOff x="3485441" y="4505566"/>
              <a:chExt cx="712494" cy="712494"/>
            </a:xfrm>
          </p:grpSpPr>
          <p:sp>
            <p:nvSpPr>
              <p:cNvPr id="217" name="Rectangle 216">
                <a:extLst>
                  <a:ext uri="{FF2B5EF4-FFF2-40B4-BE49-F238E27FC236}">
                    <a16:creationId xmlns:a16="http://schemas.microsoft.com/office/drawing/2014/main" id="{7E93A5FD-BB79-4F0F-B29D-AE441A3F2420}"/>
                  </a:ext>
                </a:extLst>
              </p:cNvPr>
              <p:cNvSpPr/>
              <p:nvPr/>
            </p:nvSpPr>
            <p:spPr bwMode="auto">
              <a:xfrm>
                <a:off x="3565593" y="4585718"/>
                <a:ext cx="552190" cy="552190"/>
              </a:xfrm>
              <a:prstGeom prst="rect">
                <a:avLst/>
              </a:pr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kern="0">
                  <a:solidFill>
                    <a:srgbClr val="EBEBEB"/>
                  </a:solidFill>
                  <a:latin typeface="Segoe UI"/>
                  <a:ea typeface="Segoe UI" pitchFamily="34" charset="0"/>
                  <a:cs typeface="Segoe UI" pitchFamily="34" charset="0"/>
                </a:endParaRPr>
              </a:p>
            </p:txBody>
          </p:sp>
          <p:grpSp>
            <p:nvGrpSpPr>
              <p:cNvPr id="218" name="Group 217">
                <a:extLst>
                  <a:ext uri="{FF2B5EF4-FFF2-40B4-BE49-F238E27FC236}">
                    <a16:creationId xmlns:a16="http://schemas.microsoft.com/office/drawing/2014/main" id="{36644912-45EC-4111-9D2D-AA5DD41D1E7D}"/>
                  </a:ext>
                </a:extLst>
              </p:cNvPr>
              <p:cNvGrpSpPr/>
              <p:nvPr/>
            </p:nvGrpSpPr>
            <p:grpSpPr>
              <a:xfrm>
                <a:off x="3485441" y="4677750"/>
                <a:ext cx="712494" cy="368126"/>
                <a:chOff x="3485441" y="4677750"/>
                <a:chExt cx="712494" cy="368126"/>
              </a:xfrm>
            </p:grpSpPr>
            <p:grpSp>
              <p:nvGrpSpPr>
                <p:cNvPr id="230" name="Group 229">
                  <a:extLst>
                    <a:ext uri="{FF2B5EF4-FFF2-40B4-BE49-F238E27FC236}">
                      <a16:creationId xmlns:a16="http://schemas.microsoft.com/office/drawing/2014/main" id="{655D22AD-7762-4CB7-99E6-722833175AD1}"/>
                    </a:ext>
                  </a:extLst>
                </p:cNvPr>
                <p:cNvGrpSpPr/>
                <p:nvPr/>
              </p:nvGrpSpPr>
              <p:grpSpPr>
                <a:xfrm>
                  <a:off x="4117783" y="4677750"/>
                  <a:ext cx="80152" cy="368126"/>
                  <a:chOff x="4117783" y="4677750"/>
                  <a:chExt cx="129006" cy="368126"/>
                </a:xfrm>
              </p:grpSpPr>
              <p:cxnSp>
                <p:nvCxnSpPr>
                  <p:cNvPr id="236" name="Straight Connector 235">
                    <a:extLst>
                      <a:ext uri="{FF2B5EF4-FFF2-40B4-BE49-F238E27FC236}">
                        <a16:creationId xmlns:a16="http://schemas.microsoft.com/office/drawing/2014/main" id="{A19FD10D-75AA-448F-B00C-A430C2394204}"/>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37" name="Straight Connector 236">
                    <a:extLst>
                      <a:ext uri="{FF2B5EF4-FFF2-40B4-BE49-F238E27FC236}">
                        <a16:creationId xmlns:a16="http://schemas.microsoft.com/office/drawing/2014/main" id="{90FC17D0-F24B-493A-B247-0950B9F2C129}"/>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38" name="Straight Connector 237">
                    <a:extLst>
                      <a:ext uri="{FF2B5EF4-FFF2-40B4-BE49-F238E27FC236}">
                        <a16:creationId xmlns:a16="http://schemas.microsoft.com/office/drawing/2014/main" id="{FB08CF01-197C-4AA9-A9B0-0DDC02CE121A}"/>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39" name="Straight Connector 238">
                    <a:extLst>
                      <a:ext uri="{FF2B5EF4-FFF2-40B4-BE49-F238E27FC236}">
                        <a16:creationId xmlns:a16="http://schemas.microsoft.com/office/drawing/2014/main" id="{174E6DEA-41B1-4F6C-B9D0-84C055E32A76}"/>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231" name="Group 230">
                  <a:extLst>
                    <a:ext uri="{FF2B5EF4-FFF2-40B4-BE49-F238E27FC236}">
                      <a16:creationId xmlns:a16="http://schemas.microsoft.com/office/drawing/2014/main" id="{E7D5C36B-1E8D-462F-B270-9F463783F474}"/>
                    </a:ext>
                  </a:extLst>
                </p:cNvPr>
                <p:cNvGrpSpPr/>
                <p:nvPr/>
              </p:nvGrpSpPr>
              <p:grpSpPr>
                <a:xfrm>
                  <a:off x="3485441" y="4677750"/>
                  <a:ext cx="80152" cy="368126"/>
                  <a:chOff x="4117783" y="4677750"/>
                  <a:chExt cx="129006" cy="368126"/>
                </a:xfrm>
              </p:grpSpPr>
              <p:cxnSp>
                <p:nvCxnSpPr>
                  <p:cNvPr id="232" name="Straight Connector 231">
                    <a:extLst>
                      <a:ext uri="{FF2B5EF4-FFF2-40B4-BE49-F238E27FC236}">
                        <a16:creationId xmlns:a16="http://schemas.microsoft.com/office/drawing/2014/main" id="{1A1B18E7-9096-4D0E-9252-8E2D71D40498}"/>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33" name="Straight Connector 232">
                    <a:extLst>
                      <a:ext uri="{FF2B5EF4-FFF2-40B4-BE49-F238E27FC236}">
                        <a16:creationId xmlns:a16="http://schemas.microsoft.com/office/drawing/2014/main" id="{87803771-9290-4F1B-959E-D602C19C04F5}"/>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34" name="Straight Connector 233">
                    <a:extLst>
                      <a:ext uri="{FF2B5EF4-FFF2-40B4-BE49-F238E27FC236}">
                        <a16:creationId xmlns:a16="http://schemas.microsoft.com/office/drawing/2014/main" id="{3EC0CBCA-F661-42C2-BF27-C970759B6CB6}"/>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35" name="Straight Connector 234">
                    <a:extLst>
                      <a:ext uri="{FF2B5EF4-FFF2-40B4-BE49-F238E27FC236}">
                        <a16:creationId xmlns:a16="http://schemas.microsoft.com/office/drawing/2014/main" id="{61114B27-0798-48C4-B3DD-BD8D97A0936A}"/>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nvGrpSpPr>
              <p:cNvPr id="219" name="Group 218">
                <a:extLst>
                  <a:ext uri="{FF2B5EF4-FFF2-40B4-BE49-F238E27FC236}">
                    <a16:creationId xmlns:a16="http://schemas.microsoft.com/office/drawing/2014/main" id="{8853B8A0-0213-499B-922C-266B1F803A7B}"/>
                  </a:ext>
                </a:extLst>
              </p:cNvPr>
              <p:cNvGrpSpPr/>
              <p:nvPr/>
            </p:nvGrpSpPr>
            <p:grpSpPr>
              <a:xfrm rot="5400000">
                <a:off x="3480396" y="4677750"/>
                <a:ext cx="712494" cy="368126"/>
                <a:chOff x="3485441" y="4677750"/>
                <a:chExt cx="712494" cy="368126"/>
              </a:xfrm>
            </p:grpSpPr>
            <p:grpSp>
              <p:nvGrpSpPr>
                <p:cNvPr id="220" name="Group 219">
                  <a:extLst>
                    <a:ext uri="{FF2B5EF4-FFF2-40B4-BE49-F238E27FC236}">
                      <a16:creationId xmlns:a16="http://schemas.microsoft.com/office/drawing/2014/main" id="{A7821AE2-90C8-4CA7-BC1C-E03DCC0DB240}"/>
                    </a:ext>
                  </a:extLst>
                </p:cNvPr>
                <p:cNvGrpSpPr/>
                <p:nvPr/>
              </p:nvGrpSpPr>
              <p:grpSpPr>
                <a:xfrm>
                  <a:off x="4117783" y="4677750"/>
                  <a:ext cx="80152" cy="368126"/>
                  <a:chOff x="4117783" y="4677750"/>
                  <a:chExt cx="129006" cy="368126"/>
                </a:xfrm>
              </p:grpSpPr>
              <p:cxnSp>
                <p:nvCxnSpPr>
                  <p:cNvPr id="226" name="Straight Connector 225">
                    <a:extLst>
                      <a:ext uri="{FF2B5EF4-FFF2-40B4-BE49-F238E27FC236}">
                        <a16:creationId xmlns:a16="http://schemas.microsoft.com/office/drawing/2014/main" id="{F6B41E29-E741-40F7-A229-431EC72BEE1D}"/>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27" name="Straight Connector 226">
                    <a:extLst>
                      <a:ext uri="{FF2B5EF4-FFF2-40B4-BE49-F238E27FC236}">
                        <a16:creationId xmlns:a16="http://schemas.microsoft.com/office/drawing/2014/main" id="{EA58B14A-EACF-442F-AC34-B9487049C288}"/>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28" name="Straight Connector 227">
                    <a:extLst>
                      <a:ext uri="{FF2B5EF4-FFF2-40B4-BE49-F238E27FC236}">
                        <a16:creationId xmlns:a16="http://schemas.microsoft.com/office/drawing/2014/main" id="{9FD5CA4C-BEBE-40A4-85CE-28DA1CE8A440}"/>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29" name="Straight Connector 228">
                    <a:extLst>
                      <a:ext uri="{FF2B5EF4-FFF2-40B4-BE49-F238E27FC236}">
                        <a16:creationId xmlns:a16="http://schemas.microsoft.com/office/drawing/2014/main" id="{F59B0550-B742-4619-97D0-FEECA0783EE9}"/>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nvGrpSpPr>
                <p:cNvPr id="221" name="Group 220">
                  <a:extLst>
                    <a:ext uri="{FF2B5EF4-FFF2-40B4-BE49-F238E27FC236}">
                      <a16:creationId xmlns:a16="http://schemas.microsoft.com/office/drawing/2014/main" id="{710C8058-5678-4EBA-8ED6-4F7C7C8703BF}"/>
                    </a:ext>
                  </a:extLst>
                </p:cNvPr>
                <p:cNvGrpSpPr/>
                <p:nvPr/>
              </p:nvGrpSpPr>
              <p:grpSpPr>
                <a:xfrm>
                  <a:off x="3485441" y="4677750"/>
                  <a:ext cx="80152" cy="368126"/>
                  <a:chOff x="4117783" y="4677750"/>
                  <a:chExt cx="129006" cy="368126"/>
                </a:xfrm>
              </p:grpSpPr>
              <p:cxnSp>
                <p:nvCxnSpPr>
                  <p:cNvPr id="222" name="Straight Connector 221">
                    <a:extLst>
                      <a:ext uri="{FF2B5EF4-FFF2-40B4-BE49-F238E27FC236}">
                        <a16:creationId xmlns:a16="http://schemas.microsoft.com/office/drawing/2014/main" id="{D66AC83A-1FF2-4826-B6FE-D7E404DA17F9}"/>
                      </a:ext>
                    </a:extLst>
                  </p:cNvPr>
                  <p:cNvCxnSpPr/>
                  <p:nvPr/>
                </p:nvCxnSpPr>
                <p:spPr>
                  <a:xfrm>
                    <a:off x="4117783" y="4677750"/>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23" name="Straight Connector 222">
                    <a:extLst>
                      <a:ext uri="{FF2B5EF4-FFF2-40B4-BE49-F238E27FC236}">
                        <a16:creationId xmlns:a16="http://schemas.microsoft.com/office/drawing/2014/main" id="{15D41C4A-10D9-42E8-9404-D53F20A0D528}"/>
                      </a:ext>
                    </a:extLst>
                  </p:cNvPr>
                  <p:cNvCxnSpPr/>
                  <p:nvPr/>
                </p:nvCxnSpPr>
                <p:spPr>
                  <a:xfrm>
                    <a:off x="4117783" y="4769781"/>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24" name="Straight Connector 223">
                    <a:extLst>
                      <a:ext uri="{FF2B5EF4-FFF2-40B4-BE49-F238E27FC236}">
                        <a16:creationId xmlns:a16="http://schemas.microsoft.com/office/drawing/2014/main" id="{881892A6-1AB1-41CD-AA16-46AC4D21522D}"/>
                      </a:ext>
                    </a:extLst>
                  </p:cNvPr>
                  <p:cNvCxnSpPr/>
                  <p:nvPr/>
                </p:nvCxnSpPr>
                <p:spPr>
                  <a:xfrm>
                    <a:off x="4117783" y="4953845"/>
                    <a:ext cx="129006" cy="0"/>
                  </a:xfrm>
                  <a:prstGeom prst="line">
                    <a:avLst/>
                  </a:prstGeom>
                  <a:noFill/>
                  <a:ln w="12700" cap="flat" cmpd="sng" algn="ctr">
                    <a:solidFill>
                      <a:schemeClr val="accent1"/>
                    </a:solidFill>
                    <a:prstDash val="solid"/>
                    <a:headEnd type="none" w="lg" len="med"/>
                    <a:tailEnd type="none" w="lg" len="med"/>
                  </a:ln>
                  <a:effectLst/>
                </p:spPr>
              </p:cxnSp>
              <p:cxnSp>
                <p:nvCxnSpPr>
                  <p:cNvPr id="225" name="Straight Connector 224">
                    <a:extLst>
                      <a:ext uri="{FF2B5EF4-FFF2-40B4-BE49-F238E27FC236}">
                        <a16:creationId xmlns:a16="http://schemas.microsoft.com/office/drawing/2014/main" id="{2EDFDB66-67F1-4E18-8036-BA29563E5A67}"/>
                      </a:ext>
                    </a:extLst>
                  </p:cNvPr>
                  <p:cNvCxnSpPr/>
                  <p:nvPr/>
                </p:nvCxnSpPr>
                <p:spPr>
                  <a:xfrm>
                    <a:off x="4117783" y="5045876"/>
                    <a:ext cx="129006" cy="0"/>
                  </a:xfrm>
                  <a:prstGeom prst="line">
                    <a:avLst/>
                  </a:prstGeom>
                  <a:noFill/>
                  <a:ln w="12700" cap="flat" cmpd="sng" algn="ctr">
                    <a:solidFill>
                      <a:schemeClr val="accent1"/>
                    </a:solidFill>
                    <a:prstDash val="solid"/>
                    <a:headEnd type="none" w="lg" len="med"/>
                    <a:tailEnd type="none" w="lg" len="med"/>
                  </a:ln>
                  <a:effectLst/>
                </p:spPr>
              </p:cxnSp>
            </p:grpSp>
          </p:grpSp>
        </p:grpSp>
        <p:sp>
          <p:nvSpPr>
            <p:cNvPr id="216" name="Freeform: Shape 520">
              <a:extLst>
                <a:ext uri="{FF2B5EF4-FFF2-40B4-BE49-F238E27FC236}">
                  <a16:creationId xmlns:a16="http://schemas.microsoft.com/office/drawing/2014/main" id="{B197560A-85BA-4327-8247-EA554D679FBF}"/>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solidFill>
                  <a:srgbClr val="EBEBEB"/>
                </a:solidFill>
                <a:latin typeface="Segoe UI"/>
                <a:cs typeface="Segoe UI" pitchFamily="34" charset="0"/>
              </a:endParaRPr>
            </a:p>
          </p:txBody>
        </p:sp>
      </p:grpSp>
      <p:sp>
        <p:nvSpPr>
          <p:cNvPr id="240" name="TextBox 239">
            <a:extLst>
              <a:ext uri="{FF2B5EF4-FFF2-40B4-BE49-F238E27FC236}">
                <a16:creationId xmlns:a16="http://schemas.microsoft.com/office/drawing/2014/main" id="{424DFD11-2412-4958-8392-4E01C839A3DE}"/>
              </a:ext>
              <a:ext uri="{C183D7F6-B498-43B3-948B-1728B52AA6E4}">
                <adec:decorative xmlns:adec="http://schemas.microsoft.com/office/drawing/2017/decorative" val="1"/>
              </a:ext>
            </a:extLst>
          </p:cNvPr>
          <p:cNvSpPr txBox="1"/>
          <p:nvPr/>
        </p:nvSpPr>
        <p:spPr>
          <a:xfrm>
            <a:off x="10843323" y="5776021"/>
            <a:ext cx="375897" cy="316812"/>
          </a:xfrm>
          <a:prstGeom prst="rect">
            <a:avLst/>
          </a:prstGeom>
          <a:noFill/>
          <a:ln>
            <a:noFill/>
          </a:ln>
        </p:spPr>
        <p:txBody>
          <a:bodyPr wrap="square" lIns="0" tIns="0" rIns="0" bIns="179285"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defTabSz="878221">
              <a:spcAft>
                <a:spcPts val="576"/>
              </a:spcAft>
              <a:defRPr/>
            </a:pPr>
            <a:r>
              <a:rPr lang="en-US" sz="980" kern="0">
                <a:solidFill>
                  <a:srgbClr val="EBEBEB"/>
                </a:solidFill>
              </a:rPr>
              <a:t>FPGA</a:t>
            </a:r>
          </a:p>
        </p:txBody>
      </p:sp>
      <p:cxnSp>
        <p:nvCxnSpPr>
          <p:cNvPr id="241" name="Straight Connector 240">
            <a:extLst>
              <a:ext uri="{FF2B5EF4-FFF2-40B4-BE49-F238E27FC236}">
                <a16:creationId xmlns:a16="http://schemas.microsoft.com/office/drawing/2014/main" id="{8DC57060-391F-43DD-9A76-EAB0AE321BED}"/>
              </a:ext>
              <a:ext uri="{C183D7F6-B498-43B3-948B-1728B52AA6E4}">
                <adec:decorative xmlns:adec="http://schemas.microsoft.com/office/drawing/2017/decorative" val="1"/>
              </a:ext>
            </a:extLst>
          </p:cNvPr>
          <p:cNvCxnSpPr>
            <a:cxnSpLocks/>
          </p:cNvCxnSpPr>
          <p:nvPr/>
        </p:nvCxnSpPr>
        <p:spPr>
          <a:xfrm>
            <a:off x="636080" y="2197758"/>
            <a:ext cx="10957253" cy="0"/>
          </a:xfrm>
          <a:prstGeom prst="line">
            <a:avLst/>
          </a:prstGeom>
          <a:noFill/>
          <a:ln w="15875" cap="rnd" cmpd="sng" algn="ctr">
            <a:solidFill>
              <a:srgbClr val="D9D9D9"/>
            </a:solidFill>
            <a:prstDash val="solid"/>
            <a:headEnd type="none"/>
            <a:tailEnd type="none"/>
          </a:ln>
          <a:effectLst/>
        </p:spPr>
      </p:cxnSp>
      <p:cxnSp>
        <p:nvCxnSpPr>
          <p:cNvPr id="242" name="Straight Connector 241">
            <a:extLst>
              <a:ext uri="{FF2B5EF4-FFF2-40B4-BE49-F238E27FC236}">
                <a16:creationId xmlns:a16="http://schemas.microsoft.com/office/drawing/2014/main" id="{FD3E5BB0-0B34-4B32-A2E8-E4CF94F8C894}"/>
              </a:ext>
              <a:ext uri="{C183D7F6-B498-43B3-948B-1728B52AA6E4}">
                <adec:decorative xmlns:adec="http://schemas.microsoft.com/office/drawing/2017/decorative" val="1"/>
              </a:ext>
            </a:extLst>
          </p:cNvPr>
          <p:cNvCxnSpPr>
            <a:cxnSpLocks/>
          </p:cNvCxnSpPr>
          <p:nvPr/>
        </p:nvCxnSpPr>
        <p:spPr>
          <a:xfrm>
            <a:off x="636080" y="3167194"/>
            <a:ext cx="10957253" cy="0"/>
          </a:xfrm>
          <a:prstGeom prst="line">
            <a:avLst/>
          </a:prstGeom>
          <a:noFill/>
          <a:ln w="15875" cap="rnd" cmpd="sng" algn="ctr">
            <a:solidFill>
              <a:sysClr val="window" lastClr="FFFFFF">
                <a:lumMod val="85000"/>
              </a:sysClr>
            </a:solidFill>
            <a:prstDash val="solid"/>
            <a:headEnd type="none"/>
            <a:tailEnd type="none"/>
          </a:ln>
          <a:effectLst/>
        </p:spPr>
      </p:cxnSp>
      <p:cxnSp>
        <p:nvCxnSpPr>
          <p:cNvPr id="243" name="Straight Connector 242">
            <a:extLst>
              <a:ext uri="{FF2B5EF4-FFF2-40B4-BE49-F238E27FC236}">
                <a16:creationId xmlns:a16="http://schemas.microsoft.com/office/drawing/2014/main" id="{06D370D7-9CF1-4E91-B93B-6DFE282EDDB2}"/>
              </a:ext>
              <a:ext uri="{C183D7F6-B498-43B3-948B-1728B52AA6E4}">
                <adec:decorative xmlns:adec="http://schemas.microsoft.com/office/drawing/2017/decorative" val="1"/>
              </a:ext>
            </a:extLst>
          </p:cNvPr>
          <p:cNvCxnSpPr>
            <a:cxnSpLocks/>
          </p:cNvCxnSpPr>
          <p:nvPr/>
        </p:nvCxnSpPr>
        <p:spPr>
          <a:xfrm>
            <a:off x="636080" y="5106065"/>
            <a:ext cx="10957253" cy="0"/>
          </a:xfrm>
          <a:prstGeom prst="line">
            <a:avLst/>
          </a:prstGeom>
          <a:noFill/>
          <a:ln w="15875" cap="rnd" cmpd="sng" algn="ctr">
            <a:solidFill>
              <a:sysClr val="window" lastClr="FFFFFF">
                <a:lumMod val="85000"/>
              </a:sysClr>
            </a:solidFill>
            <a:prstDash val="solid"/>
            <a:headEnd type="none"/>
            <a:tailEnd type="none"/>
          </a:ln>
          <a:effectLst/>
        </p:spPr>
      </p:cxnSp>
      <p:pic>
        <p:nvPicPr>
          <p:cNvPr id="244" name="Picture 243">
            <a:extLst>
              <a:ext uri="{FF2B5EF4-FFF2-40B4-BE49-F238E27FC236}">
                <a16:creationId xmlns:a16="http://schemas.microsoft.com/office/drawing/2014/main" id="{696C04FE-4460-49D8-B19E-BA0EF3D60382}"/>
              </a:ext>
              <a:ext uri="{C183D7F6-B498-43B3-948B-1728B52AA6E4}">
                <adec:decorative xmlns:adec="http://schemas.microsoft.com/office/drawing/2017/decorative" val="1"/>
              </a:ext>
            </a:extLst>
          </p:cNvPr>
          <p:cNvPicPr>
            <a:picLocks noChangeAspect="1"/>
          </p:cNvPicPr>
          <p:nvPr/>
        </p:nvPicPr>
        <p:blipFill>
          <a:blip r:embed="rId5">
            <a:duotone>
              <a:schemeClr val="bg2">
                <a:shade val="45000"/>
                <a:satMod val="135000"/>
              </a:schemeClr>
              <a:prstClr val="white"/>
            </a:duotone>
          </a:blip>
          <a:stretch>
            <a:fillRect/>
          </a:stretch>
        </p:blipFill>
        <p:spPr>
          <a:xfrm>
            <a:off x="10846387" y="3357947"/>
            <a:ext cx="372832" cy="365730"/>
          </a:xfrm>
          <a:prstGeom prst="rect">
            <a:avLst/>
          </a:prstGeom>
          <a:ln>
            <a:noFill/>
          </a:ln>
        </p:spPr>
      </p:pic>
      <p:pic>
        <p:nvPicPr>
          <p:cNvPr id="245" name="Picture 244">
            <a:extLst>
              <a:ext uri="{FF2B5EF4-FFF2-40B4-BE49-F238E27FC236}">
                <a16:creationId xmlns:a16="http://schemas.microsoft.com/office/drawing/2014/main" id="{46E219BF-BE56-4D8C-B93E-078193AB8954}"/>
              </a:ext>
              <a:ext uri="{C183D7F6-B498-43B3-948B-1728B52AA6E4}">
                <adec:decorative xmlns:adec="http://schemas.microsoft.com/office/drawing/2017/decorative" val="1"/>
              </a:ext>
            </a:extLst>
          </p:cNvPr>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09867" y="3366258"/>
            <a:ext cx="292956" cy="316812"/>
          </a:xfrm>
          <a:prstGeom prst="rect">
            <a:avLst/>
          </a:prstGeom>
          <a:ln>
            <a:noFill/>
          </a:ln>
        </p:spPr>
      </p:pic>
      <p:pic>
        <p:nvPicPr>
          <p:cNvPr id="246" name="Picture 245">
            <a:extLst>
              <a:ext uri="{FF2B5EF4-FFF2-40B4-BE49-F238E27FC236}">
                <a16:creationId xmlns:a16="http://schemas.microsoft.com/office/drawing/2014/main" id="{14CC5886-6338-4686-84AF-79FF7B01E014}"/>
              </a:ext>
              <a:ext uri="{C183D7F6-B498-43B3-948B-1728B52AA6E4}">
                <adec:decorative xmlns:adec="http://schemas.microsoft.com/office/drawing/2017/decorative" val="1"/>
              </a:ext>
            </a:extLst>
          </p:cNvPr>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400855" y="3364156"/>
            <a:ext cx="286357" cy="336435"/>
          </a:xfrm>
          <a:prstGeom prst="rect">
            <a:avLst/>
          </a:prstGeom>
        </p:spPr>
      </p:pic>
      <p:pic>
        <p:nvPicPr>
          <p:cNvPr id="247" name="Picture 246">
            <a:extLst>
              <a:ext uri="{FF2B5EF4-FFF2-40B4-BE49-F238E27FC236}">
                <a16:creationId xmlns:a16="http://schemas.microsoft.com/office/drawing/2014/main" id="{43EE1381-B498-45C7-994D-63EB226984A3}"/>
              </a:ext>
              <a:ext uri="{C183D7F6-B498-43B3-948B-1728B52AA6E4}">
                <adec:decorative xmlns:adec="http://schemas.microsoft.com/office/drawing/2017/decorative" val="1"/>
              </a:ext>
            </a:extLst>
          </p:cNvPr>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03096" y="3412160"/>
            <a:ext cx="542593" cy="288417"/>
          </a:xfrm>
          <a:prstGeom prst="rect">
            <a:avLst/>
          </a:prstGeom>
        </p:spPr>
      </p:pic>
      <p:cxnSp>
        <p:nvCxnSpPr>
          <p:cNvPr id="248" name="Straight Connector 247">
            <a:extLst>
              <a:ext uri="{FF2B5EF4-FFF2-40B4-BE49-F238E27FC236}">
                <a16:creationId xmlns:a16="http://schemas.microsoft.com/office/drawing/2014/main" id="{61996696-4334-4D86-A226-3B7CE0265B8A}"/>
              </a:ext>
              <a:ext uri="{C183D7F6-B498-43B3-948B-1728B52AA6E4}">
                <adec:decorative xmlns:adec="http://schemas.microsoft.com/office/drawing/2017/decorative" val="1"/>
              </a:ext>
            </a:extLst>
          </p:cNvPr>
          <p:cNvCxnSpPr>
            <a:cxnSpLocks/>
          </p:cNvCxnSpPr>
          <p:nvPr/>
        </p:nvCxnSpPr>
        <p:spPr>
          <a:xfrm>
            <a:off x="636080" y="4136630"/>
            <a:ext cx="10957253" cy="0"/>
          </a:xfrm>
          <a:prstGeom prst="line">
            <a:avLst/>
          </a:prstGeom>
          <a:noFill/>
          <a:ln w="15875" cap="rnd" cmpd="sng" algn="ctr">
            <a:solidFill>
              <a:sysClr val="window" lastClr="FFFFFF">
                <a:lumMod val="85000"/>
              </a:sysClr>
            </a:solidFill>
            <a:prstDash val="solid"/>
            <a:headEnd type="none"/>
            <a:tailEnd type="none"/>
          </a:ln>
          <a:effectLst/>
        </p:spPr>
      </p:cxnSp>
      <p:sp>
        <p:nvSpPr>
          <p:cNvPr id="249" name="TextBox 248">
            <a:extLst>
              <a:ext uri="{FF2B5EF4-FFF2-40B4-BE49-F238E27FC236}">
                <a16:creationId xmlns:a16="http://schemas.microsoft.com/office/drawing/2014/main" id="{37892540-1B2A-4CA1-869F-F3108A6EB494}"/>
              </a:ext>
              <a:ext uri="{C183D7F6-B498-43B3-948B-1728B52AA6E4}">
                <adec:decorative xmlns:adec="http://schemas.microsoft.com/office/drawing/2017/decorative" val="1"/>
              </a:ext>
            </a:extLst>
          </p:cNvPr>
          <p:cNvSpPr txBox="1"/>
          <p:nvPr/>
        </p:nvSpPr>
        <p:spPr>
          <a:xfrm>
            <a:off x="3503414" y="6110200"/>
            <a:ext cx="5185172" cy="280605"/>
          </a:xfrm>
          <a:prstGeom prst="rect">
            <a:avLst/>
          </a:prstGeom>
          <a:solidFill>
            <a:schemeClr val="bg1"/>
          </a:solidFill>
        </p:spPr>
        <p:txBody>
          <a:bodyPr wrap="square" lIns="89642" tIns="44821" rIns="89642" bIns="44821" rtlCol="0">
            <a:spAutoFit/>
          </a:bodyPr>
          <a:lstStyle/>
          <a:p>
            <a:pPr algn="ctr" defTabSz="896386">
              <a:lnSpc>
                <a:spcPct val="90000"/>
              </a:lnSpc>
              <a:spcAft>
                <a:spcPts val="588"/>
              </a:spcAft>
              <a:defRPr/>
            </a:pPr>
            <a:r>
              <a:rPr lang="en-US" sz="1372" kern="0">
                <a:solidFill>
                  <a:prstClr val="black"/>
                </a:solidFill>
                <a:latin typeface="Segoe UI"/>
                <a:cs typeface="Segoe UI" pitchFamily="34" charset="0"/>
              </a:rPr>
              <a:t>From the Intelligent Cloud to the Intelligent Edge</a:t>
            </a:r>
          </a:p>
        </p:txBody>
      </p:sp>
      <p:sp>
        <p:nvSpPr>
          <p:cNvPr id="250" name="Freeform 128">
            <a:extLst>
              <a:ext uri="{FF2B5EF4-FFF2-40B4-BE49-F238E27FC236}">
                <a16:creationId xmlns:a16="http://schemas.microsoft.com/office/drawing/2014/main" id="{FB9EF2C3-BB90-478A-BA8E-6EBA5603AF7C}"/>
              </a:ext>
              <a:ext uri="{C183D7F6-B498-43B3-948B-1728B52AA6E4}">
                <adec:decorative xmlns:adec="http://schemas.microsoft.com/office/drawing/2017/decorative" val="1"/>
              </a:ext>
            </a:extLst>
          </p:cNvPr>
          <p:cNvSpPr>
            <a:spLocks noChangeAspect="1"/>
          </p:cNvSpPr>
          <p:nvPr/>
        </p:nvSpPr>
        <p:spPr bwMode="auto">
          <a:xfrm>
            <a:off x="3697331" y="6123130"/>
            <a:ext cx="373932" cy="20934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9050">
            <a:solidFill>
              <a:schemeClr val="tx2"/>
            </a:solidFill>
            <a:miter lim="800000"/>
          </a:ln>
        </p:spPr>
        <p:txBody>
          <a:bodyPr vert="horz" wrap="square" lIns="89642" tIns="44821" rIns="89642" bIns="44821" numCol="1" anchor="t" anchorCtr="0" compatLnSpc="1">
            <a:prstTxWarp prst="textNoShape">
              <a:avLst/>
            </a:prstTxWarp>
          </a:bodyPr>
          <a:lstStyle/>
          <a:p>
            <a:pPr defTabSz="896386">
              <a:defRPr/>
            </a:pPr>
            <a:endParaRPr lang="en-US" sz="980">
              <a:solidFill>
                <a:srgbClr val="333333"/>
              </a:solidFill>
              <a:latin typeface="Segoe UI Semibold"/>
            </a:endParaRPr>
          </a:p>
        </p:txBody>
      </p:sp>
      <p:grpSp>
        <p:nvGrpSpPr>
          <p:cNvPr id="251" name="Group 250">
            <a:extLst>
              <a:ext uri="{FF2B5EF4-FFF2-40B4-BE49-F238E27FC236}">
                <a16:creationId xmlns:a16="http://schemas.microsoft.com/office/drawing/2014/main" id="{DF2D80F0-17E4-498A-89F9-45D4AABEFCBD}"/>
              </a:ext>
              <a:ext uri="{C183D7F6-B498-43B3-948B-1728B52AA6E4}">
                <adec:decorative xmlns:adec="http://schemas.microsoft.com/office/drawing/2017/decorative" val="1"/>
              </a:ext>
            </a:extLst>
          </p:cNvPr>
          <p:cNvGrpSpPr/>
          <p:nvPr/>
        </p:nvGrpSpPr>
        <p:grpSpPr>
          <a:xfrm>
            <a:off x="8188069" y="6125114"/>
            <a:ext cx="255052" cy="253960"/>
            <a:chOff x="9301765" y="6305291"/>
            <a:chExt cx="290033" cy="288792"/>
          </a:xfrm>
        </p:grpSpPr>
        <p:grpSp>
          <p:nvGrpSpPr>
            <p:cNvPr id="252" name="Group 251">
              <a:extLst>
                <a:ext uri="{FF2B5EF4-FFF2-40B4-BE49-F238E27FC236}">
                  <a16:creationId xmlns:a16="http://schemas.microsoft.com/office/drawing/2014/main" id="{C1E6969D-FD83-46F7-ADEA-84BD0C314768}"/>
                </a:ext>
              </a:extLst>
            </p:cNvPr>
            <p:cNvGrpSpPr/>
            <p:nvPr/>
          </p:nvGrpSpPr>
          <p:grpSpPr>
            <a:xfrm flipH="1">
              <a:off x="9301765" y="6305291"/>
              <a:ext cx="290033" cy="288792"/>
              <a:chOff x="7749590" y="2876913"/>
              <a:chExt cx="187018" cy="188120"/>
            </a:xfrm>
            <a:noFill/>
          </p:grpSpPr>
          <p:sp>
            <p:nvSpPr>
              <p:cNvPr id="254" name="Freeform 99">
                <a:extLst>
                  <a:ext uri="{FF2B5EF4-FFF2-40B4-BE49-F238E27FC236}">
                    <a16:creationId xmlns:a16="http://schemas.microsoft.com/office/drawing/2014/main" id="{16F7F4D2-1AA6-498A-A0E2-51561FFFE37D}"/>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255" name="Freeform 100">
                <a:extLst>
                  <a:ext uri="{FF2B5EF4-FFF2-40B4-BE49-F238E27FC236}">
                    <a16:creationId xmlns:a16="http://schemas.microsoft.com/office/drawing/2014/main" id="{350B1E87-E390-4DBB-AA2A-DB0FFBE237C7}"/>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sp>
            <p:nvSpPr>
              <p:cNvPr id="256" name="Freeform 101">
                <a:extLst>
                  <a:ext uri="{FF2B5EF4-FFF2-40B4-BE49-F238E27FC236}">
                    <a16:creationId xmlns:a16="http://schemas.microsoft.com/office/drawing/2014/main" id="{00472259-C555-48A0-8C24-4F2E0C27A4B1}"/>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tx2"/>
                </a:solidFill>
                <a:prstDash val="solid"/>
                <a:miter lim="800000"/>
                <a:headEnd/>
                <a:tailEnd/>
              </a:ln>
            </p:spPr>
            <p:txBody>
              <a:bodyPr vert="horz" wrap="square" lIns="70997" tIns="35499" rIns="70997" bIns="35499" numCol="1" anchor="t" anchorCtr="0" compatLnSpc="1">
                <a:prstTxWarp prst="textNoShape">
                  <a:avLst/>
                </a:prstTxWarp>
              </a:bodyPr>
              <a:lstStyle/>
              <a:p>
                <a:pPr defTabSz="878559">
                  <a:defRPr/>
                </a:pPr>
                <a:endParaRPr lang="en-US" sz="980" kern="0">
                  <a:solidFill>
                    <a:srgbClr val="FFFFFF"/>
                  </a:solidFill>
                  <a:latin typeface="Segoe UI Semibold"/>
                </a:endParaRPr>
              </a:p>
            </p:txBody>
          </p:sp>
        </p:grpSp>
        <p:sp>
          <p:nvSpPr>
            <p:cNvPr id="253" name="Oval 252">
              <a:extLst>
                <a:ext uri="{FF2B5EF4-FFF2-40B4-BE49-F238E27FC236}">
                  <a16:creationId xmlns:a16="http://schemas.microsoft.com/office/drawing/2014/main" id="{8D2CD8C5-E11B-4859-9CD1-39868F2CD62A}"/>
                </a:ext>
              </a:extLst>
            </p:cNvPr>
            <p:cNvSpPr/>
            <p:nvPr/>
          </p:nvSpPr>
          <p:spPr bwMode="auto">
            <a:xfrm>
              <a:off x="9496196" y="6496061"/>
              <a:ext cx="88179" cy="87287"/>
            </a:xfrm>
            <a:prstGeom prst="ellipse">
              <a:avLst/>
            </a:pr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980">
                <a:solidFill>
                  <a:srgbClr val="FFFFFF"/>
                </a:solidFill>
                <a:latin typeface="Segoe UI Semibold"/>
                <a:ea typeface="Segoe UI" pitchFamily="34" charset="0"/>
                <a:cs typeface="Segoe UI" pitchFamily="34" charset="0"/>
              </a:endParaRPr>
            </a:p>
          </p:txBody>
        </p:sp>
      </p:grpSp>
      <p:sp>
        <p:nvSpPr>
          <p:cNvPr id="257" name="Rectangle 256">
            <a:extLst>
              <a:ext uri="{FF2B5EF4-FFF2-40B4-BE49-F238E27FC236}">
                <a16:creationId xmlns:a16="http://schemas.microsoft.com/office/drawing/2014/main" id="{FCDA839B-04C0-49AB-A52D-B9B0B7C4A559}"/>
              </a:ext>
              <a:ext uri="{C183D7F6-B498-43B3-948B-1728B52AA6E4}">
                <adec:decorative xmlns:adec="http://schemas.microsoft.com/office/drawing/2017/decorative" val="1"/>
              </a:ext>
            </a:extLst>
          </p:cNvPr>
          <p:cNvSpPr/>
          <p:nvPr/>
        </p:nvSpPr>
        <p:spPr>
          <a:xfrm>
            <a:off x="8267435" y="2825859"/>
            <a:ext cx="892608" cy="135776"/>
          </a:xfrm>
          <a:prstGeom prst="rect">
            <a:avLst/>
          </a:prstGeom>
        </p:spPr>
        <p:txBody>
          <a:bodyPr wrap="none" lIns="0" tIns="0" rIns="0" bIns="0">
            <a:spAutoFit/>
          </a:bodyPr>
          <a:lstStyle/>
          <a:p>
            <a:pPr algn="ctr" defTabSz="896354">
              <a:defRPr/>
            </a:pPr>
            <a:r>
              <a:rPr lang="en-US" sz="882">
                <a:solidFill>
                  <a:srgbClr val="FFFFFF"/>
                </a:solidFill>
                <a:latin typeface="Segoe UI Semibold" panose="020B0702040204020203" pitchFamily="34" charset="0"/>
                <a:cs typeface="Segoe UI Semibold" panose="020B0702040204020203" pitchFamily="34" charset="0"/>
              </a:rPr>
              <a:t>Azure Notebooks</a:t>
            </a:r>
          </a:p>
        </p:txBody>
      </p:sp>
      <p:sp>
        <p:nvSpPr>
          <p:cNvPr id="258" name="Rectangle 257">
            <a:extLst>
              <a:ext uri="{FF2B5EF4-FFF2-40B4-BE49-F238E27FC236}">
                <a16:creationId xmlns:a16="http://schemas.microsoft.com/office/drawing/2014/main" id="{0B2B0BE6-85EE-4BCC-A37B-757A3B12E20F}"/>
              </a:ext>
              <a:ext uri="{C183D7F6-B498-43B3-948B-1728B52AA6E4}">
                <adec:decorative xmlns:adec="http://schemas.microsoft.com/office/drawing/2017/decorative" val="1"/>
              </a:ext>
            </a:extLst>
          </p:cNvPr>
          <p:cNvSpPr/>
          <p:nvPr/>
        </p:nvSpPr>
        <p:spPr>
          <a:xfrm>
            <a:off x="9695700" y="2825859"/>
            <a:ext cx="380301" cy="135776"/>
          </a:xfrm>
          <a:prstGeom prst="rect">
            <a:avLst/>
          </a:prstGeom>
        </p:spPr>
        <p:txBody>
          <a:bodyPr wrap="none" lIns="0" tIns="0" rIns="0" bIns="0">
            <a:spAutoFit/>
          </a:bodyPr>
          <a:lstStyle/>
          <a:p>
            <a:pPr algn="ctr" defTabSz="896354">
              <a:defRPr/>
            </a:pPr>
            <a:r>
              <a:rPr lang="en-US" sz="882" err="1">
                <a:solidFill>
                  <a:srgbClr val="FFFFFF"/>
                </a:solidFill>
                <a:latin typeface="Segoe UI Semibold" panose="020B0702040204020203" pitchFamily="34" charset="0"/>
                <a:cs typeface="Segoe UI Semibold" panose="020B0702040204020203" pitchFamily="34" charset="0"/>
              </a:rPr>
              <a:t>Jupyter</a:t>
            </a:r>
            <a:endParaRPr lang="en-US" sz="882">
              <a:solidFill>
                <a:srgbClr val="FFFFFF"/>
              </a:solidFill>
              <a:latin typeface="Segoe UI Semibold" panose="020B0702040204020203" pitchFamily="34" charset="0"/>
              <a:cs typeface="Segoe UI Semibold" panose="020B0702040204020203" pitchFamily="34" charset="0"/>
            </a:endParaRPr>
          </a:p>
        </p:txBody>
      </p:sp>
      <p:sp>
        <p:nvSpPr>
          <p:cNvPr id="259" name="Rectangle 258">
            <a:extLst>
              <a:ext uri="{FF2B5EF4-FFF2-40B4-BE49-F238E27FC236}">
                <a16:creationId xmlns:a16="http://schemas.microsoft.com/office/drawing/2014/main" id="{CE0D01A8-6BE0-469F-A10F-22DB0E554C23}"/>
              </a:ext>
              <a:ext uri="{C183D7F6-B498-43B3-948B-1728B52AA6E4}">
                <adec:decorative xmlns:adec="http://schemas.microsoft.com/office/drawing/2017/decorative" val="1"/>
              </a:ext>
            </a:extLst>
          </p:cNvPr>
          <p:cNvSpPr/>
          <p:nvPr/>
        </p:nvSpPr>
        <p:spPr>
          <a:xfrm>
            <a:off x="7060017" y="2825859"/>
            <a:ext cx="968039" cy="135776"/>
          </a:xfrm>
          <a:prstGeom prst="rect">
            <a:avLst/>
          </a:prstGeom>
        </p:spPr>
        <p:txBody>
          <a:bodyPr wrap="none" lIns="0" tIns="0" rIns="0" bIns="0">
            <a:spAutoFit/>
          </a:bodyPr>
          <a:lstStyle/>
          <a:p>
            <a:pPr algn="ctr" defTabSz="896354">
              <a:defRPr/>
            </a:pPr>
            <a:r>
              <a:rPr lang="en-US" sz="882">
                <a:solidFill>
                  <a:srgbClr val="FFFFFF"/>
                </a:solidFill>
                <a:latin typeface="Segoe UI Semibold" panose="020B0702040204020203" pitchFamily="34" charset="0"/>
                <a:cs typeface="Segoe UI Semibold" panose="020B0702040204020203" pitchFamily="34" charset="0"/>
              </a:rPr>
              <a:t>Visual Studio Code</a:t>
            </a:r>
          </a:p>
        </p:txBody>
      </p:sp>
      <p:sp>
        <p:nvSpPr>
          <p:cNvPr id="260" name="Rectangle 259">
            <a:extLst>
              <a:ext uri="{FF2B5EF4-FFF2-40B4-BE49-F238E27FC236}">
                <a16:creationId xmlns:a16="http://schemas.microsoft.com/office/drawing/2014/main" id="{53E67453-9D68-4E56-8698-B0F6A72050FD}"/>
              </a:ext>
              <a:ext uri="{C183D7F6-B498-43B3-948B-1728B52AA6E4}">
                <adec:decorative xmlns:adec="http://schemas.microsoft.com/office/drawing/2017/decorative" val="1"/>
              </a:ext>
            </a:extLst>
          </p:cNvPr>
          <p:cNvSpPr/>
          <p:nvPr/>
        </p:nvSpPr>
        <p:spPr>
          <a:xfrm>
            <a:off x="10656471" y="2825859"/>
            <a:ext cx="749602" cy="135776"/>
          </a:xfrm>
          <a:prstGeom prst="rect">
            <a:avLst/>
          </a:prstGeom>
        </p:spPr>
        <p:txBody>
          <a:bodyPr wrap="none" lIns="0" tIns="0" rIns="0" bIns="0">
            <a:spAutoFit/>
          </a:bodyPr>
          <a:lstStyle/>
          <a:p>
            <a:pPr algn="ctr" defTabSz="896354">
              <a:defRPr/>
            </a:pPr>
            <a:r>
              <a:rPr lang="en-US" sz="882">
                <a:solidFill>
                  <a:srgbClr val="FFFFFF"/>
                </a:solidFill>
                <a:latin typeface="Segoe UI Semibold" panose="020B0702040204020203" pitchFamily="34" charset="0"/>
                <a:cs typeface="Segoe UI Semibold" panose="020B0702040204020203" pitchFamily="34" charset="0"/>
              </a:rPr>
              <a:t>Command line</a:t>
            </a:r>
          </a:p>
        </p:txBody>
      </p:sp>
      <p:grpSp>
        <p:nvGrpSpPr>
          <p:cNvPr id="261" name="Group 260">
            <a:extLst>
              <a:ext uri="{FF2B5EF4-FFF2-40B4-BE49-F238E27FC236}">
                <a16:creationId xmlns:a16="http://schemas.microsoft.com/office/drawing/2014/main" id="{FF868247-A800-4D75-87DD-F10158FA5505}"/>
              </a:ext>
              <a:ext uri="{C183D7F6-B498-43B3-948B-1728B52AA6E4}">
                <adec:decorative xmlns:adec="http://schemas.microsoft.com/office/drawing/2017/decorative" val="1"/>
              </a:ext>
            </a:extLst>
          </p:cNvPr>
          <p:cNvGrpSpPr/>
          <p:nvPr/>
        </p:nvGrpSpPr>
        <p:grpSpPr>
          <a:xfrm>
            <a:off x="10860057" y="2381954"/>
            <a:ext cx="342429" cy="291297"/>
            <a:chOff x="11238522" y="2214151"/>
            <a:chExt cx="394713" cy="335774"/>
          </a:xfrm>
        </p:grpSpPr>
        <p:grpSp>
          <p:nvGrpSpPr>
            <p:cNvPr id="262" name="Group 261">
              <a:extLst>
                <a:ext uri="{FF2B5EF4-FFF2-40B4-BE49-F238E27FC236}">
                  <a16:creationId xmlns:a16="http://schemas.microsoft.com/office/drawing/2014/main" id="{C3FCF254-7EA8-4BA7-B5A1-1378908CC2F4}"/>
                </a:ext>
              </a:extLst>
            </p:cNvPr>
            <p:cNvGrpSpPr/>
            <p:nvPr/>
          </p:nvGrpSpPr>
          <p:grpSpPr>
            <a:xfrm>
              <a:off x="11238522" y="2214151"/>
              <a:ext cx="394713" cy="335774"/>
              <a:chOff x="2107244" y="1575258"/>
              <a:chExt cx="310993" cy="264555"/>
            </a:xfrm>
          </p:grpSpPr>
          <p:grpSp>
            <p:nvGrpSpPr>
              <p:cNvPr id="265" name="Group 264">
                <a:extLst>
                  <a:ext uri="{FF2B5EF4-FFF2-40B4-BE49-F238E27FC236}">
                    <a16:creationId xmlns:a16="http://schemas.microsoft.com/office/drawing/2014/main" id="{2992297F-1774-4674-8177-A3244A933676}"/>
                  </a:ext>
                </a:extLst>
              </p:cNvPr>
              <p:cNvGrpSpPr/>
              <p:nvPr/>
            </p:nvGrpSpPr>
            <p:grpSpPr>
              <a:xfrm>
                <a:off x="2107244" y="1575258"/>
                <a:ext cx="310993" cy="264555"/>
                <a:chOff x="2107244" y="1575258"/>
                <a:chExt cx="310993" cy="264555"/>
              </a:xfrm>
            </p:grpSpPr>
            <p:sp>
              <p:nvSpPr>
                <p:cNvPr id="270" name="Rectangle 9">
                  <a:extLst>
                    <a:ext uri="{FF2B5EF4-FFF2-40B4-BE49-F238E27FC236}">
                      <a16:creationId xmlns:a16="http://schemas.microsoft.com/office/drawing/2014/main" id="{2DBAFBC7-FA9E-4978-88F3-AA65D727684B}"/>
                    </a:ext>
                  </a:extLst>
                </p:cNvPr>
                <p:cNvSpPr>
                  <a:spLocks noChangeArrowheads="1"/>
                </p:cNvSpPr>
                <p:nvPr/>
              </p:nvSpPr>
              <p:spPr bwMode="auto">
                <a:xfrm>
                  <a:off x="2107244" y="1575258"/>
                  <a:ext cx="310993" cy="264555"/>
                </a:xfrm>
                <a:prstGeom prst="rect">
                  <a:avLst/>
                </a:prstGeom>
                <a:noFill/>
                <a:ln w="127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271" name="Line 10">
                  <a:extLst>
                    <a:ext uri="{FF2B5EF4-FFF2-40B4-BE49-F238E27FC236}">
                      <a16:creationId xmlns:a16="http://schemas.microsoft.com/office/drawing/2014/main" id="{AA3B30CD-1EFA-43F8-B498-70FA6A5871D7}"/>
                    </a:ext>
                  </a:extLst>
                </p:cNvPr>
                <p:cNvSpPr>
                  <a:spLocks noChangeShapeType="1"/>
                </p:cNvSpPr>
                <p:nvPr/>
              </p:nvSpPr>
              <p:spPr bwMode="auto">
                <a:xfrm flipH="1">
                  <a:off x="2107244" y="1647026"/>
                  <a:ext cx="310993" cy="0"/>
                </a:xfrm>
                <a:prstGeom prst="line">
                  <a:avLst/>
                </a:prstGeom>
                <a:noFill/>
                <a:ln w="12700" cap="flat">
                  <a:solidFill>
                    <a:schemeClr val="bg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nvGrpSpPr>
              <p:cNvPr id="266" name="Group 265">
                <a:extLst>
                  <a:ext uri="{FF2B5EF4-FFF2-40B4-BE49-F238E27FC236}">
                    <a16:creationId xmlns:a16="http://schemas.microsoft.com/office/drawing/2014/main" id="{17884B80-ED84-4918-8B01-EEC638FBAD0D}"/>
                  </a:ext>
                </a:extLst>
              </p:cNvPr>
              <p:cNvGrpSpPr/>
              <p:nvPr/>
            </p:nvGrpSpPr>
            <p:grpSpPr>
              <a:xfrm>
                <a:off x="2287367" y="1599181"/>
                <a:ext cx="95690" cy="23923"/>
                <a:chOff x="2287367" y="1599181"/>
                <a:chExt cx="95690" cy="23923"/>
              </a:xfrm>
            </p:grpSpPr>
            <p:sp>
              <p:nvSpPr>
                <p:cNvPr id="267" name="Oval 11">
                  <a:extLst>
                    <a:ext uri="{FF2B5EF4-FFF2-40B4-BE49-F238E27FC236}">
                      <a16:creationId xmlns:a16="http://schemas.microsoft.com/office/drawing/2014/main" id="{A8EACF6A-690B-4710-85AD-4F952CC1B21B}"/>
                    </a:ext>
                  </a:extLst>
                </p:cNvPr>
                <p:cNvSpPr>
                  <a:spLocks noChangeArrowheads="1"/>
                </p:cNvSpPr>
                <p:nvPr/>
              </p:nvSpPr>
              <p:spPr bwMode="auto">
                <a:xfrm>
                  <a:off x="2287367" y="1599181"/>
                  <a:ext cx="23923" cy="23923"/>
                </a:xfrm>
                <a:prstGeom prst="ellipse">
                  <a:avLst/>
                </a:prstGeom>
                <a:solidFill>
                  <a:schemeClr val="bg1"/>
                </a:solidFill>
                <a:ln w="12700">
                  <a:solidFill>
                    <a:schemeClr val="bg2"/>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268" name="Oval 12">
                  <a:extLst>
                    <a:ext uri="{FF2B5EF4-FFF2-40B4-BE49-F238E27FC236}">
                      <a16:creationId xmlns:a16="http://schemas.microsoft.com/office/drawing/2014/main" id="{BD49A741-875F-402E-B4C9-C77142B56AFA}"/>
                    </a:ext>
                  </a:extLst>
                </p:cNvPr>
                <p:cNvSpPr>
                  <a:spLocks noChangeArrowheads="1"/>
                </p:cNvSpPr>
                <p:nvPr/>
              </p:nvSpPr>
              <p:spPr bwMode="auto">
                <a:xfrm>
                  <a:off x="2322547" y="1599181"/>
                  <a:ext cx="23923" cy="23923"/>
                </a:xfrm>
                <a:prstGeom prst="ellipse">
                  <a:avLst/>
                </a:prstGeom>
                <a:solidFill>
                  <a:schemeClr val="bg1"/>
                </a:solidFill>
                <a:ln w="12700">
                  <a:solidFill>
                    <a:schemeClr val="bg2"/>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269" name="Oval 13">
                  <a:extLst>
                    <a:ext uri="{FF2B5EF4-FFF2-40B4-BE49-F238E27FC236}">
                      <a16:creationId xmlns:a16="http://schemas.microsoft.com/office/drawing/2014/main" id="{491AC1AD-FD7C-45E2-BE9B-69A9BAE3530B}"/>
                    </a:ext>
                  </a:extLst>
                </p:cNvPr>
                <p:cNvSpPr>
                  <a:spLocks noChangeArrowheads="1"/>
                </p:cNvSpPr>
                <p:nvPr/>
              </p:nvSpPr>
              <p:spPr bwMode="auto">
                <a:xfrm>
                  <a:off x="2359134" y="1599181"/>
                  <a:ext cx="23923" cy="23923"/>
                </a:xfrm>
                <a:prstGeom prst="ellipse">
                  <a:avLst/>
                </a:prstGeom>
                <a:solidFill>
                  <a:schemeClr val="bg1"/>
                </a:solidFill>
                <a:ln w="12700">
                  <a:solidFill>
                    <a:schemeClr val="bg2"/>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sp>
          <p:nvSpPr>
            <p:cNvPr id="263" name="Freeform 422">
              <a:extLst>
                <a:ext uri="{FF2B5EF4-FFF2-40B4-BE49-F238E27FC236}">
                  <a16:creationId xmlns:a16="http://schemas.microsoft.com/office/drawing/2014/main" id="{5407BA4F-F3DC-4B2C-8042-B61BBC7975C0}"/>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US">
                <a:solidFill>
                  <a:prstClr val="white"/>
                </a:solidFill>
                <a:latin typeface="Segoe UI"/>
              </a:endParaRPr>
            </a:p>
          </p:txBody>
        </p:sp>
        <p:cxnSp>
          <p:nvCxnSpPr>
            <p:cNvPr id="264" name="Straight Connector 263">
              <a:extLst>
                <a:ext uri="{FF2B5EF4-FFF2-40B4-BE49-F238E27FC236}">
                  <a16:creationId xmlns:a16="http://schemas.microsoft.com/office/drawing/2014/main" id="{53B1842B-69D8-4300-B6F4-9D84E07F5816}"/>
                </a:ext>
              </a:extLst>
            </p:cNvPr>
            <p:cNvCxnSpPr>
              <a:cxnSpLocks/>
            </p:cNvCxnSpPr>
            <p:nvPr/>
          </p:nvCxnSpPr>
          <p:spPr>
            <a:xfrm>
              <a:off x="11392807" y="2493693"/>
              <a:ext cx="118979" cy="0"/>
            </a:xfrm>
            <a:prstGeom prst="line">
              <a:avLst/>
            </a:prstGeom>
            <a:ln w="1270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2" name="Picture 271">
            <a:extLst>
              <a:ext uri="{FF2B5EF4-FFF2-40B4-BE49-F238E27FC236}">
                <a16:creationId xmlns:a16="http://schemas.microsoft.com/office/drawing/2014/main" id="{769EF68E-B274-48C0-8ADF-C93C8835FC91}"/>
              </a:ext>
              <a:ext uri="{C183D7F6-B498-43B3-948B-1728B52AA6E4}">
                <adec:decorative xmlns:adec="http://schemas.microsoft.com/office/drawing/2017/decorative" val="1"/>
              </a:ext>
            </a:extLst>
          </p:cNvPr>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9714634" y="2381955"/>
            <a:ext cx="342430" cy="391560"/>
          </a:xfrm>
          <a:prstGeom prst="rect">
            <a:avLst/>
          </a:prstGeom>
          <a:ln>
            <a:noFill/>
          </a:ln>
        </p:spPr>
      </p:pic>
      <p:pic>
        <p:nvPicPr>
          <p:cNvPr id="273" name="Picture 272">
            <a:extLst>
              <a:ext uri="{FF2B5EF4-FFF2-40B4-BE49-F238E27FC236}">
                <a16:creationId xmlns:a16="http://schemas.microsoft.com/office/drawing/2014/main" id="{3390D22C-1377-410D-AAA4-6BD5233A71EF}"/>
              </a:ext>
              <a:ext uri="{C183D7F6-B498-43B3-948B-1728B52AA6E4}">
                <adec:decorative xmlns:adec="http://schemas.microsoft.com/office/drawing/2017/decorative" val="1"/>
              </a:ext>
            </a:extLst>
          </p:cNvPr>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383249" y="2381956"/>
            <a:ext cx="321579" cy="321134"/>
          </a:xfrm>
          <a:prstGeom prst="rect">
            <a:avLst/>
          </a:prstGeom>
          <a:ln>
            <a:noFill/>
          </a:ln>
        </p:spPr>
      </p:pic>
      <p:grpSp>
        <p:nvGrpSpPr>
          <p:cNvPr id="274" name="Group 273">
            <a:extLst>
              <a:ext uri="{FF2B5EF4-FFF2-40B4-BE49-F238E27FC236}">
                <a16:creationId xmlns:a16="http://schemas.microsoft.com/office/drawing/2014/main" id="{1298E984-7815-4C8E-B674-61824032A885}"/>
              </a:ext>
              <a:ext uri="{C183D7F6-B498-43B3-948B-1728B52AA6E4}">
                <adec:decorative xmlns:adec="http://schemas.microsoft.com/office/drawing/2017/decorative" val="1"/>
              </a:ext>
            </a:extLst>
          </p:cNvPr>
          <p:cNvGrpSpPr>
            <a:grpSpLocks noChangeAspect="1"/>
          </p:cNvGrpSpPr>
          <p:nvPr/>
        </p:nvGrpSpPr>
        <p:grpSpPr>
          <a:xfrm>
            <a:off x="8529709" y="2434995"/>
            <a:ext cx="368056" cy="285480"/>
            <a:chOff x="3486498" y="5451027"/>
            <a:chExt cx="1893396" cy="1468600"/>
          </a:xfrm>
          <a:noFill/>
        </p:grpSpPr>
        <p:sp>
          <p:nvSpPr>
            <p:cNvPr id="275" name="Freeform: Shape 274">
              <a:extLst>
                <a:ext uri="{FF2B5EF4-FFF2-40B4-BE49-F238E27FC236}">
                  <a16:creationId xmlns:a16="http://schemas.microsoft.com/office/drawing/2014/main" id="{BE5C8A3E-42E8-430F-B6D4-3D8C762FAF57}"/>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FA82770A-9AA0-4063-AA40-E91DF330ED10}"/>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337261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57DC3-708B-4A72-BE8B-B7813D9A1B95}"/>
              </a:ext>
              <a:ext uri="{C183D7F6-B498-43B3-948B-1728B52AA6E4}">
                <adec:decorative xmlns:adec="http://schemas.microsoft.com/office/drawing/2017/decorative" val="1"/>
              </a:ext>
            </a:extLst>
          </p:cNvPr>
          <p:cNvSpPr>
            <a:spLocks noGrp="1"/>
          </p:cNvSpPr>
          <p:nvPr>
            <p:ph type="title"/>
          </p:nvPr>
        </p:nvSpPr>
        <p:spPr>
          <a:xfrm>
            <a:off x="455995" y="620827"/>
            <a:ext cx="11306469" cy="403079"/>
          </a:xfrm>
        </p:spPr>
        <p:txBody>
          <a:bodyPr/>
          <a:lstStyle/>
          <a:p>
            <a:r>
              <a:rPr lang="en-US"/>
              <a:t>Familiar data science tools</a:t>
            </a:r>
          </a:p>
        </p:txBody>
      </p:sp>
      <p:pic>
        <p:nvPicPr>
          <p:cNvPr id="18" name="Picture 17">
            <a:extLst>
              <a:ext uri="{FF2B5EF4-FFF2-40B4-BE49-F238E27FC236}">
                <a16:creationId xmlns:a16="http://schemas.microsoft.com/office/drawing/2014/main" id="{6F7D15A5-BF41-44D2-BC3E-709910FA4E3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82186" y="1874032"/>
            <a:ext cx="426385" cy="445563"/>
          </a:xfrm>
          <a:prstGeom prst="rect">
            <a:avLst/>
          </a:prstGeom>
        </p:spPr>
      </p:pic>
      <p:pic>
        <p:nvPicPr>
          <p:cNvPr id="20" name="Picture 19">
            <a:extLst>
              <a:ext uri="{FF2B5EF4-FFF2-40B4-BE49-F238E27FC236}">
                <a16:creationId xmlns:a16="http://schemas.microsoft.com/office/drawing/2014/main" id="{46DF25CE-8496-43D0-9413-1C87F74A01C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5860" y="1853890"/>
            <a:ext cx="486517" cy="485844"/>
          </a:xfrm>
          <a:prstGeom prst="rect">
            <a:avLst/>
          </a:prstGeom>
        </p:spPr>
      </p:pic>
      <p:sp>
        <p:nvSpPr>
          <p:cNvPr id="21" name="Rectangle 20">
            <a:extLst>
              <a:ext uri="{FF2B5EF4-FFF2-40B4-BE49-F238E27FC236}">
                <a16:creationId xmlns:a16="http://schemas.microsoft.com/office/drawing/2014/main" id="{EF394BB2-E987-4015-A7E9-9EE6CB7EEAF8}"/>
              </a:ext>
              <a:ext uri="{C183D7F6-B498-43B3-948B-1728B52AA6E4}">
                <adec:decorative xmlns:adec="http://schemas.microsoft.com/office/drawing/2017/decorative" val="1"/>
              </a:ext>
            </a:extLst>
          </p:cNvPr>
          <p:cNvSpPr/>
          <p:nvPr/>
        </p:nvSpPr>
        <p:spPr bwMode="auto">
          <a:xfrm>
            <a:off x="455995" y="1222955"/>
            <a:ext cx="7509385" cy="3017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spcBef>
                <a:spcPct val="0"/>
              </a:spcBef>
              <a:spcAft>
                <a:spcPct val="0"/>
              </a:spcAft>
              <a:defRPr/>
            </a:pPr>
            <a:r>
              <a:rPr lang="en-US" sz="1961" kern="0">
                <a:solidFill>
                  <a:srgbClr val="0078D4"/>
                </a:solidFill>
                <a:latin typeface="Segoe UI Semibold"/>
                <a:ea typeface="Segoe UI" pitchFamily="34" charset="0"/>
                <a:cs typeface="Segoe UI" pitchFamily="34" charset="0"/>
              </a:rPr>
              <a:t>Choose any python development environment</a:t>
            </a:r>
          </a:p>
        </p:txBody>
      </p:sp>
      <p:sp>
        <p:nvSpPr>
          <p:cNvPr id="23" name="Rectangle 22">
            <a:extLst>
              <a:ext uri="{FF2B5EF4-FFF2-40B4-BE49-F238E27FC236}">
                <a16:creationId xmlns:a16="http://schemas.microsoft.com/office/drawing/2014/main" id="{847A3441-8C3E-414B-85D3-D6E2CE4402C5}"/>
              </a:ext>
              <a:ext uri="{C183D7F6-B498-43B3-948B-1728B52AA6E4}">
                <adec:decorative xmlns:adec="http://schemas.microsoft.com/office/drawing/2017/decorative" val="1"/>
              </a:ext>
            </a:extLst>
          </p:cNvPr>
          <p:cNvSpPr/>
          <p:nvPr/>
        </p:nvSpPr>
        <p:spPr bwMode="auto">
          <a:xfrm>
            <a:off x="455995" y="3160115"/>
            <a:ext cx="6475892" cy="30172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102" fontAlgn="base">
              <a:spcBef>
                <a:spcPct val="0"/>
              </a:spcBef>
              <a:spcAft>
                <a:spcPct val="0"/>
              </a:spcAft>
              <a:defRPr/>
            </a:pPr>
            <a:r>
              <a:rPr lang="en-US" sz="1961" kern="0">
                <a:solidFill>
                  <a:srgbClr val="0078D4"/>
                </a:solidFill>
                <a:latin typeface="Segoe UI Semibold"/>
                <a:ea typeface="Segoe UI" pitchFamily="34" charset="0"/>
                <a:cs typeface="Segoe UI" pitchFamily="34" charset="0"/>
              </a:rPr>
              <a:t>And improve data science productivity</a:t>
            </a:r>
          </a:p>
        </p:txBody>
      </p:sp>
      <p:sp>
        <p:nvSpPr>
          <p:cNvPr id="27" name="Rectangle 26">
            <a:extLst>
              <a:ext uri="{FF2B5EF4-FFF2-40B4-BE49-F238E27FC236}">
                <a16:creationId xmlns:a16="http://schemas.microsoft.com/office/drawing/2014/main" id="{36CF5F36-990F-467E-824A-7649637C11A3}"/>
              </a:ext>
              <a:ext uri="{C183D7F6-B498-43B3-948B-1728B52AA6E4}">
                <adec:decorative xmlns:adec="http://schemas.microsoft.com/office/drawing/2017/decorative" val="1"/>
              </a:ext>
            </a:extLst>
          </p:cNvPr>
          <p:cNvSpPr/>
          <p:nvPr/>
        </p:nvSpPr>
        <p:spPr>
          <a:xfrm>
            <a:off x="1138126" y="5541050"/>
            <a:ext cx="4573937" cy="211209"/>
          </a:xfrm>
          <a:prstGeom prst="rect">
            <a:avLst/>
          </a:prstGeom>
        </p:spPr>
        <p:txBody>
          <a:bodyPr wrap="square" lIns="0" tIns="0" rIns="0" bIns="0">
            <a:spAutoFit/>
          </a:bodyPr>
          <a:lstStyle/>
          <a:p>
            <a:pPr algn="ctr" defTabSz="896354">
              <a:defRPr/>
            </a:pPr>
            <a:r>
              <a:rPr lang="en-US" sz="1372">
                <a:solidFill>
                  <a:prstClr val="black"/>
                </a:solidFill>
                <a:latin typeface="Segoe UI Semibold" panose="020B0702040204020203" pitchFamily="34" charset="0"/>
                <a:cs typeface="Segoe UI Semibold" panose="020B0702040204020203" pitchFamily="34" charset="0"/>
              </a:rPr>
              <a:t>Interactive widgets for </a:t>
            </a:r>
            <a:r>
              <a:rPr lang="en-US" sz="1372" err="1">
                <a:solidFill>
                  <a:prstClr val="black"/>
                </a:solidFill>
                <a:latin typeface="Segoe UI Semibold" panose="020B0702040204020203" pitchFamily="34" charset="0"/>
                <a:cs typeface="Segoe UI Semibold" panose="020B0702040204020203" pitchFamily="34" charset="0"/>
              </a:rPr>
              <a:t>Jupyter</a:t>
            </a:r>
            <a:r>
              <a:rPr lang="en-US" sz="1372">
                <a:solidFill>
                  <a:prstClr val="black"/>
                </a:solidFill>
                <a:latin typeface="Segoe UI Semibold" panose="020B0702040204020203" pitchFamily="34" charset="0"/>
                <a:cs typeface="Segoe UI Semibold" panose="020B0702040204020203" pitchFamily="34" charset="0"/>
              </a:rPr>
              <a:t> Notebooks</a:t>
            </a:r>
          </a:p>
        </p:txBody>
      </p:sp>
      <p:sp>
        <p:nvSpPr>
          <p:cNvPr id="28" name="Rectangle 27">
            <a:extLst>
              <a:ext uri="{FF2B5EF4-FFF2-40B4-BE49-F238E27FC236}">
                <a16:creationId xmlns:a16="http://schemas.microsoft.com/office/drawing/2014/main" id="{8093E708-38AD-49BD-9706-072B9CABEA97}"/>
              </a:ext>
              <a:ext uri="{C183D7F6-B498-43B3-948B-1728B52AA6E4}">
                <adec:decorative xmlns:adec="http://schemas.microsoft.com/office/drawing/2017/decorative" val="1"/>
              </a:ext>
            </a:extLst>
          </p:cNvPr>
          <p:cNvSpPr/>
          <p:nvPr/>
        </p:nvSpPr>
        <p:spPr>
          <a:xfrm>
            <a:off x="6479938" y="5564597"/>
            <a:ext cx="4573937" cy="211209"/>
          </a:xfrm>
          <a:prstGeom prst="rect">
            <a:avLst/>
          </a:prstGeom>
        </p:spPr>
        <p:txBody>
          <a:bodyPr wrap="square" lIns="0" tIns="0" rIns="0" bIns="0">
            <a:spAutoFit/>
          </a:bodyPr>
          <a:lstStyle/>
          <a:p>
            <a:pPr algn="ctr" defTabSz="896354">
              <a:defRPr/>
            </a:pPr>
            <a:r>
              <a:rPr lang="en-US" sz="1372">
                <a:solidFill>
                  <a:prstClr val="black"/>
                </a:solidFill>
                <a:latin typeface="Segoe UI Semibold" panose="020B0702040204020203" pitchFamily="34" charset="0"/>
                <a:cs typeface="Segoe UI Semibold" panose="020B0702040204020203" pitchFamily="34" charset="0"/>
              </a:rPr>
              <a:t>Azure Machine Learning for Visual Studio Code extension</a:t>
            </a:r>
          </a:p>
        </p:txBody>
      </p:sp>
      <p:grpSp>
        <p:nvGrpSpPr>
          <p:cNvPr id="31" name="Group 30">
            <a:extLst>
              <a:ext uri="{FF2B5EF4-FFF2-40B4-BE49-F238E27FC236}">
                <a16:creationId xmlns:a16="http://schemas.microsoft.com/office/drawing/2014/main" id="{EBD2644E-A293-40E0-A265-E83F3FA7718D}"/>
              </a:ext>
              <a:ext uri="{C183D7F6-B498-43B3-948B-1728B52AA6E4}">
                <adec:decorative xmlns:adec="http://schemas.microsoft.com/office/drawing/2017/decorative" val="1"/>
              </a:ext>
            </a:extLst>
          </p:cNvPr>
          <p:cNvGrpSpPr/>
          <p:nvPr/>
        </p:nvGrpSpPr>
        <p:grpSpPr>
          <a:xfrm>
            <a:off x="10325952" y="1885833"/>
            <a:ext cx="533863" cy="421959"/>
            <a:chOff x="11238522" y="2214151"/>
            <a:chExt cx="394713" cy="335774"/>
          </a:xfrm>
        </p:grpSpPr>
        <p:grpSp>
          <p:nvGrpSpPr>
            <p:cNvPr id="32" name="Group 31">
              <a:extLst>
                <a:ext uri="{FF2B5EF4-FFF2-40B4-BE49-F238E27FC236}">
                  <a16:creationId xmlns:a16="http://schemas.microsoft.com/office/drawing/2014/main" id="{B393500A-A635-404A-932F-A87A27AB87B0}"/>
                </a:ext>
              </a:extLst>
            </p:cNvPr>
            <p:cNvGrpSpPr/>
            <p:nvPr/>
          </p:nvGrpSpPr>
          <p:grpSpPr>
            <a:xfrm>
              <a:off x="11238522" y="2214151"/>
              <a:ext cx="394713" cy="335774"/>
              <a:chOff x="2107244" y="1575258"/>
              <a:chExt cx="310993" cy="264555"/>
            </a:xfrm>
          </p:grpSpPr>
          <p:grpSp>
            <p:nvGrpSpPr>
              <p:cNvPr id="38" name="Group 37">
                <a:extLst>
                  <a:ext uri="{FF2B5EF4-FFF2-40B4-BE49-F238E27FC236}">
                    <a16:creationId xmlns:a16="http://schemas.microsoft.com/office/drawing/2014/main" id="{A4E42737-321E-404B-9DA3-DF9360FAE446}"/>
                  </a:ext>
                </a:extLst>
              </p:cNvPr>
              <p:cNvGrpSpPr/>
              <p:nvPr/>
            </p:nvGrpSpPr>
            <p:grpSpPr>
              <a:xfrm>
                <a:off x="2107244" y="1575258"/>
                <a:ext cx="310993" cy="264555"/>
                <a:chOff x="2107244" y="1575258"/>
                <a:chExt cx="310993" cy="264555"/>
              </a:xfrm>
            </p:grpSpPr>
            <p:sp>
              <p:nvSpPr>
                <p:cNvPr id="43" name="Rectangle 9">
                  <a:extLst>
                    <a:ext uri="{FF2B5EF4-FFF2-40B4-BE49-F238E27FC236}">
                      <a16:creationId xmlns:a16="http://schemas.microsoft.com/office/drawing/2014/main" id="{5422C009-18B3-420D-9D04-8B7E609FB63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44" name="Line 10">
                  <a:extLst>
                    <a:ext uri="{FF2B5EF4-FFF2-40B4-BE49-F238E27FC236}">
                      <a16:creationId xmlns:a16="http://schemas.microsoft.com/office/drawing/2014/main" id="{46B6928B-0C22-4E75-9D76-9043A6D517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nvGrpSpPr>
              <p:cNvPr id="39" name="Group 38">
                <a:extLst>
                  <a:ext uri="{FF2B5EF4-FFF2-40B4-BE49-F238E27FC236}">
                    <a16:creationId xmlns:a16="http://schemas.microsoft.com/office/drawing/2014/main" id="{AAB7FAFD-8DC6-4353-8ED4-19DD5C593202}"/>
                  </a:ext>
                </a:extLst>
              </p:cNvPr>
              <p:cNvGrpSpPr/>
              <p:nvPr/>
            </p:nvGrpSpPr>
            <p:grpSpPr>
              <a:xfrm>
                <a:off x="2287367" y="1599181"/>
                <a:ext cx="95690" cy="23923"/>
                <a:chOff x="2287367" y="1599181"/>
                <a:chExt cx="95690" cy="23923"/>
              </a:xfrm>
            </p:grpSpPr>
            <p:sp>
              <p:nvSpPr>
                <p:cNvPr id="40" name="Oval 11">
                  <a:extLst>
                    <a:ext uri="{FF2B5EF4-FFF2-40B4-BE49-F238E27FC236}">
                      <a16:creationId xmlns:a16="http://schemas.microsoft.com/office/drawing/2014/main" id="{26D55AA5-5F39-4A05-8811-B1E9503701D4}"/>
                    </a:ext>
                  </a:extLst>
                </p:cNvPr>
                <p:cNvSpPr>
                  <a:spLocks noChangeArrowheads="1"/>
                </p:cNvSpPr>
                <p:nvPr/>
              </p:nvSpPr>
              <p:spPr bwMode="auto">
                <a:xfrm>
                  <a:off x="2287367" y="1599181"/>
                  <a:ext cx="23923" cy="23923"/>
                </a:xfrm>
                <a:prstGeom prst="ellipse">
                  <a:avLst/>
                </a:prstGeom>
                <a:solidFill>
                  <a:schemeClr val="bg1"/>
                </a:solid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41" name="Oval 12">
                  <a:extLst>
                    <a:ext uri="{FF2B5EF4-FFF2-40B4-BE49-F238E27FC236}">
                      <a16:creationId xmlns:a16="http://schemas.microsoft.com/office/drawing/2014/main" id="{E859BE72-7B23-47A9-90D0-63C761D6ED8F}"/>
                    </a:ext>
                  </a:extLst>
                </p:cNvPr>
                <p:cNvSpPr>
                  <a:spLocks noChangeArrowheads="1"/>
                </p:cNvSpPr>
                <p:nvPr/>
              </p:nvSpPr>
              <p:spPr bwMode="auto">
                <a:xfrm>
                  <a:off x="2322547" y="1599181"/>
                  <a:ext cx="23923" cy="23923"/>
                </a:xfrm>
                <a:prstGeom prst="ellipse">
                  <a:avLst/>
                </a:prstGeom>
                <a:solidFill>
                  <a:schemeClr val="bg1"/>
                </a:solid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sp>
              <p:nvSpPr>
                <p:cNvPr id="42" name="Oval 13">
                  <a:extLst>
                    <a:ext uri="{FF2B5EF4-FFF2-40B4-BE49-F238E27FC236}">
                      <a16:creationId xmlns:a16="http://schemas.microsoft.com/office/drawing/2014/main" id="{D49166E0-0488-4B65-984B-E3C605067BE5}"/>
                    </a:ext>
                  </a:extLst>
                </p:cNvPr>
                <p:cNvSpPr>
                  <a:spLocks noChangeArrowheads="1"/>
                </p:cNvSpPr>
                <p:nvPr/>
              </p:nvSpPr>
              <p:spPr bwMode="auto">
                <a:xfrm>
                  <a:off x="2359134" y="1599181"/>
                  <a:ext cx="23923" cy="23923"/>
                </a:xfrm>
                <a:prstGeom prst="ellipse">
                  <a:avLst/>
                </a:prstGeom>
                <a:solidFill>
                  <a:schemeClr val="bg1"/>
                </a:solidFill>
                <a:ln w="12700">
                  <a:solidFill>
                    <a:schemeClr val="tx2"/>
                  </a:solidFill>
                  <a:round/>
                  <a:headEnd/>
                  <a:tailEnd/>
                </a:ln>
              </p:spPr>
              <p:txBody>
                <a:bodyPr vert="horz" wrap="square" lIns="89642" tIns="44821" rIns="89642" bIns="44821" numCol="1" anchor="t" anchorCtr="0" compatLnSpc="1">
                  <a:prstTxWarp prst="textNoShape">
                    <a:avLst/>
                  </a:prstTxWarp>
                </a:bodyPr>
                <a:lstStyle/>
                <a:p>
                  <a:pPr>
                    <a:defRPr/>
                  </a:pPr>
                  <a:endParaRPr lang="en-US">
                    <a:solidFill>
                      <a:srgbClr val="3F3F3F"/>
                    </a:solidFill>
                    <a:latin typeface="Segoe UI"/>
                  </a:endParaRPr>
                </a:p>
              </p:txBody>
            </p:sp>
          </p:grpSp>
        </p:grpSp>
        <p:sp>
          <p:nvSpPr>
            <p:cNvPr id="34" name="Freeform 422">
              <a:extLst>
                <a:ext uri="{FF2B5EF4-FFF2-40B4-BE49-F238E27FC236}">
                  <a16:creationId xmlns:a16="http://schemas.microsoft.com/office/drawing/2014/main" id="{EAEE3038-37A7-494D-835A-E926B8C1E76A}"/>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896386">
                <a:defRPr/>
              </a:pPr>
              <a:endParaRPr lang="en-US">
                <a:solidFill>
                  <a:prstClr val="white"/>
                </a:solidFill>
                <a:latin typeface="Segoe UI"/>
              </a:endParaRPr>
            </a:p>
          </p:txBody>
        </p:sp>
        <p:cxnSp>
          <p:nvCxnSpPr>
            <p:cNvPr id="37" name="Straight Connector 36">
              <a:extLst>
                <a:ext uri="{FF2B5EF4-FFF2-40B4-BE49-F238E27FC236}">
                  <a16:creationId xmlns:a16="http://schemas.microsoft.com/office/drawing/2014/main" id="{A76FFE8D-055C-4189-9C80-4DFF0F1CA4F4}"/>
                </a:ext>
              </a:extLst>
            </p:cNvPr>
            <p:cNvCxnSpPr>
              <a:cxnSpLocks/>
            </p:cNvCxnSpPr>
            <p:nvPr/>
          </p:nvCxnSpPr>
          <p:spPr>
            <a:xfrm>
              <a:off x="11392807" y="2493693"/>
              <a:ext cx="118979"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Freeform: Shape 44">
            <a:extLst>
              <a:ext uri="{FF2B5EF4-FFF2-40B4-BE49-F238E27FC236}">
                <a16:creationId xmlns:a16="http://schemas.microsoft.com/office/drawing/2014/main" id="{BDE35B8F-74FB-4A9A-A136-BD8262D9D528}"/>
              </a:ext>
              <a:ext uri="{C183D7F6-B498-43B3-948B-1728B52AA6E4}">
                <adec:decorative xmlns:adec="http://schemas.microsoft.com/office/drawing/2017/decorative" val="1"/>
              </a:ext>
            </a:extLst>
          </p:cNvPr>
          <p:cNvSpPr/>
          <p:nvPr/>
        </p:nvSpPr>
        <p:spPr>
          <a:xfrm>
            <a:off x="8483842" y="1925686"/>
            <a:ext cx="620579" cy="342254"/>
          </a:xfrm>
          <a:custGeom>
            <a:avLst/>
            <a:gdLst>
              <a:gd name="connsiteX0" fmla="*/ 3381877 w 4619625"/>
              <a:gd name="connsiteY0" fmla="*/ 8533 h 2790825"/>
              <a:gd name="connsiteX1" fmla="*/ 2220330 w 4619625"/>
              <a:gd name="connsiteY1" fmla="*/ 299186 h 2790825"/>
              <a:gd name="connsiteX2" fmla="*/ 1927548 w 4619625"/>
              <a:gd name="connsiteY2" fmla="*/ 494374 h 2790825"/>
              <a:gd name="connsiteX3" fmla="*/ 761742 w 4619625"/>
              <a:gd name="connsiteY3" fmla="*/ 1523903 h 2790825"/>
              <a:gd name="connsiteX4" fmla="*/ 661664 w 4619625"/>
              <a:gd name="connsiteY4" fmla="*/ 1672246 h 2790825"/>
              <a:gd name="connsiteX5" fmla="*/ 655630 w 4619625"/>
              <a:gd name="connsiteY5" fmla="*/ 1683602 h 2790825"/>
              <a:gd name="connsiteX6" fmla="*/ 647468 w 4619625"/>
              <a:gd name="connsiteY6" fmla="*/ 1698862 h 2790825"/>
              <a:gd name="connsiteX7" fmla="*/ 645694 w 4619625"/>
              <a:gd name="connsiteY7" fmla="*/ 1702766 h 2790825"/>
              <a:gd name="connsiteX8" fmla="*/ 552358 w 4619625"/>
              <a:gd name="connsiteY8" fmla="*/ 1986321 h 2790825"/>
              <a:gd name="connsiteX9" fmla="*/ 552004 w 4619625"/>
              <a:gd name="connsiteY9" fmla="*/ 1988805 h 2790825"/>
              <a:gd name="connsiteX10" fmla="*/ 550584 w 4619625"/>
              <a:gd name="connsiteY10" fmla="*/ 1999097 h 2790825"/>
              <a:gd name="connsiteX11" fmla="*/ 588202 w 4619625"/>
              <a:gd name="connsiteY11" fmla="*/ 2335531 h 2790825"/>
              <a:gd name="connsiteX12" fmla="*/ 874242 w 4619625"/>
              <a:gd name="connsiteY12" fmla="*/ 2629377 h 2790825"/>
              <a:gd name="connsiteX13" fmla="*/ 1245099 w 4619625"/>
              <a:gd name="connsiteY13" fmla="*/ 2765654 h 2790825"/>
              <a:gd name="connsiteX14" fmla="*/ 1241196 w 4619625"/>
              <a:gd name="connsiteY14" fmla="*/ 2767429 h 2790825"/>
              <a:gd name="connsiteX15" fmla="*/ 1850183 w 4619625"/>
              <a:gd name="connsiteY15" fmla="*/ 2771332 h 2790825"/>
              <a:gd name="connsiteX16" fmla="*/ 2147579 w 4619625"/>
              <a:gd name="connsiteY16" fmla="*/ 2738328 h 2790825"/>
              <a:gd name="connsiteX17" fmla="*/ 2147933 w 4619625"/>
              <a:gd name="connsiteY17" fmla="*/ 2738328 h 2790825"/>
              <a:gd name="connsiteX18" fmla="*/ 2151482 w 4619625"/>
              <a:gd name="connsiteY18" fmla="*/ 2738328 h 2790825"/>
              <a:gd name="connsiteX19" fmla="*/ 2147223 w 4619625"/>
              <a:gd name="connsiteY19" fmla="*/ 2637895 h 2790825"/>
              <a:gd name="connsiteX20" fmla="*/ 2469816 w 4619625"/>
              <a:gd name="connsiteY20" fmla="*/ 2543140 h 2790825"/>
              <a:gd name="connsiteX21" fmla="*/ 2727109 w 4619625"/>
              <a:gd name="connsiteY21" fmla="*/ 2430640 h 2790825"/>
              <a:gd name="connsiteX22" fmla="*/ 2785311 w 4619625"/>
              <a:gd name="connsiteY22" fmla="*/ 2391248 h 2790825"/>
              <a:gd name="connsiteX23" fmla="*/ 3001792 w 4619625"/>
              <a:gd name="connsiteY23" fmla="*/ 2344048 h 2790825"/>
              <a:gd name="connsiteX24" fmla="*/ 3178171 w 4619625"/>
              <a:gd name="connsiteY24" fmla="*/ 2328078 h 2790825"/>
              <a:gd name="connsiteX25" fmla="*/ 3292800 w 4619625"/>
              <a:gd name="connsiteY25" fmla="*/ 2333756 h 2790825"/>
              <a:gd name="connsiteX26" fmla="*/ 3375844 w 4619625"/>
              <a:gd name="connsiteY26" fmla="*/ 2362502 h 2790825"/>
              <a:gd name="connsiteX27" fmla="*/ 3419140 w 4619625"/>
              <a:gd name="connsiteY27" fmla="*/ 2402604 h 2790825"/>
              <a:gd name="connsiteX28" fmla="*/ 3434400 w 4619625"/>
              <a:gd name="connsiteY28" fmla="*/ 2440932 h 2790825"/>
              <a:gd name="connsiteX29" fmla="*/ 4032741 w 4619625"/>
              <a:gd name="connsiteY29" fmla="*/ 2106273 h 2790825"/>
              <a:gd name="connsiteX30" fmla="*/ 4568976 w 4619625"/>
              <a:gd name="connsiteY30" fmla="*/ 1245671 h 2790825"/>
              <a:gd name="connsiteX31" fmla="*/ 4580687 w 4619625"/>
              <a:gd name="connsiteY31" fmla="*/ 695240 h 2790825"/>
              <a:gd name="connsiteX32" fmla="*/ 4396855 w 4619625"/>
              <a:gd name="connsiteY32" fmla="*/ 408491 h 2790825"/>
              <a:gd name="connsiteX33" fmla="*/ 3559676 w 4619625"/>
              <a:gd name="connsiteY33" fmla="*/ 18469 h 2790825"/>
              <a:gd name="connsiteX34" fmla="*/ 3381877 w 4619625"/>
              <a:gd name="connsiteY34" fmla="*/ 8533 h 2790825"/>
              <a:gd name="connsiteX35" fmla="*/ 1927548 w 4619625"/>
              <a:gd name="connsiteY35" fmla="*/ 494374 h 2790825"/>
              <a:gd name="connsiteX36" fmla="*/ 1795884 w 4619625"/>
              <a:gd name="connsiteY36" fmla="*/ 589838 h 2790825"/>
              <a:gd name="connsiteX37" fmla="*/ 1927548 w 4619625"/>
              <a:gd name="connsiteY37" fmla="*/ 494374 h 2790825"/>
              <a:gd name="connsiteX38" fmla="*/ 2853449 w 4619625"/>
              <a:gd name="connsiteY38" fmla="*/ 701273 h 2790825"/>
              <a:gd name="connsiteX39" fmla="*/ 3069576 w 4619625"/>
              <a:gd name="connsiteY39" fmla="*/ 722212 h 2790825"/>
              <a:gd name="connsiteX40" fmla="*/ 2713624 w 4619625"/>
              <a:gd name="connsiteY40" fmla="*/ 766218 h 2790825"/>
              <a:gd name="connsiteX41" fmla="*/ 2324667 w 4619625"/>
              <a:gd name="connsiteY41" fmla="*/ 858133 h 2790825"/>
              <a:gd name="connsiteX42" fmla="*/ 1613117 w 4619625"/>
              <a:gd name="connsiteY42" fmla="*/ 1176823 h 2790825"/>
              <a:gd name="connsiteX43" fmla="*/ 1094981 w 4619625"/>
              <a:gd name="connsiteY43" fmla="*/ 1478122 h 2790825"/>
              <a:gd name="connsiteX44" fmla="*/ 751805 w 4619625"/>
              <a:gd name="connsiteY44" fmla="*/ 1701701 h 2790825"/>
              <a:gd name="connsiteX45" fmla="*/ 1459451 w 4619625"/>
              <a:gd name="connsiteY45" fmla="*/ 1162982 h 2790825"/>
              <a:gd name="connsiteX46" fmla="*/ 1910513 w 4619625"/>
              <a:gd name="connsiteY46" fmla="*/ 934079 h 2790825"/>
              <a:gd name="connsiteX47" fmla="*/ 2278886 w 4619625"/>
              <a:gd name="connsiteY47" fmla="*/ 790705 h 2790825"/>
              <a:gd name="connsiteX48" fmla="*/ 2572378 w 4619625"/>
              <a:gd name="connsiteY48" fmla="*/ 725406 h 2790825"/>
              <a:gd name="connsiteX49" fmla="*/ 2789924 w 4619625"/>
              <a:gd name="connsiteY49" fmla="*/ 703048 h 2790825"/>
              <a:gd name="connsiteX50" fmla="*/ 2853449 w 4619625"/>
              <a:gd name="connsiteY50" fmla="*/ 701273 h 2790825"/>
              <a:gd name="connsiteX51" fmla="*/ 1089303 w 4619625"/>
              <a:gd name="connsiteY51" fmla="*/ 939758 h 2790825"/>
              <a:gd name="connsiteX52" fmla="*/ 980708 w 4619625"/>
              <a:gd name="connsiteY52" fmla="*/ 1033803 h 2790825"/>
              <a:gd name="connsiteX53" fmla="*/ 929959 w 4619625"/>
              <a:gd name="connsiteY53" fmla="*/ 1244961 h 2790825"/>
              <a:gd name="connsiteX54" fmla="*/ 1195414 w 4619625"/>
              <a:gd name="connsiteY54" fmla="*/ 1028834 h 2790825"/>
              <a:gd name="connsiteX55" fmla="*/ 1098530 w 4619625"/>
              <a:gd name="connsiteY55" fmla="*/ 940467 h 2790825"/>
              <a:gd name="connsiteX56" fmla="*/ 1089303 w 4619625"/>
              <a:gd name="connsiteY56" fmla="*/ 939758 h 2790825"/>
              <a:gd name="connsiteX57" fmla="*/ 3077738 w 4619625"/>
              <a:gd name="connsiteY57" fmla="*/ 1165466 h 2790825"/>
              <a:gd name="connsiteX58" fmla="*/ 2435037 w 4619625"/>
              <a:gd name="connsiteY58" fmla="*/ 1413533 h 2790825"/>
              <a:gd name="connsiteX59" fmla="*/ 1701129 w 4619625"/>
              <a:gd name="connsiteY59" fmla="*/ 1716252 h 2790825"/>
              <a:gd name="connsiteX60" fmla="*/ 1193640 w 4619625"/>
              <a:gd name="connsiteY60" fmla="*/ 1941605 h 2790825"/>
              <a:gd name="connsiteX61" fmla="*/ 732286 w 4619625"/>
              <a:gd name="connsiteY61" fmla="*/ 2160216 h 2790825"/>
              <a:gd name="connsiteX62" fmla="*/ 1477905 w 4619625"/>
              <a:gd name="connsiteY62" fmla="*/ 1734351 h 2790825"/>
              <a:gd name="connsiteX63" fmla="*/ 2255464 w 4619625"/>
              <a:gd name="connsiteY63" fmla="*/ 1403241 h 2790825"/>
              <a:gd name="connsiteX64" fmla="*/ 2681329 w 4619625"/>
              <a:gd name="connsiteY64" fmla="*/ 1263415 h 2790825"/>
              <a:gd name="connsiteX65" fmla="*/ 3077738 w 4619625"/>
              <a:gd name="connsiteY65" fmla="*/ 1165466 h 2790825"/>
              <a:gd name="connsiteX66" fmla="*/ 3226791 w 4619625"/>
              <a:gd name="connsiteY66" fmla="*/ 1601268 h 2790825"/>
              <a:gd name="connsiteX67" fmla="*/ 3031958 w 4619625"/>
              <a:gd name="connsiteY67" fmla="*/ 1762032 h 2790825"/>
              <a:gd name="connsiteX68" fmla="*/ 2839609 w 4619625"/>
              <a:gd name="connsiteY68" fmla="*/ 1894050 h 2790825"/>
              <a:gd name="connsiteX69" fmla="*/ 2575927 w 4619625"/>
              <a:gd name="connsiteY69" fmla="*/ 2040264 h 2790825"/>
              <a:gd name="connsiteX70" fmla="*/ 2231686 w 4619625"/>
              <a:gd name="connsiteY70" fmla="*/ 2186478 h 2790825"/>
              <a:gd name="connsiteX71" fmla="*/ 1887445 w 4619625"/>
              <a:gd name="connsiteY71" fmla="*/ 2312463 h 2790825"/>
              <a:gd name="connsiteX72" fmla="*/ 1451643 w 4619625"/>
              <a:gd name="connsiteY72" fmla="*/ 2433125 h 2790825"/>
              <a:gd name="connsiteX73" fmla="*/ 1127631 w 4619625"/>
              <a:gd name="connsiteY73" fmla="*/ 2484583 h 2790825"/>
              <a:gd name="connsiteX74" fmla="*/ 1529009 w 4619625"/>
              <a:gd name="connsiteY74" fmla="*/ 2346887 h 2790825"/>
              <a:gd name="connsiteX75" fmla="*/ 1950615 w 4619625"/>
              <a:gd name="connsiteY75" fmla="*/ 2194995 h 2790825"/>
              <a:gd name="connsiteX76" fmla="*/ 2340637 w 4619625"/>
              <a:gd name="connsiteY76" fmla="*/ 2043458 h 2790825"/>
              <a:gd name="connsiteX77" fmla="*/ 2656132 w 4619625"/>
              <a:gd name="connsiteY77" fmla="*/ 1911085 h 2790825"/>
              <a:gd name="connsiteX78" fmla="*/ 2888583 w 4619625"/>
              <a:gd name="connsiteY78" fmla="*/ 1790778 h 2790825"/>
              <a:gd name="connsiteX79" fmla="*/ 3226791 w 4619625"/>
              <a:gd name="connsiteY79" fmla="*/ 1601268 h 2790825"/>
              <a:gd name="connsiteX80" fmla="*/ 3538737 w 4619625"/>
              <a:gd name="connsiteY80" fmla="*/ 1882694 h 2790825"/>
              <a:gd name="connsiteX81" fmla="*/ 3421979 w 4619625"/>
              <a:gd name="connsiteY81" fmla="*/ 2043103 h 2790825"/>
              <a:gd name="connsiteX82" fmla="*/ 3244535 w 4619625"/>
              <a:gd name="connsiteY82" fmla="*/ 2181864 h 2790825"/>
              <a:gd name="connsiteX83" fmla="*/ 2940042 w 4619625"/>
              <a:gd name="connsiteY83" fmla="*/ 2335531 h 2790825"/>
              <a:gd name="connsiteX84" fmla="*/ 3231050 w 4619625"/>
              <a:gd name="connsiteY84" fmla="*/ 2138568 h 2790825"/>
              <a:gd name="connsiteX85" fmla="*/ 3395008 w 4619625"/>
              <a:gd name="connsiteY85" fmla="*/ 2011873 h 2790825"/>
              <a:gd name="connsiteX86" fmla="*/ 3538737 w 4619625"/>
              <a:gd name="connsiteY86" fmla="*/ 1882694 h 2790825"/>
              <a:gd name="connsiteX87" fmla="*/ 492027 w 4619625"/>
              <a:gd name="connsiteY87" fmla="*/ 2306785 h 2790825"/>
              <a:gd name="connsiteX88" fmla="*/ 292226 w 4619625"/>
              <a:gd name="connsiteY88" fmla="*/ 2402249 h 2790825"/>
              <a:gd name="connsiteX89" fmla="*/ 8670 w 4619625"/>
              <a:gd name="connsiteY89" fmla="*/ 2575789 h 2790825"/>
              <a:gd name="connsiteX90" fmla="*/ 349362 w 4619625"/>
              <a:gd name="connsiteY90" fmla="*/ 2510845 h 2790825"/>
              <a:gd name="connsiteX91" fmla="*/ 565134 w 4619625"/>
              <a:gd name="connsiteY91" fmla="*/ 2466129 h 2790825"/>
              <a:gd name="connsiteX92" fmla="*/ 492027 w 4619625"/>
              <a:gd name="connsiteY92" fmla="*/ 2306785 h 2790825"/>
              <a:gd name="connsiteX93" fmla="*/ 3151910 w 4619625"/>
              <a:gd name="connsiteY93" fmla="*/ 2379537 h 2790825"/>
              <a:gd name="connsiteX94" fmla="*/ 3054671 w 4619625"/>
              <a:gd name="connsiteY94" fmla="*/ 2385570 h 2790825"/>
              <a:gd name="connsiteX95" fmla="*/ 2816896 w 4619625"/>
              <a:gd name="connsiteY95" fmla="*/ 2438448 h 2790825"/>
              <a:gd name="connsiteX96" fmla="*/ 2739175 w 4619625"/>
              <a:gd name="connsiteY96" fmla="*/ 2480325 h 2790825"/>
              <a:gd name="connsiteX97" fmla="*/ 2601479 w 4619625"/>
              <a:gd name="connsiteY97" fmla="*/ 2557690 h 2790825"/>
              <a:gd name="connsiteX98" fmla="*/ 2386417 w 4619625"/>
              <a:gd name="connsiteY98" fmla="*/ 2630087 h 2790825"/>
              <a:gd name="connsiteX99" fmla="*/ 2205779 w 4619625"/>
              <a:gd name="connsiteY99" fmla="*/ 2678707 h 2790825"/>
              <a:gd name="connsiteX100" fmla="*/ 2222104 w 4619625"/>
              <a:gd name="connsiteY100" fmla="*/ 2739747 h 2790825"/>
              <a:gd name="connsiteX101" fmla="*/ 3308770 w 4619625"/>
              <a:gd name="connsiteY101" fmla="*/ 2713131 h 2790825"/>
              <a:gd name="connsiteX102" fmla="*/ 3368391 w 4619625"/>
              <a:gd name="connsiteY102" fmla="*/ 2465419 h 2790825"/>
              <a:gd name="connsiteX103" fmla="*/ 3384361 w 4619625"/>
              <a:gd name="connsiteY103" fmla="*/ 2459741 h 2790825"/>
              <a:gd name="connsiteX104" fmla="*/ 3375844 w 4619625"/>
              <a:gd name="connsiteY104" fmla="*/ 2437028 h 2790825"/>
              <a:gd name="connsiteX105" fmla="*/ 3334322 w 4619625"/>
              <a:gd name="connsiteY105" fmla="*/ 2396926 h 2790825"/>
              <a:gd name="connsiteX106" fmla="*/ 3238502 w 4619625"/>
              <a:gd name="connsiteY106" fmla="*/ 2382731 h 2790825"/>
              <a:gd name="connsiteX107" fmla="*/ 3151910 w 4619625"/>
              <a:gd name="connsiteY107" fmla="*/ 2379537 h 2790825"/>
              <a:gd name="connsiteX108" fmla="*/ 3298123 w 4619625"/>
              <a:gd name="connsiteY108" fmla="*/ 2446255 h 2790825"/>
              <a:gd name="connsiteX109" fmla="*/ 3355970 w 4619625"/>
              <a:gd name="connsiteY109" fmla="*/ 2467549 h 2790825"/>
              <a:gd name="connsiteX110" fmla="*/ 3248439 w 4619625"/>
              <a:gd name="connsiteY110" fmla="*/ 2503392 h 2790825"/>
              <a:gd name="connsiteX111" fmla="*/ 2808024 w 4619625"/>
              <a:gd name="connsiteY111" fmla="*/ 2521847 h 2790825"/>
              <a:gd name="connsiteX112" fmla="*/ 2723560 w 4619625"/>
              <a:gd name="connsiteY112" fmla="*/ 2519007 h 2790825"/>
              <a:gd name="connsiteX113" fmla="*/ 2990081 w 4619625"/>
              <a:gd name="connsiteY113" fmla="*/ 2470388 h 2790825"/>
              <a:gd name="connsiteX114" fmla="*/ 3204078 w 4619625"/>
              <a:gd name="connsiteY114" fmla="*/ 2450159 h 2790825"/>
              <a:gd name="connsiteX115" fmla="*/ 3298123 w 4619625"/>
              <a:gd name="connsiteY115" fmla="*/ 2446255 h 2790825"/>
              <a:gd name="connsiteX116" fmla="*/ 3131681 w 4619625"/>
              <a:gd name="connsiteY116" fmla="*/ 2582532 h 2790825"/>
              <a:gd name="connsiteX117" fmla="*/ 3209756 w 4619625"/>
              <a:gd name="connsiteY117" fmla="*/ 2586436 h 2790825"/>
              <a:gd name="connsiteX118" fmla="*/ 3269023 w 4619625"/>
              <a:gd name="connsiteY118" fmla="*/ 2603471 h 2790825"/>
              <a:gd name="connsiteX119" fmla="*/ 3281444 w 4619625"/>
              <a:gd name="connsiteY119" fmla="*/ 2627958 h 2790825"/>
              <a:gd name="connsiteX120" fmla="*/ 3207272 w 4619625"/>
              <a:gd name="connsiteY120" fmla="*/ 2643928 h 2790825"/>
              <a:gd name="connsiteX121" fmla="*/ 3041895 w 4619625"/>
              <a:gd name="connsiteY121" fmla="*/ 2653865 h 2790825"/>
              <a:gd name="connsiteX122" fmla="*/ 2631290 w 4619625"/>
              <a:gd name="connsiteY122" fmla="*/ 2653155 h 2790825"/>
              <a:gd name="connsiteX123" fmla="*/ 2760114 w 4619625"/>
              <a:gd name="connsiteY123" fmla="*/ 2622635 h 2790825"/>
              <a:gd name="connsiteX124" fmla="*/ 3053251 w 4619625"/>
              <a:gd name="connsiteY124" fmla="*/ 2586436 h 2790825"/>
              <a:gd name="connsiteX125" fmla="*/ 3131681 w 4619625"/>
              <a:gd name="connsiteY125" fmla="*/ 2582532 h 279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4619625" h="2790825">
                <a:moveTo>
                  <a:pt x="3381877" y="8533"/>
                </a:moveTo>
                <a:cubicBezTo>
                  <a:pt x="2952616" y="6869"/>
                  <a:pt x="2476771" y="141009"/>
                  <a:pt x="2220330" y="299186"/>
                </a:cubicBezTo>
                <a:cubicBezTo>
                  <a:pt x="2124475" y="358310"/>
                  <a:pt x="2026116" y="424508"/>
                  <a:pt x="1927548" y="494374"/>
                </a:cubicBezTo>
                <a:cubicBezTo>
                  <a:pt x="1927548" y="494374"/>
                  <a:pt x="1038102" y="1179237"/>
                  <a:pt x="761742" y="1523903"/>
                </a:cubicBezTo>
                <a:cubicBezTo>
                  <a:pt x="724728" y="1570065"/>
                  <a:pt x="691027" y="1619827"/>
                  <a:pt x="661664" y="1672246"/>
                </a:cubicBezTo>
                <a:cubicBezTo>
                  <a:pt x="659685" y="1676009"/>
                  <a:pt x="657573" y="1679808"/>
                  <a:pt x="655630" y="1683602"/>
                </a:cubicBezTo>
                <a:cubicBezTo>
                  <a:pt x="652884" y="1688649"/>
                  <a:pt x="650129" y="1693770"/>
                  <a:pt x="647468" y="1698862"/>
                </a:cubicBezTo>
                <a:cubicBezTo>
                  <a:pt x="646838" y="1700139"/>
                  <a:pt x="646320" y="1701486"/>
                  <a:pt x="645694" y="1702766"/>
                </a:cubicBezTo>
                <a:cubicBezTo>
                  <a:pt x="602028" y="1792029"/>
                  <a:pt x="568752" y="1888692"/>
                  <a:pt x="552358" y="1986321"/>
                </a:cubicBezTo>
                <a:cubicBezTo>
                  <a:pt x="552221" y="1987142"/>
                  <a:pt x="552139" y="1987984"/>
                  <a:pt x="552004" y="1988805"/>
                </a:cubicBezTo>
                <a:cubicBezTo>
                  <a:pt x="551513" y="1992235"/>
                  <a:pt x="551036" y="1995653"/>
                  <a:pt x="550584" y="1999097"/>
                </a:cubicBezTo>
                <a:cubicBezTo>
                  <a:pt x="535728" y="2112306"/>
                  <a:pt x="541847" y="2233100"/>
                  <a:pt x="588202" y="2335531"/>
                </a:cubicBezTo>
                <a:cubicBezTo>
                  <a:pt x="644554" y="2460049"/>
                  <a:pt x="738353" y="2552987"/>
                  <a:pt x="874242" y="2629377"/>
                </a:cubicBezTo>
                <a:cubicBezTo>
                  <a:pt x="1005287" y="2703046"/>
                  <a:pt x="1245099" y="2765654"/>
                  <a:pt x="1245099" y="2765654"/>
                </a:cubicBezTo>
                <a:lnTo>
                  <a:pt x="1241196" y="2767429"/>
                </a:lnTo>
                <a:cubicBezTo>
                  <a:pt x="1441062" y="2802879"/>
                  <a:pt x="1648104" y="2790974"/>
                  <a:pt x="1850183" y="2771332"/>
                </a:cubicBezTo>
                <a:cubicBezTo>
                  <a:pt x="1949270" y="2761701"/>
                  <a:pt x="2048398" y="2750795"/>
                  <a:pt x="2147579" y="2738328"/>
                </a:cubicBezTo>
                <a:cubicBezTo>
                  <a:pt x="2147647" y="2738329"/>
                  <a:pt x="2147866" y="2738327"/>
                  <a:pt x="2147933" y="2738328"/>
                </a:cubicBezTo>
                <a:cubicBezTo>
                  <a:pt x="2148610" y="2738339"/>
                  <a:pt x="2150761" y="2738317"/>
                  <a:pt x="2151482" y="2738328"/>
                </a:cubicBezTo>
                <a:cubicBezTo>
                  <a:pt x="2144946" y="2705045"/>
                  <a:pt x="2134388" y="2641310"/>
                  <a:pt x="2147223" y="2637895"/>
                </a:cubicBezTo>
                <a:cubicBezTo>
                  <a:pt x="2283073" y="2601746"/>
                  <a:pt x="2363950" y="2579937"/>
                  <a:pt x="2469816" y="2543140"/>
                </a:cubicBezTo>
                <a:cubicBezTo>
                  <a:pt x="2571044" y="2507955"/>
                  <a:pt x="2645126" y="2475895"/>
                  <a:pt x="2727109" y="2430640"/>
                </a:cubicBezTo>
                <a:cubicBezTo>
                  <a:pt x="2747595" y="2419333"/>
                  <a:pt x="2763812" y="2400485"/>
                  <a:pt x="2785311" y="2391248"/>
                </a:cubicBezTo>
                <a:cubicBezTo>
                  <a:pt x="2853190" y="2362082"/>
                  <a:pt x="2928767" y="2355248"/>
                  <a:pt x="3001792" y="2344048"/>
                </a:cubicBezTo>
                <a:cubicBezTo>
                  <a:pt x="3060137" y="2335100"/>
                  <a:pt x="3119156" y="2329236"/>
                  <a:pt x="3178171" y="2328078"/>
                </a:cubicBezTo>
                <a:cubicBezTo>
                  <a:pt x="3216451" y="2327327"/>
                  <a:pt x="3255210" y="2326487"/>
                  <a:pt x="3292800" y="2333756"/>
                </a:cubicBezTo>
                <a:cubicBezTo>
                  <a:pt x="3321592" y="2339323"/>
                  <a:pt x="3350714" y="2347387"/>
                  <a:pt x="3375844" y="2362502"/>
                </a:cubicBezTo>
                <a:cubicBezTo>
                  <a:pt x="3392653" y="2372612"/>
                  <a:pt x="3408238" y="2386298"/>
                  <a:pt x="3419140" y="2402604"/>
                </a:cubicBezTo>
                <a:cubicBezTo>
                  <a:pt x="3424957" y="2414998"/>
                  <a:pt x="3429767" y="2428045"/>
                  <a:pt x="3434400" y="2440932"/>
                </a:cubicBezTo>
                <a:cubicBezTo>
                  <a:pt x="3649024" y="2360513"/>
                  <a:pt x="3867023" y="2263549"/>
                  <a:pt x="4032741" y="2106273"/>
                </a:cubicBezTo>
                <a:cubicBezTo>
                  <a:pt x="4277867" y="1873634"/>
                  <a:pt x="4472626" y="1569591"/>
                  <a:pt x="4568976" y="1245671"/>
                </a:cubicBezTo>
                <a:cubicBezTo>
                  <a:pt x="4621317" y="1069703"/>
                  <a:pt x="4630406" y="871966"/>
                  <a:pt x="4580687" y="695240"/>
                </a:cubicBezTo>
                <a:cubicBezTo>
                  <a:pt x="4549950" y="585982"/>
                  <a:pt x="4502563" y="515665"/>
                  <a:pt x="4396855" y="408491"/>
                </a:cubicBezTo>
                <a:cubicBezTo>
                  <a:pt x="4180616" y="189252"/>
                  <a:pt x="3865594" y="53668"/>
                  <a:pt x="3559676" y="18469"/>
                </a:cubicBezTo>
                <a:cubicBezTo>
                  <a:pt x="3503040" y="11953"/>
                  <a:pt x="3443200" y="8770"/>
                  <a:pt x="3381877" y="8533"/>
                </a:cubicBezTo>
                <a:close/>
                <a:moveTo>
                  <a:pt x="1927548" y="494374"/>
                </a:moveTo>
                <a:cubicBezTo>
                  <a:pt x="1883633" y="525501"/>
                  <a:pt x="1839578" y="557376"/>
                  <a:pt x="1795884" y="589838"/>
                </a:cubicBezTo>
                <a:lnTo>
                  <a:pt x="1927548" y="494374"/>
                </a:lnTo>
                <a:close/>
                <a:moveTo>
                  <a:pt x="2853449" y="701273"/>
                </a:moveTo>
                <a:cubicBezTo>
                  <a:pt x="2992518" y="700862"/>
                  <a:pt x="3069576" y="722212"/>
                  <a:pt x="3069576" y="722212"/>
                </a:cubicBezTo>
                <a:cubicBezTo>
                  <a:pt x="3069576" y="722212"/>
                  <a:pt x="2840778" y="743564"/>
                  <a:pt x="2713624" y="766218"/>
                </a:cubicBezTo>
                <a:cubicBezTo>
                  <a:pt x="2612908" y="784161"/>
                  <a:pt x="2450905" y="815354"/>
                  <a:pt x="2324667" y="858133"/>
                </a:cubicBezTo>
                <a:cubicBezTo>
                  <a:pt x="2078517" y="941549"/>
                  <a:pt x="1844356" y="1058178"/>
                  <a:pt x="1613117" y="1176823"/>
                </a:cubicBezTo>
                <a:cubicBezTo>
                  <a:pt x="1435382" y="1268015"/>
                  <a:pt x="1265076" y="1373366"/>
                  <a:pt x="1094981" y="1478122"/>
                </a:cubicBezTo>
                <a:cubicBezTo>
                  <a:pt x="978727" y="1549719"/>
                  <a:pt x="751805" y="1701701"/>
                  <a:pt x="751805" y="1701701"/>
                </a:cubicBezTo>
                <a:cubicBezTo>
                  <a:pt x="751805" y="1701701"/>
                  <a:pt x="945187" y="1451810"/>
                  <a:pt x="1459451" y="1162982"/>
                </a:cubicBezTo>
                <a:cubicBezTo>
                  <a:pt x="1606494" y="1080398"/>
                  <a:pt x="1756560" y="1002929"/>
                  <a:pt x="1910513" y="934079"/>
                </a:cubicBezTo>
                <a:cubicBezTo>
                  <a:pt x="2030814" y="880279"/>
                  <a:pt x="2152791" y="829002"/>
                  <a:pt x="2278886" y="790705"/>
                </a:cubicBezTo>
                <a:cubicBezTo>
                  <a:pt x="2374688" y="761609"/>
                  <a:pt x="2473550" y="741454"/>
                  <a:pt x="2572378" y="725406"/>
                </a:cubicBezTo>
                <a:cubicBezTo>
                  <a:pt x="2644383" y="713712"/>
                  <a:pt x="2720928" y="706348"/>
                  <a:pt x="2789924" y="703048"/>
                </a:cubicBezTo>
                <a:cubicBezTo>
                  <a:pt x="2812269" y="701979"/>
                  <a:pt x="2833582" y="701332"/>
                  <a:pt x="2853449" y="701273"/>
                </a:cubicBezTo>
                <a:close/>
                <a:moveTo>
                  <a:pt x="1089303" y="939758"/>
                </a:moveTo>
                <a:cubicBezTo>
                  <a:pt x="1043755" y="940026"/>
                  <a:pt x="1004697" y="993487"/>
                  <a:pt x="980708" y="1033803"/>
                </a:cubicBezTo>
                <a:cubicBezTo>
                  <a:pt x="949967" y="1085465"/>
                  <a:pt x="936307" y="1174121"/>
                  <a:pt x="929959" y="1244961"/>
                </a:cubicBezTo>
                <a:cubicBezTo>
                  <a:pt x="1028657" y="1160546"/>
                  <a:pt x="1127150" y="1082020"/>
                  <a:pt x="1195414" y="1028834"/>
                </a:cubicBezTo>
                <a:cubicBezTo>
                  <a:pt x="1169039" y="984524"/>
                  <a:pt x="1135999" y="946216"/>
                  <a:pt x="1098530" y="940467"/>
                </a:cubicBezTo>
                <a:cubicBezTo>
                  <a:pt x="1095439" y="939993"/>
                  <a:pt x="1092340" y="939740"/>
                  <a:pt x="1089303" y="939758"/>
                </a:cubicBezTo>
                <a:close/>
                <a:moveTo>
                  <a:pt x="3077738" y="1165466"/>
                </a:moveTo>
                <a:cubicBezTo>
                  <a:pt x="3077738" y="1165466"/>
                  <a:pt x="2648351" y="1328407"/>
                  <a:pt x="2435037" y="1413533"/>
                </a:cubicBezTo>
                <a:cubicBezTo>
                  <a:pt x="2189304" y="1511595"/>
                  <a:pt x="1944347" y="1612108"/>
                  <a:pt x="1701129" y="1716252"/>
                </a:cubicBezTo>
                <a:cubicBezTo>
                  <a:pt x="1530997" y="1789101"/>
                  <a:pt x="1361839" y="1864397"/>
                  <a:pt x="1193640" y="1941605"/>
                </a:cubicBezTo>
                <a:cubicBezTo>
                  <a:pt x="1039004" y="2012588"/>
                  <a:pt x="732286" y="2160216"/>
                  <a:pt x="732286" y="2160216"/>
                </a:cubicBezTo>
                <a:cubicBezTo>
                  <a:pt x="732286" y="2160216"/>
                  <a:pt x="993470" y="1946093"/>
                  <a:pt x="1477905" y="1734351"/>
                </a:cubicBezTo>
                <a:cubicBezTo>
                  <a:pt x="1760611" y="1610783"/>
                  <a:pt x="1951241" y="1502522"/>
                  <a:pt x="2255464" y="1403241"/>
                </a:cubicBezTo>
                <a:cubicBezTo>
                  <a:pt x="2397517" y="1356883"/>
                  <a:pt x="2537714" y="1304683"/>
                  <a:pt x="2681329" y="1263415"/>
                </a:cubicBezTo>
                <a:cubicBezTo>
                  <a:pt x="2812116" y="1225834"/>
                  <a:pt x="3077738" y="1165466"/>
                  <a:pt x="3077738" y="1165466"/>
                </a:cubicBezTo>
                <a:close/>
                <a:moveTo>
                  <a:pt x="3226791" y="1601268"/>
                </a:moveTo>
                <a:cubicBezTo>
                  <a:pt x="3226791" y="1601268"/>
                  <a:pt x="3166521" y="1673037"/>
                  <a:pt x="3031958" y="1762032"/>
                </a:cubicBezTo>
                <a:cubicBezTo>
                  <a:pt x="2964676" y="1806530"/>
                  <a:pt x="2905685" y="1853182"/>
                  <a:pt x="2839609" y="1894050"/>
                </a:cubicBezTo>
                <a:cubicBezTo>
                  <a:pt x="2754086" y="1946947"/>
                  <a:pt x="2666299" y="1996160"/>
                  <a:pt x="2575927" y="2040264"/>
                </a:cubicBezTo>
                <a:cubicBezTo>
                  <a:pt x="2463908" y="2094933"/>
                  <a:pt x="2347596" y="2140631"/>
                  <a:pt x="2231686" y="2186478"/>
                </a:cubicBezTo>
                <a:cubicBezTo>
                  <a:pt x="2118066" y="2231420"/>
                  <a:pt x="2003787" y="2275129"/>
                  <a:pt x="1887445" y="2312463"/>
                </a:cubicBezTo>
                <a:cubicBezTo>
                  <a:pt x="1743902" y="2358525"/>
                  <a:pt x="1598965" y="2401142"/>
                  <a:pt x="1451643" y="2433125"/>
                </a:cubicBezTo>
                <a:cubicBezTo>
                  <a:pt x="1344746" y="2456332"/>
                  <a:pt x="1127631" y="2484583"/>
                  <a:pt x="1127631" y="2484583"/>
                </a:cubicBezTo>
                <a:cubicBezTo>
                  <a:pt x="1127631" y="2484583"/>
                  <a:pt x="1395538" y="2393826"/>
                  <a:pt x="1529009" y="2346887"/>
                </a:cubicBezTo>
                <a:cubicBezTo>
                  <a:pt x="1669932" y="2297328"/>
                  <a:pt x="1803564" y="2250561"/>
                  <a:pt x="1950615" y="2194995"/>
                </a:cubicBezTo>
                <a:cubicBezTo>
                  <a:pt x="2102624" y="2137556"/>
                  <a:pt x="2211315" y="2095705"/>
                  <a:pt x="2340637" y="2043458"/>
                </a:cubicBezTo>
                <a:cubicBezTo>
                  <a:pt x="2446378" y="2000738"/>
                  <a:pt x="2552847" y="1959443"/>
                  <a:pt x="2656132" y="1911085"/>
                </a:cubicBezTo>
                <a:cubicBezTo>
                  <a:pt x="2735127" y="1874100"/>
                  <a:pt x="2811794" y="1832148"/>
                  <a:pt x="2888583" y="1790778"/>
                </a:cubicBezTo>
                <a:cubicBezTo>
                  <a:pt x="3002372" y="1729475"/>
                  <a:pt x="3226791" y="1601268"/>
                  <a:pt x="3226791" y="1601268"/>
                </a:cubicBezTo>
                <a:close/>
                <a:moveTo>
                  <a:pt x="3538737" y="1882694"/>
                </a:moveTo>
                <a:cubicBezTo>
                  <a:pt x="3538737" y="1882694"/>
                  <a:pt x="3535144" y="1927211"/>
                  <a:pt x="3421979" y="2043103"/>
                </a:cubicBezTo>
                <a:cubicBezTo>
                  <a:pt x="3376289" y="2089894"/>
                  <a:pt x="3295790" y="2150278"/>
                  <a:pt x="3244535" y="2181864"/>
                </a:cubicBezTo>
                <a:cubicBezTo>
                  <a:pt x="3045893" y="2304279"/>
                  <a:pt x="2940042" y="2335531"/>
                  <a:pt x="2940042" y="2335531"/>
                </a:cubicBezTo>
                <a:cubicBezTo>
                  <a:pt x="2940042" y="2335531"/>
                  <a:pt x="3136148" y="2207264"/>
                  <a:pt x="3231050" y="2138568"/>
                </a:cubicBezTo>
                <a:cubicBezTo>
                  <a:pt x="3286934" y="2098115"/>
                  <a:pt x="3342028" y="2056062"/>
                  <a:pt x="3395008" y="2011873"/>
                </a:cubicBezTo>
                <a:cubicBezTo>
                  <a:pt x="3444483" y="1970608"/>
                  <a:pt x="3538737" y="1882694"/>
                  <a:pt x="3538737" y="1882694"/>
                </a:cubicBezTo>
                <a:close/>
                <a:moveTo>
                  <a:pt x="492027" y="2306785"/>
                </a:moveTo>
                <a:cubicBezTo>
                  <a:pt x="425305" y="2336799"/>
                  <a:pt x="344909" y="2374033"/>
                  <a:pt x="292226" y="2402249"/>
                </a:cubicBezTo>
                <a:cubicBezTo>
                  <a:pt x="194541" y="2454568"/>
                  <a:pt x="2329" y="2546086"/>
                  <a:pt x="8670" y="2575789"/>
                </a:cubicBezTo>
                <a:cubicBezTo>
                  <a:pt x="18364" y="2621194"/>
                  <a:pt x="235973" y="2533373"/>
                  <a:pt x="349362" y="2510845"/>
                </a:cubicBezTo>
                <a:cubicBezTo>
                  <a:pt x="421505" y="2496512"/>
                  <a:pt x="493243" y="2481472"/>
                  <a:pt x="565134" y="2466129"/>
                </a:cubicBezTo>
                <a:cubicBezTo>
                  <a:pt x="536128" y="2415404"/>
                  <a:pt x="510913" y="2361997"/>
                  <a:pt x="492027" y="2306785"/>
                </a:cubicBezTo>
                <a:close/>
                <a:moveTo>
                  <a:pt x="3151910" y="2379537"/>
                </a:moveTo>
                <a:cubicBezTo>
                  <a:pt x="3123025" y="2379722"/>
                  <a:pt x="3092152" y="2381414"/>
                  <a:pt x="3054671" y="2385570"/>
                </a:cubicBezTo>
                <a:cubicBezTo>
                  <a:pt x="2939848" y="2398301"/>
                  <a:pt x="2908767" y="2408566"/>
                  <a:pt x="2816896" y="2438448"/>
                </a:cubicBezTo>
                <a:cubicBezTo>
                  <a:pt x="2784165" y="2449094"/>
                  <a:pt x="2764850" y="2466212"/>
                  <a:pt x="2739175" y="2480325"/>
                </a:cubicBezTo>
                <a:cubicBezTo>
                  <a:pt x="2693039" y="2505686"/>
                  <a:pt x="2649582" y="2536292"/>
                  <a:pt x="2601479" y="2557690"/>
                </a:cubicBezTo>
                <a:cubicBezTo>
                  <a:pt x="2532358" y="2588439"/>
                  <a:pt x="2458820" y="2608153"/>
                  <a:pt x="2386417" y="2630087"/>
                </a:cubicBezTo>
                <a:cubicBezTo>
                  <a:pt x="2326716" y="2648173"/>
                  <a:pt x="2318458" y="2651710"/>
                  <a:pt x="2205779" y="2678707"/>
                </a:cubicBezTo>
                <a:cubicBezTo>
                  <a:pt x="2186221" y="2683393"/>
                  <a:pt x="2204616" y="2715344"/>
                  <a:pt x="2222104" y="2739747"/>
                </a:cubicBezTo>
                <a:cubicBezTo>
                  <a:pt x="2489426" y="2745165"/>
                  <a:pt x="3297980" y="2758091"/>
                  <a:pt x="3308770" y="2713131"/>
                </a:cubicBezTo>
                <a:lnTo>
                  <a:pt x="3368391" y="2465419"/>
                </a:lnTo>
                <a:cubicBezTo>
                  <a:pt x="3373704" y="2463521"/>
                  <a:pt x="3379048" y="2461672"/>
                  <a:pt x="3384361" y="2459741"/>
                </a:cubicBezTo>
                <a:cubicBezTo>
                  <a:pt x="3382122" y="2451228"/>
                  <a:pt x="3379225" y="2442708"/>
                  <a:pt x="3375844" y="2437028"/>
                </a:cubicBezTo>
                <a:cubicBezTo>
                  <a:pt x="3365988" y="2420471"/>
                  <a:pt x="3351604" y="2405446"/>
                  <a:pt x="3334322" y="2396926"/>
                </a:cubicBezTo>
                <a:cubicBezTo>
                  <a:pt x="3305279" y="2382609"/>
                  <a:pt x="3270811" y="2384875"/>
                  <a:pt x="3238502" y="2382731"/>
                </a:cubicBezTo>
                <a:cubicBezTo>
                  <a:pt x="3207975" y="2380705"/>
                  <a:pt x="3180794" y="2379352"/>
                  <a:pt x="3151910" y="2379537"/>
                </a:cubicBezTo>
                <a:close/>
                <a:moveTo>
                  <a:pt x="3298123" y="2446255"/>
                </a:moveTo>
                <a:cubicBezTo>
                  <a:pt x="3330165" y="2446788"/>
                  <a:pt x="3356140" y="2451665"/>
                  <a:pt x="3355970" y="2467549"/>
                </a:cubicBezTo>
                <a:cubicBezTo>
                  <a:pt x="3355604" y="2501740"/>
                  <a:pt x="3282134" y="2500060"/>
                  <a:pt x="3248439" y="2503392"/>
                </a:cubicBezTo>
                <a:cubicBezTo>
                  <a:pt x="3031111" y="2524882"/>
                  <a:pt x="2954896" y="2521227"/>
                  <a:pt x="2808024" y="2521847"/>
                </a:cubicBezTo>
                <a:cubicBezTo>
                  <a:pt x="2779807" y="2521966"/>
                  <a:pt x="2723560" y="2519007"/>
                  <a:pt x="2723560" y="2519007"/>
                </a:cubicBezTo>
                <a:cubicBezTo>
                  <a:pt x="2723560" y="2519007"/>
                  <a:pt x="2864688" y="2485511"/>
                  <a:pt x="2990081" y="2470388"/>
                </a:cubicBezTo>
                <a:cubicBezTo>
                  <a:pt x="3062990" y="2461594"/>
                  <a:pt x="3134099" y="2452504"/>
                  <a:pt x="3204078" y="2450159"/>
                </a:cubicBezTo>
                <a:cubicBezTo>
                  <a:pt x="3228083" y="2449355"/>
                  <a:pt x="3266082" y="2445723"/>
                  <a:pt x="3298123" y="2446255"/>
                </a:cubicBezTo>
                <a:close/>
                <a:moveTo>
                  <a:pt x="3131681" y="2582532"/>
                </a:moveTo>
                <a:cubicBezTo>
                  <a:pt x="3157806" y="2582033"/>
                  <a:pt x="3183954" y="2582849"/>
                  <a:pt x="3209756" y="2586436"/>
                </a:cubicBezTo>
                <a:cubicBezTo>
                  <a:pt x="3230161" y="2589273"/>
                  <a:pt x="3253183" y="2590298"/>
                  <a:pt x="3269023" y="2603471"/>
                </a:cubicBezTo>
                <a:cubicBezTo>
                  <a:pt x="3276094" y="2609351"/>
                  <a:pt x="3284298" y="2621944"/>
                  <a:pt x="3281444" y="2627958"/>
                </a:cubicBezTo>
                <a:cubicBezTo>
                  <a:pt x="3275645" y="2640178"/>
                  <a:pt x="3253803" y="2640760"/>
                  <a:pt x="3207272" y="2643928"/>
                </a:cubicBezTo>
                <a:cubicBezTo>
                  <a:pt x="3151480" y="2647726"/>
                  <a:pt x="3097072" y="2652219"/>
                  <a:pt x="3041895" y="2653865"/>
                </a:cubicBezTo>
                <a:cubicBezTo>
                  <a:pt x="2905087" y="2657945"/>
                  <a:pt x="2631290" y="2653155"/>
                  <a:pt x="2631290" y="2653155"/>
                </a:cubicBezTo>
                <a:cubicBezTo>
                  <a:pt x="2631290" y="2653155"/>
                  <a:pt x="2716680" y="2630475"/>
                  <a:pt x="2760114" y="2622635"/>
                </a:cubicBezTo>
                <a:cubicBezTo>
                  <a:pt x="2857003" y="2605145"/>
                  <a:pt x="2954979" y="2592439"/>
                  <a:pt x="3053251" y="2586436"/>
                </a:cubicBezTo>
                <a:cubicBezTo>
                  <a:pt x="3079253" y="2584848"/>
                  <a:pt x="3105557" y="2583032"/>
                  <a:pt x="3131681" y="2582532"/>
                </a:cubicBezTo>
                <a:close/>
              </a:path>
            </a:pathLst>
          </a:custGeom>
          <a:noFill/>
          <a:ln w="12700" cap="flat">
            <a:solidFill>
              <a:schemeClr val="tx2"/>
            </a:solidFill>
            <a:prstDash val="solid"/>
            <a:round/>
          </a:ln>
        </p:spPr>
        <p:txBody>
          <a:bodyPr rtlCol="0" anchor="ctr"/>
          <a:lstStyle/>
          <a:p>
            <a:pPr defTabSz="896386">
              <a:defRPr/>
            </a:pPr>
            <a:endParaRPr lang="en-US">
              <a:solidFill>
                <a:prstClr val="black"/>
              </a:solidFill>
              <a:latin typeface="Segoe UI"/>
            </a:endParaRPr>
          </a:p>
        </p:txBody>
      </p:sp>
      <p:pic>
        <p:nvPicPr>
          <p:cNvPr id="46" name="Picture 45">
            <a:extLst>
              <a:ext uri="{FF2B5EF4-FFF2-40B4-BE49-F238E27FC236}">
                <a16:creationId xmlns:a16="http://schemas.microsoft.com/office/drawing/2014/main" id="{7583654D-A9D4-46ED-A414-2B8302D2465C}"/>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37594" y="1800616"/>
            <a:ext cx="518063" cy="592393"/>
          </a:xfrm>
          <a:prstGeom prst="rect">
            <a:avLst/>
          </a:prstGeom>
        </p:spPr>
      </p:pic>
      <p:sp>
        <p:nvSpPr>
          <p:cNvPr id="3" name="Rectangle 2">
            <a:extLst>
              <a:ext uri="{FF2B5EF4-FFF2-40B4-BE49-F238E27FC236}">
                <a16:creationId xmlns:a16="http://schemas.microsoft.com/office/drawing/2014/main" id="{D3D9546B-C865-42A1-87AD-83EB383F897A}"/>
              </a:ext>
              <a:ext uri="{C183D7F6-B498-43B3-948B-1728B52AA6E4}">
                <adec:decorative xmlns:adec="http://schemas.microsoft.com/office/drawing/2017/decorative" val="1"/>
              </a:ext>
            </a:extLst>
          </p:cNvPr>
          <p:cNvSpPr/>
          <p:nvPr/>
        </p:nvSpPr>
        <p:spPr>
          <a:xfrm>
            <a:off x="6143774" y="2528598"/>
            <a:ext cx="1703207" cy="211209"/>
          </a:xfrm>
          <a:prstGeom prst="rect">
            <a:avLst/>
          </a:prstGeom>
        </p:spPr>
        <p:txBody>
          <a:bodyPr wrap="square" lIns="0" tIns="0" rIns="0" bIns="0" anchor="t">
            <a:spAutoFit/>
          </a:bodyPr>
          <a:lstStyle/>
          <a:p>
            <a:pPr algn="ctr" defTabSz="896354">
              <a:defRPr/>
            </a:pPr>
            <a:r>
              <a:rPr lang="en-US" sz="1372">
                <a:solidFill>
                  <a:prstClr val="black"/>
                </a:solidFill>
                <a:latin typeface="Segoe UI Semibold"/>
                <a:cs typeface="Segoe UI Semibold"/>
              </a:rPr>
              <a:t>PyCharm</a:t>
            </a:r>
            <a:endParaRPr lang="en-US" err="1">
              <a:solidFill>
                <a:srgbClr val="1A1A1A"/>
              </a:solidFill>
              <a:latin typeface="Segoe UI"/>
            </a:endParaRPr>
          </a:p>
        </p:txBody>
      </p:sp>
      <p:sp>
        <p:nvSpPr>
          <p:cNvPr id="4" name="Rectangle 3">
            <a:extLst>
              <a:ext uri="{FF2B5EF4-FFF2-40B4-BE49-F238E27FC236}">
                <a16:creationId xmlns:a16="http://schemas.microsoft.com/office/drawing/2014/main" id="{0558D84A-F00F-43BA-BB1F-7085FB8A06F2}"/>
              </a:ext>
              <a:ext uri="{C183D7F6-B498-43B3-948B-1728B52AA6E4}">
                <adec:decorative xmlns:adec="http://schemas.microsoft.com/office/drawing/2017/decorative" val="1"/>
              </a:ext>
            </a:extLst>
          </p:cNvPr>
          <p:cNvSpPr/>
          <p:nvPr/>
        </p:nvSpPr>
        <p:spPr>
          <a:xfrm>
            <a:off x="2546268" y="2528598"/>
            <a:ext cx="1703207" cy="211209"/>
          </a:xfrm>
          <a:prstGeom prst="rect">
            <a:avLst/>
          </a:prstGeom>
        </p:spPr>
        <p:txBody>
          <a:bodyPr wrap="square" lIns="0" tIns="0" rIns="0" bIns="0">
            <a:spAutoFit/>
          </a:bodyPr>
          <a:lstStyle/>
          <a:p>
            <a:pPr algn="ctr" defTabSz="896354">
              <a:defRPr/>
            </a:pPr>
            <a:r>
              <a:rPr lang="en-US" sz="1372">
                <a:solidFill>
                  <a:prstClr val="black"/>
                </a:solidFill>
                <a:latin typeface="Segoe UI Semibold" panose="020B0702040204020203" pitchFamily="34" charset="0"/>
                <a:cs typeface="Segoe UI Semibold" panose="020B0702040204020203" pitchFamily="34" charset="0"/>
              </a:rPr>
              <a:t>Azure Notebooks</a:t>
            </a:r>
          </a:p>
        </p:txBody>
      </p:sp>
      <p:sp>
        <p:nvSpPr>
          <p:cNvPr id="5" name="Rectangle 4">
            <a:extLst>
              <a:ext uri="{FF2B5EF4-FFF2-40B4-BE49-F238E27FC236}">
                <a16:creationId xmlns:a16="http://schemas.microsoft.com/office/drawing/2014/main" id="{22EA8D75-B456-412E-A8E7-B2BA862A77C7}"/>
              </a:ext>
              <a:ext uri="{C183D7F6-B498-43B3-948B-1728B52AA6E4}">
                <adec:decorative xmlns:adec="http://schemas.microsoft.com/office/drawing/2017/decorative" val="1"/>
              </a:ext>
            </a:extLst>
          </p:cNvPr>
          <p:cNvSpPr/>
          <p:nvPr/>
        </p:nvSpPr>
        <p:spPr>
          <a:xfrm>
            <a:off x="747514" y="2528598"/>
            <a:ext cx="1703207" cy="211209"/>
          </a:xfrm>
          <a:prstGeom prst="rect">
            <a:avLst/>
          </a:prstGeom>
        </p:spPr>
        <p:txBody>
          <a:bodyPr wrap="square" lIns="0" tIns="0" rIns="0" bIns="0">
            <a:spAutoFit/>
          </a:bodyPr>
          <a:lstStyle/>
          <a:p>
            <a:pPr algn="ctr" defTabSz="896354">
              <a:defRPr/>
            </a:pPr>
            <a:r>
              <a:rPr lang="en-US" sz="1372">
                <a:solidFill>
                  <a:prstClr val="black"/>
                </a:solidFill>
                <a:latin typeface="Segoe UI Semibold" panose="020B0702040204020203" pitchFamily="34" charset="0"/>
                <a:cs typeface="Segoe UI Semibold" panose="020B0702040204020203" pitchFamily="34" charset="0"/>
              </a:rPr>
              <a:t>Visual Studio Code</a:t>
            </a:r>
          </a:p>
        </p:txBody>
      </p:sp>
      <p:sp>
        <p:nvSpPr>
          <p:cNvPr id="6" name="Rectangle 5">
            <a:extLst>
              <a:ext uri="{FF2B5EF4-FFF2-40B4-BE49-F238E27FC236}">
                <a16:creationId xmlns:a16="http://schemas.microsoft.com/office/drawing/2014/main" id="{E7C5970C-B56A-43D0-8D9F-A02CA79EFBB7}"/>
              </a:ext>
              <a:ext uri="{C183D7F6-B498-43B3-948B-1728B52AA6E4}">
                <adec:decorative xmlns:adec="http://schemas.microsoft.com/office/drawing/2017/decorative" val="1"/>
              </a:ext>
            </a:extLst>
          </p:cNvPr>
          <p:cNvSpPr/>
          <p:nvPr/>
        </p:nvSpPr>
        <p:spPr>
          <a:xfrm>
            <a:off x="9741279" y="2528598"/>
            <a:ext cx="1703207" cy="211209"/>
          </a:xfrm>
          <a:prstGeom prst="rect">
            <a:avLst/>
          </a:prstGeom>
        </p:spPr>
        <p:txBody>
          <a:bodyPr wrap="square" lIns="0" tIns="0" rIns="0" bIns="0">
            <a:spAutoFit/>
          </a:bodyPr>
          <a:lstStyle/>
          <a:p>
            <a:pPr algn="ctr" defTabSz="896354">
              <a:defRPr/>
            </a:pPr>
            <a:r>
              <a:rPr lang="en-US" sz="1372">
                <a:solidFill>
                  <a:prstClr val="black"/>
                </a:solidFill>
                <a:latin typeface="Segoe UI Semibold" panose="020B0702040204020203" pitchFamily="34" charset="0"/>
                <a:cs typeface="Segoe UI Semibold" panose="020B0702040204020203" pitchFamily="34" charset="0"/>
              </a:rPr>
              <a:t>Command line</a:t>
            </a:r>
          </a:p>
        </p:txBody>
      </p:sp>
      <p:sp>
        <p:nvSpPr>
          <p:cNvPr id="26" name="Rectangle 25">
            <a:extLst>
              <a:ext uri="{FF2B5EF4-FFF2-40B4-BE49-F238E27FC236}">
                <a16:creationId xmlns:a16="http://schemas.microsoft.com/office/drawing/2014/main" id="{1719F116-3CBA-4FFB-A178-F87CB58626F2}"/>
              </a:ext>
              <a:ext uri="{C183D7F6-B498-43B3-948B-1728B52AA6E4}">
                <adec:decorative xmlns:adec="http://schemas.microsoft.com/office/drawing/2017/decorative" val="1"/>
              </a:ext>
            </a:extLst>
          </p:cNvPr>
          <p:cNvSpPr/>
          <p:nvPr/>
        </p:nvSpPr>
        <p:spPr>
          <a:xfrm>
            <a:off x="7942527" y="2528598"/>
            <a:ext cx="1703207" cy="211209"/>
          </a:xfrm>
          <a:prstGeom prst="rect">
            <a:avLst/>
          </a:prstGeom>
        </p:spPr>
        <p:txBody>
          <a:bodyPr wrap="square" lIns="0" tIns="0" rIns="0" bIns="0">
            <a:spAutoFit/>
          </a:bodyPr>
          <a:lstStyle/>
          <a:p>
            <a:pPr algn="ctr" defTabSz="896354">
              <a:defRPr/>
            </a:pPr>
            <a:r>
              <a:rPr lang="en-US" sz="1372">
                <a:solidFill>
                  <a:prstClr val="black"/>
                </a:solidFill>
                <a:latin typeface="Segoe UI Semibold" panose="020B0702040204020203" pitchFamily="34" charset="0"/>
                <a:cs typeface="Segoe UI Semibold" panose="020B0702040204020203" pitchFamily="34" charset="0"/>
              </a:rPr>
              <a:t>Zeppelin</a:t>
            </a:r>
          </a:p>
        </p:txBody>
      </p:sp>
      <p:sp>
        <p:nvSpPr>
          <p:cNvPr id="47" name="Rectangle 46">
            <a:extLst>
              <a:ext uri="{FF2B5EF4-FFF2-40B4-BE49-F238E27FC236}">
                <a16:creationId xmlns:a16="http://schemas.microsoft.com/office/drawing/2014/main" id="{0A7E6F07-4DA0-4DE6-8B9B-89832CA68BFB}"/>
              </a:ext>
              <a:ext uri="{C183D7F6-B498-43B3-948B-1728B52AA6E4}">
                <adec:decorative xmlns:adec="http://schemas.microsoft.com/office/drawing/2017/decorative" val="1"/>
              </a:ext>
            </a:extLst>
          </p:cNvPr>
          <p:cNvSpPr/>
          <p:nvPr/>
        </p:nvSpPr>
        <p:spPr>
          <a:xfrm>
            <a:off x="4345021" y="2528598"/>
            <a:ext cx="1703207" cy="211209"/>
          </a:xfrm>
          <a:prstGeom prst="rect">
            <a:avLst/>
          </a:prstGeom>
        </p:spPr>
        <p:txBody>
          <a:bodyPr wrap="square" lIns="0" tIns="0" rIns="0" bIns="0">
            <a:spAutoFit/>
          </a:bodyPr>
          <a:lstStyle/>
          <a:p>
            <a:pPr algn="ctr" defTabSz="896354">
              <a:defRPr/>
            </a:pPr>
            <a:r>
              <a:rPr lang="en-US" sz="1372">
                <a:solidFill>
                  <a:prstClr val="black"/>
                </a:solidFill>
                <a:latin typeface="Segoe UI Semibold" panose="020B0702040204020203" pitchFamily="34" charset="0"/>
                <a:cs typeface="Segoe UI Semibold" panose="020B0702040204020203" pitchFamily="34" charset="0"/>
              </a:rPr>
              <a:t>Jupyter</a:t>
            </a:r>
          </a:p>
        </p:txBody>
      </p:sp>
      <p:grpSp>
        <p:nvGrpSpPr>
          <p:cNvPr id="65" name="Group 64">
            <a:extLst>
              <a:ext uri="{FF2B5EF4-FFF2-40B4-BE49-F238E27FC236}">
                <a16:creationId xmlns:a16="http://schemas.microsoft.com/office/drawing/2014/main" id="{95EC090A-2BEB-4B32-BE2A-41C228F6989E}"/>
              </a:ext>
              <a:ext uri="{C183D7F6-B498-43B3-948B-1728B52AA6E4}">
                <adec:decorative xmlns:adec="http://schemas.microsoft.com/office/drawing/2017/decorative" val="1"/>
              </a:ext>
            </a:extLst>
          </p:cNvPr>
          <p:cNvGrpSpPr>
            <a:grpSpLocks noChangeAspect="1"/>
          </p:cNvGrpSpPr>
          <p:nvPr/>
        </p:nvGrpSpPr>
        <p:grpSpPr>
          <a:xfrm>
            <a:off x="3121277" y="1882275"/>
            <a:ext cx="553189" cy="429077"/>
            <a:chOff x="3486498" y="5451027"/>
            <a:chExt cx="1893396" cy="1468600"/>
          </a:xfrm>
          <a:noFill/>
        </p:grpSpPr>
        <p:sp>
          <p:nvSpPr>
            <p:cNvPr id="66" name="Freeform: Shape 65">
              <a:extLst>
                <a:ext uri="{FF2B5EF4-FFF2-40B4-BE49-F238E27FC236}">
                  <a16:creationId xmlns:a16="http://schemas.microsoft.com/office/drawing/2014/main" id="{8D341783-8B33-46EB-8F4D-B2BF2F18DE1F}"/>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C8D3559A-F7DF-4709-82C2-87494BE895E1}"/>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FA83B906-A68E-4B0B-B085-263A4CFC0735}"/>
              </a:ext>
              <a:ext uri="{C183D7F6-B498-43B3-948B-1728B52AA6E4}">
                <adec:decorative xmlns:adec="http://schemas.microsoft.com/office/drawing/2017/decorative" val="1"/>
              </a:ext>
            </a:extLst>
          </p:cNvPr>
          <p:cNvGrpSpPr/>
          <p:nvPr/>
        </p:nvGrpSpPr>
        <p:grpSpPr>
          <a:xfrm>
            <a:off x="2413530" y="6175702"/>
            <a:ext cx="7112697" cy="482763"/>
            <a:chOff x="2425638" y="6400800"/>
            <a:chExt cx="7255321" cy="492443"/>
          </a:xfrm>
        </p:grpSpPr>
        <p:sp>
          <p:nvSpPr>
            <p:cNvPr id="48" name="TextBox 47">
              <a:extLst>
                <a:ext uri="{FF2B5EF4-FFF2-40B4-BE49-F238E27FC236}">
                  <a16:creationId xmlns:a16="http://schemas.microsoft.com/office/drawing/2014/main" id="{D19E81EE-2305-4DDD-A23A-00121DB9A1A5}"/>
                </a:ext>
              </a:extLst>
            </p:cNvPr>
            <p:cNvSpPr txBox="1"/>
            <p:nvPr/>
          </p:nvSpPr>
          <p:spPr>
            <a:xfrm>
              <a:off x="2682941" y="6400800"/>
              <a:ext cx="6998018" cy="492443"/>
            </a:xfrm>
            <a:prstGeom prst="rect">
              <a:avLst/>
            </a:prstGeom>
            <a:noFill/>
          </p:spPr>
          <p:txBody>
            <a:bodyPr wrap="square" lIns="0" tIns="0" rIns="0" bIns="0" rtlCol="0">
              <a:spAutoFit/>
            </a:bodyPr>
            <a:lstStyle/>
            <a:p>
              <a:pPr defTabSz="896386">
                <a:defRPr/>
              </a:pPr>
              <a:r>
                <a:rPr lang="en-US" sz="1568" kern="0">
                  <a:ln w="3175">
                    <a:noFill/>
                  </a:ln>
                  <a:solidFill>
                    <a:srgbClr val="0078D4"/>
                  </a:solidFill>
                  <a:latin typeface="Segoe UI Semibold"/>
                  <a:cs typeface="Segoe UI" panose="020B0502040204020203" pitchFamily="34" charset="0"/>
                </a:rPr>
                <a:t>Get started with AML on Azure N</a:t>
              </a:r>
              <a:r>
                <a:rPr lang="en-US" sz="1568" kern="0" err="1">
                  <a:ln w="3175">
                    <a:noFill/>
                  </a:ln>
                  <a:solidFill>
                    <a:srgbClr val="0078D4"/>
                  </a:solidFill>
                  <a:latin typeface="Segoe UI Semibold"/>
                  <a:cs typeface="Segoe UI" panose="020B0502040204020203" pitchFamily="34" charset="0"/>
                </a:rPr>
                <a:t>otebooks</a:t>
              </a:r>
              <a:r>
                <a:rPr lang="en-US" sz="1568" kern="0">
                  <a:ln w="3175">
                    <a:noFill/>
                  </a:ln>
                  <a:solidFill>
                    <a:srgbClr val="0078D4"/>
                  </a:solidFill>
                  <a:latin typeface="Segoe UI Semibold"/>
                  <a:cs typeface="Segoe UI" panose="020B0502040204020203" pitchFamily="34" charset="0"/>
                </a:rPr>
                <a:t>: </a:t>
              </a:r>
              <a:r>
                <a:rPr lang="en-US" sz="1568" kern="0">
                  <a:ln w="3175">
                    <a:noFill/>
                  </a:ln>
                  <a:solidFill>
                    <a:srgbClr val="0078D4"/>
                  </a:solidFill>
                  <a:latin typeface="Segoe UI Semibold"/>
                  <a:cs typeface="Segoe UI" panose="020B0502040204020203" pitchFamily="34" charset="0"/>
                  <a:hlinkClick r:id="rId6"/>
                </a:rPr>
                <a:t>http://aka.ms/aznotebooks-aml</a:t>
              </a:r>
              <a:r>
                <a:rPr lang="en-US" sz="1568" kern="0">
                  <a:ln w="3175">
                    <a:noFill/>
                  </a:ln>
                  <a:solidFill>
                    <a:srgbClr val="0078D4"/>
                  </a:solidFill>
                  <a:latin typeface="Segoe UI Semibold"/>
                  <a:cs typeface="Segoe UI" panose="020B0502040204020203" pitchFamily="34" charset="0"/>
                </a:rPr>
                <a:t> </a:t>
              </a:r>
            </a:p>
            <a:p>
              <a:pPr defTabSz="896386">
                <a:defRPr/>
              </a:pPr>
              <a:endParaRPr lang="en-US" sz="1568" kern="0">
                <a:ln w="3175">
                  <a:noFill/>
                </a:ln>
                <a:solidFill>
                  <a:srgbClr val="0078D4"/>
                </a:solidFill>
                <a:latin typeface="Segoe UI Semibold"/>
                <a:cs typeface="Segoe UI" panose="020B0502040204020203" pitchFamily="34" charset="0"/>
              </a:endParaRPr>
            </a:p>
          </p:txBody>
        </p:sp>
        <p:sp>
          <p:nvSpPr>
            <p:cNvPr id="49" name="Diamond 1">
              <a:extLst>
                <a:ext uri="{FF2B5EF4-FFF2-40B4-BE49-F238E27FC236}">
                  <a16:creationId xmlns:a16="http://schemas.microsoft.com/office/drawing/2014/main" id="{2018BD29-AB47-4456-A4BB-E2ED9CEBF866}"/>
                </a:ext>
              </a:extLst>
            </p:cNvPr>
            <p:cNvSpPr/>
            <p:nvPr/>
          </p:nvSpPr>
          <p:spPr bwMode="auto">
            <a:xfrm>
              <a:off x="2425638" y="6400800"/>
              <a:ext cx="123111" cy="246221"/>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68FC833D-1D80-4BE9-B19A-8A5936495BBF}"/>
              </a:ext>
              <a:ext uri="{C183D7F6-B498-43B3-948B-1728B52AA6E4}">
                <adec:decorative xmlns:adec="http://schemas.microsoft.com/office/drawing/2017/decorative" val="1"/>
              </a:ext>
            </a:extLst>
          </p:cNvPr>
          <p:cNvGrpSpPr/>
          <p:nvPr/>
        </p:nvGrpSpPr>
        <p:grpSpPr>
          <a:xfrm>
            <a:off x="2157024" y="3674127"/>
            <a:ext cx="2536143" cy="1672203"/>
            <a:chOff x="2039173" y="3641081"/>
            <a:chExt cx="2909203" cy="1918179"/>
          </a:xfrm>
        </p:grpSpPr>
        <p:sp>
          <p:nvSpPr>
            <p:cNvPr id="35" name="Rectangle: Rounded Corners 34">
              <a:extLst>
                <a:ext uri="{FF2B5EF4-FFF2-40B4-BE49-F238E27FC236}">
                  <a16:creationId xmlns:a16="http://schemas.microsoft.com/office/drawing/2014/main" id="{4E5F3934-C722-4A3A-BF38-6634646874A1}"/>
                </a:ext>
              </a:extLst>
            </p:cNvPr>
            <p:cNvSpPr/>
            <p:nvPr/>
          </p:nvSpPr>
          <p:spPr bwMode="auto">
            <a:xfrm>
              <a:off x="2039173" y="3641081"/>
              <a:ext cx="2909203" cy="1918179"/>
            </a:xfrm>
            <a:prstGeom prst="roundRect">
              <a:avLst>
                <a:gd name="adj" fmla="val 318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BC4371C4-2630-4BA4-B50C-451549B65CFA}"/>
                </a:ext>
              </a:extLst>
            </p:cNvPr>
            <p:cNvSpPr/>
            <p:nvPr/>
          </p:nvSpPr>
          <p:spPr bwMode="auto">
            <a:xfrm>
              <a:off x="2136140" y="3732317"/>
              <a:ext cx="2715268" cy="1735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Picture 23" descr="Jupyter screenshot&#10;">
              <a:extLst>
                <a:ext uri="{FF2B5EF4-FFF2-40B4-BE49-F238E27FC236}">
                  <a16:creationId xmlns:a16="http://schemas.microsoft.com/office/drawing/2014/main" id="{BC0355DA-EF91-4BB3-9EFD-B0B1CE3B7EC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6487"/>
            <a:stretch/>
          </p:blipFill>
          <p:spPr>
            <a:xfrm>
              <a:off x="2136141" y="3732317"/>
              <a:ext cx="2715268" cy="1735707"/>
            </a:xfrm>
            <a:prstGeom prst="rect">
              <a:avLst/>
            </a:prstGeom>
            <a:solidFill>
              <a:srgbClr val="FFFFFF"/>
            </a:solidFill>
          </p:spPr>
        </p:pic>
      </p:grpSp>
      <p:grpSp>
        <p:nvGrpSpPr>
          <p:cNvPr id="16" name="Group 15">
            <a:extLst>
              <a:ext uri="{FF2B5EF4-FFF2-40B4-BE49-F238E27FC236}">
                <a16:creationId xmlns:a16="http://schemas.microsoft.com/office/drawing/2014/main" id="{E9B46249-563F-491C-94EB-8D0077AC6417}"/>
              </a:ext>
              <a:ext uri="{C183D7F6-B498-43B3-948B-1728B52AA6E4}">
                <adec:decorative xmlns:adec="http://schemas.microsoft.com/office/drawing/2017/decorative" val="1"/>
              </a:ext>
            </a:extLst>
          </p:cNvPr>
          <p:cNvGrpSpPr/>
          <p:nvPr/>
        </p:nvGrpSpPr>
        <p:grpSpPr>
          <a:xfrm>
            <a:off x="7498836" y="3674127"/>
            <a:ext cx="2536143" cy="1672203"/>
            <a:chOff x="7488100" y="3641081"/>
            <a:chExt cx="2909203" cy="1918179"/>
          </a:xfrm>
        </p:grpSpPr>
        <p:sp>
          <p:nvSpPr>
            <p:cNvPr id="51" name="Rectangle: Rounded Corners 50">
              <a:extLst>
                <a:ext uri="{FF2B5EF4-FFF2-40B4-BE49-F238E27FC236}">
                  <a16:creationId xmlns:a16="http://schemas.microsoft.com/office/drawing/2014/main" id="{D0CE532C-9E77-4B08-8A5C-EE9C426D0083}"/>
                </a:ext>
              </a:extLst>
            </p:cNvPr>
            <p:cNvSpPr/>
            <p:nvPr/>
          </p:nvSpPr>
          <p:spPr bwMode="auto">
            <a:xfrm>
              <a:off x="7488100" y="3641081"/>
              <a:ext cx="2909203" cy="1918179"/>
            </a:xfrm>
            <a:prstGeom prst="roundRect">
              <a:avLst>
                <a:gd name="adj" fmla="val 3188"/>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4713C3E6-9461-4FBF-A021-261754F2C9A7}"/>
                </a:ext>
              </a:extLst>
            </p:cNvPr>
            <p:cNvSpPr/>
            <p:nvPr/>
          </p:nvSpPr>
          <p:spPr bwMode="auto">
            <a:xfrm>
              <a:off x="7585067" y="3732317"/>
              <a:ext cx="2715268" cy="1735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5" name="Picture 24" descr="A screenshot Azure Machine Learning for Visual Studio Code ">
              <a:extLst>
                <a:ext uri="{FF2B5EF4-FFF2-40B4-BE49-F238E27FC236}">
                  <a16:creationId xmlns:a16="http://schemas.microsoft.com/office/drawing/2014/main" id="{EE7D304B-4CD0-4AF6-B39B-AF0F8FDC03C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585067" y="3732317"/>
              <a:ext cx="2715268" cy="1735707"/>
            </a:xfrm>
            <a:prstGeom prst="rect">
              <a:avLst/>
            </a:prstGeom>
            <a:ln w="15875">
              <a:noFill/>
            </a:ln>
          </p:spPr>
        </p:pic>
      </p:grpSp>
    </p:spTree>
    <p:extLst>
      <p:ext uri="{BB962C8B-B14F-4D97-AF65-F5344CB8AC3E}">
        <p14:creationId xmlns:p14="http://schemas.microsoft.com/office/powerpoint/2010/main" val="367841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33</TotalTime>
  <Words>3598</Words>
  <Application>Microsoft Office PowerPoint</Application>
  <PresentationFormat>Widescreen</PresentationFormat>
  <Paragraphs>741</Paragraphs>
  <Slides>37</Slides>
  <Notes>32</Notes>
  <HiddenSlides>1</HiddenSlides>
  <MMClips>13</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Calibri Light</vt:lpstr>
      <vt:lpstr>Segoe UI</vt:lpstr>
      <vt:lpstr>Segoe UI Light</vt:lpstr>
      <vt:lpstr>Segoe UI Semibold</vt:lpstr>
      <vt:lpstr>Segoe UI Semilight</vt:lpstr>
      <vt:lpstr>Times New Roman</vt:lpstr>
      <vt:lpstr>Wingdings</vt:lpstr>
      <vt:lpstr>Wingdings 3</vt:lpstr>
      <vt:lpstr>Office Theme</vt:lpstr>
      <vt:lpstr>PowerPoint Presentation</vt:lpstr>
      <vt:lpstr>Azure Machine Learning</vt:lpstr>
      <vt:lpstr>AI represents a growing opportunity</vt:lpstr>
      <vt:lpstr>Adopting AI in your company</vt:lpstr>
      <vt:lpstr>What are companies looking to do next?</vt:lpstr>
      <vt:lpstr>Microsoft Azure has a comprehensive portfolio for AI</vt:lpstr>
      <vt:lpstr>Machine Learning on Azure</vt:lpstr>
      <vt:lpstr>Machine Learning on Azure</vt:lpstr>
      <vt:lpstr>Familiar data science tools</vt:lpstr>
      <vt:lpstr>Machine Learning on Azure</vt:lpstr>
      <vt:lpstr>Powerful frameworks Build advanced deep learning solutions</vt:lpstr>
      <vt:lpstr>ONNX is the new open ecosystem for AI models </vt:lpstr>
      <vt:lpstr>Machine Learning on Azure</vt:lpstr>
      <vt:lpstr>PowerPoint Presentation</vt:lpstr>
      <vt:lpstr>Azure Machine Learning</vt:lpstr>
      <vt:lpstr>Simplify machine learning for any skill level</vt:lpstr>
      <vt:lpstr>Simplify machine learning for any skill level</vt:lpstr>
      <vt:lpstr>Azure Machine Learning </vt:lpstr>
      <vt:lpstr>Model creation is typically a time consuming process </vt:lpstr>
      <vt:lpstr>Model creation is typically a time consuming process </vt:lpstr>
      <vt:lpstr>Model creation is typically a time consuming process </vt:lpstr>
      <vt:lpstr>Automated Machine Learning accelerates  model development  </vt:lpstr>
      <vt:lpstr>Simplify machine learning for any skill level</vt:lpstr>
      <vt:lpstr>Simplify machine learning for any skill level</vt:lpstr>
      <vt:lpstr>Azure Machine Learning service</vt:lpstr>
      <vt:lpstr>DevOps</vt:lpstr>
      <vt:lpstr>MLOps with Azure Machine Learning</vt:lpstr>
      <vt:lpstr>MLOps with Azure Machine Learning</vt:lpstr>
      <vt:lpstr>MLOps with Azure Machine Learning</vt:lpstr>
      <vt:lpstr>MLOps with Azure Machine Learning</vt:lpstr>
      <vt:lpstr>MLOps with Azure Machine Learning</vt:lpstr>
      <vt:lpstr>MLOps with Azure Machine Learning</vt:lpstr>
      <vt:lpstr>MLOps with Azure Machine Learning</vt:lpstr>
      <vt:lpstr>Machine Learning on Azure</vt:lpstr>
      <vt:lpstr>Powerful infrastructure Accelerate Deep Learning</vt:lpstr>
      <vt:lpstr>Some transformational scenarios Machine Learning addresses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Claire Rehfuss</dc:creator>
  <cp:lastModifiedBy>Claire Rehfuss</cp:lastModifiedBy>
  <cp:revision>1</cp:revision>
  <dcterms:created xsi:type="dcterms:W3CDTF">2021-01-12T20:45:44Z</dcterms:created>
  <dcterms:modified xsi:type="dcterms:W3CDTF">2021-01-12T21:19:19Z</dcterms:modified>
</cp:coreProperties>
</file>